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ppt/notesSlides/notesSlide11.xml" ContentType="application/vnd.openxmlformats-officedocument.presentationml.notesSlide+xml"/>
  <Override PartName="/ppt/theme/themeOverride11.xml" ContentType="application/vnd.openxmlformats-officedocument.themeOverride+xml"/>
  <Override PartName="/ppt/notesSlides/notesSlide12.xml" ContentType="application/vnd.openxmlformats-officedocument.presentationml.notesSlide+xml"/>
  <Override PartName="/ppt/theme/themeOverride12.xml" ContentType="application/vnd.openxmlformats-officedocument.themeOverride+xml"/>
  <Override PartName="/ppt/notesSlides/notesSlide13.xml" ContentType="application/vnd.openxmlformats-officedocument.presentationml.notesSlide+xml"/>
  <Override PartName="/ppt/theme/themeOverride13.xml" ContentType="application/vnd.openxmlformats-officedocument.themeOverride+xml"/>
  <Override PartName="/ppt/notesSlides/notesSlide14.xml" ContentType="application/vnd.openxmlformats-officedocument.presentationml.notesSlide+xml"/>
  <Override PartName="/ppt/theme/themeOverride14.xml" ContentType="application/vnd.openxmlformats-officedocument.themeOverride+xml"/>
  <Override PartName="/ppt/notesSlides/notesSlide15.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ppt/theme/themeOverride28.xml" ContentType="application/vnd.openxmlformats-officedocument.themeOverride+xml"/>
  <Override PartName="/ppt/notesSlides/notesSlide28.xml" ContentType="application/vnd.openxmlformats-officedocument.presentationml.notesSlide+xml"/>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notesSlides/notesSlide30.xml" ContentType="application/vnd.openxmlformats-officedocument.presentationml.notesSlide+xml"/>
  <Override PartName="/ppt/theme/themeOverride31.xml" ContentType="application/vnd.openxmlformats-officedocument.themeOverride+xml"/>
  <Override PartName="/ppt/notesSlides/notesSlide31.xml" ContentType="application/vnd.openxmlformats-officedocument.presentationml.notesSlide+xml"/>
  <Override PartName="/ppt/theme/themeOverride32.xml" ContentType="application/vnd.openxmlformats-officedocument.themeOverride+xml"/>
  <Override PartName="/ppt/notesSlides/notesSlide32.xml" ContentType="application/vnd.openxmlformats-officedocument.presentationml.notesSlide+xml"/>
  <Override PartName="/ppt/theme/themeOverride33.xml" ContentType="application/vnd.openxmlformats-officedocument.themeOverride+xml"/>
  <Override PartName="/ppt/notesSlides/notesSlide33.xml" ContentType="application/vnd.openxmlformats-officedocument.presentationml.notesSlide+xml"/>
  <Override PartName="/ppt/theme/themeOverride34.xml" ContentType="application/vnd.openxmlformats-officedocument.themeOverride+xml"/>
  <Override PartName="/ppt/notesSlides/notesSlide34.xml" ContentType="application/vnd.openxmlformats-officedocument.presentationml.notesSlide+xml"/>
  <Override PartName="/ppt/theme/themeOverride35.xml" ContentType="application/vnd.openxmlformats-officedocument.themeOverride+xml"/>
  <Override PartName="/ppt/theme/themeOverride36.xml" ContentType="application/vnd.openxmlformats-officedocument.themeOverride+xml"/>
  <Override PartName="/ppt/notesSlides/notesSlide35.xml" ContentType="application/vnd.openxmlformats-officedocument.presentationml.notesSlide+xml"/>
  <Override PartName="/ppt/theme/themeOverride37.xml" ContentType="application/vnd.openxmlformats-officedocument.themeOverride+xml"/>
  <Override PartName="/ppt/theme/themeOverride38.xml" ContentType="application/vnd.openxmlformats-officedocument.themeOverride+xml"/>
  <Override PartName="/ppt/notesSlides/notesSlide36.xml" ContentType="application/vnd.openxmlformats-officedocument.presentationml.notesSlide+xml"/>
  <Override PartName="/ppt/theme/themeOverride39.xml" ContentType="application/vnd.openxmlformats-officedocument.themeOverride+xml"/>
  <Override PartName="/ppt/notesSlides/notesSlide37.xml" ContentType="application/vnd.openxmlformats-officedocument.presentationml.notesSlide+xml"/>
  <Override PartName="/ppt/theme/themeOverride40.xml" ContentType="application/vnd.openxmlformats-officedocument.themeOverride+xml"/>
  <Override PartName="/ppt/notesSlides/notesSlide38.xml" ContentType="application/vnd.openxmlformats-officedocument.presentationml.notesSlide+xml"/>
  <Override PartName="/ppt/theme/themeOverride41.xml" ContentType="application/vnd.openxmlformats-officedocument.themeOverride+xml"/>
  <Override PartName="/ppt/notesSlides/notesSlide39.xml" ContentType="application/vnd.openxmlformats-officedocument.presentationml.notesSlide+xml"/>
  <Override PartName="/ppt/theme/themeOverride42.xml" ContentType="application/vnd.openxmlformats-officedocument.themeOverride+xml"/>
  <Override PartName="/ppt/notesSlides/notesSlide40.xml" ContentType="application/vnd.openxmlformats-officedocument.presentationml.notesSlide+xml"/>
  <Override PartName="/ppt/theme/themeOverride43.xml" ContentType="application/vnd.openxmlformats-officedocument.themeOverride+xml"/>
  <Override PartName="/ppt/notesSlides/notesSlide41.xml" ContentType="application/vnd.openxmlformats-officedocument.presentationml.notesSlide+xml"/>
  <Override PartName="/ppt/theme/themeOverride44.xml" ContentType="application/vnd.openxmlformats-officedocument.themeOverride+xml"/>
  <Override PartName="/ppt/theme/themeOverride45.xml" ContentType="application/vnd.openxmlformats-officedocument.themeOverride+xml"/>
  <Override PartName="/ppt/notesSlides/notesSlide42.xml" ContentType="application/vnd.openxmlformats-officedocument.presentationml.notesSlide+xml"/>
  <Override PartName="/ppt/theme/themeOverride46.xml" ContentType="application/vnd.openxmlformats-officedocument.themeOverride+xml"/>
  <Override PartName="/ppt/notesSlides/notesSlide43.xml" ContentType="application/vnd.openxmlformats-officedocument.presentationml.notesSlide+xml"/>
  <Override PartName="/ppt/theme/themeOverride47.xml" ContentType="application/vnd.openxmlformats-officedocument.themeOverride+xml"/>
  <Override PartName="/ppt/notesSlides/notesSlide44.xml" ContentType="application/vnd.openxmlformats-officedocument.presentationml.notesSlide+xml"/>
  <Override PartName="/ppt/theme/themeOverride48.xml" ContentType="application/vnd.openxmlformats-officedocument.themeOverride+xml"/>
  <Override PartName="/ppt/notesSlides/notesSlide45.xml" ContentType="application/vnd.openxmlformats-officedocument.presentationml.notesSlide+xml"/>
  <Override PartName="/ppt/theme/themeOverride49.xml" ContentType="application/vnd.openxmlformats-officedocument.themeOverride+xml"/>
  <Override PartName="/ppt/theme/themeOverride50.xml" ContentType="application/vnd.openxmlformats-officedocument.themeOverride+xml"/>
  <Override PartName="/ppt/theme/themeOverride51.xml" ContentType="application/vnd.openxmlformats-officedocument.themeOverride+xml"/>
  <Override PartName="/ppt/theme/themeOverride52.xml" ContentType="application/vnd.openxmlformats-officedocument.themeOverride+xml"/>
  <Override PartName="/ppt/theme/themeOverride53.xml" ContentType="application/vnd.openxmlformats-officedocument.themeOverride+xml"/>
  <Override PartName="/ppt/theme/themeOverride54.xml" ContentType="application/vnd.openxmlformats-officedocument.themeOverride+xml"/>
  <Override PartName="/ppt/notesSlides/notesSlide46.xml" ContentType="application/vnd.openxmlformats-officedocument.presentationml.notesSlide+xml"/>
  <Override PartName="/ppt/theme/themeOverride55.xml" ContentType="application/vnd.openxmlformats-officedocument.themeOverride+xml"/>
  <Override PartName="/ppt/notesSlides/notesSlide47.xml" ContentType="application/vnd.openxmlformats-officedocument.presentationml.notesSlide+xml"/>
  <Override PartName="/ppt/theme/themeOverride56.xml" ContentType="application/vnd.openxmlformats-officedocument.themeOverr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theme/themeOverride57.xml" ContentType="application/vnd.openxmlformats-officedocument.themeOverride+xml"/>
  <Override PartName="/ppt/notesSlides/notesSlide50.xml" ContentType="application/vnd.openxmlformats-officedocument.presentationml.notesSlide+xml"/>
  <Override PartName="/ppt/theme/themeOverride58.xml" ContentType="application/vnd.openxmlformats-officedocument.themeOverride+xml"/>
  <Override PartName="/ppt/notesSlides/notesSlide51.xml" ContentType="application/vnd.openxmlformats-officedocument.presentationml.notesSlide+xml"/>
  <Override PartName="/ppt/theme/themeOverride59.xml" ContentType="application/vnd.openxmlformats-officedocument.themeOverride+xml"/>
  <Override PartName="/ppt/theme/themeOverride60.xml" ContentType="application/vnd.openxmlformats-officedocument.themeOverride+xml"/>
  <Override PartName="/ppt/theme/themeOverride61.xml" ContentType="application/vnd.openxmlformats-officedocument.themeOverride+xml"/>
  <Override PartName="/ppt/notesSlides/notesSlide52.xml" ContentType="application/vnd.openxmlformats-officedocument.presentationml.notesSlide+xml"/>
  <Override PartName="/ppt/theme/themeOverride62.xml" ContentType="application/vnd.openxmlformats-officedocument.themeOverride+xml"/>
  <Override PartName="/ppt/notesSlides/notesSlide53.xml" ContentType="application/vnd.openxmlformats-officedocument.presentationml.notesSlide+xml"/>
  <Override PartName="/ppt/theme/themeOverride63.xml" ContentType="application/vnd.openxmlformats-officedocument.themeOverride+xml"/>
  <Override PartName="/ppt/notesSlides/notesSlide54.xml" ContentType="application/vnd.openxmlformats-officedocument.presentationml.notesSlide+xml"/>
  <Override PartName="/ppt/theme/themeOverride64.xml" ContentType="application/vnd.openxmlformats-officedocument.themeOverride+xml"/>
  <Override PartName="/ppt/notesSlides/notesSlide55.xml" ContentType="application/vnd.openxmlformats-officedocument.presentationml.notesSlide+xml"/>
  <Override PartName="/ppt/theme/themeOverride65.xml" ContentType="application/vnd.openxmlformats-officedocument.themeOverride+xml"/>
  <Override PartName="/ppt/notesSlides/notesSlide56.xml" ContentType="application/vnd.openxmlformats-officedocument.presentationml.notesSlide+xml"/>
  <Override PartName="/ppt/theme/themeOverride66.xml" ContentType="application/vnd.openxmlformats-officedocument.themeOverride+xml"/>
  <Override PartName="/ppt/notesSlides/notesSlide57.xml" ContentType="application/vnd.openxmlformats-officedocument.presentationml.notesSlide+xml"/>
  <Override PartName="/ppt/theme/themeOverride67.xml" ContentType="application/vnd.openxmlformats-officedocument.themeOverride+xml"/>
  <Override PartName="/ppt/notesSlides/notesSlide58.xml" ContentType="application/vnd.openxmlformats-officedocument.presentationml.notesSlide+xml"/>
  <Override PartName="/ppt/theme/themeOverride68.xml" ContentType="application/vnd.openxmlformats-officedocument.themeOverride+xml"/>
  <Override PartName="/ppt/notesSlides/notesSlide59.xml" ContentType="application/vnd.openxmlformats-officedocument.presentationml.notesSlide+xml"/>
  <Override PartName="/ppt/theme/themeOverride69.xml" ContentType="application/vnd.openxmlformats-officedocument.themeOverride+xml"/>
  <Override PartName="/ppt/notesSlides/notesSlide60.xml" ContentType="application/vnd.openxmlformats-officedocument.presentationml.notesSlide+xml"/>
  <Override PartName="/ppt/theme/themeOverride70.xml" ContentType="application/vnd.openxmlformats-officedocument.themeOverride+xml"/>
  <Override PartName="/ppt/theme/themeOverride71.xml" ContentType="application/vnd.openxmlformats-officedocument.themeOverride+xml"/>
  <Override PartName="/ppt/theme/themeOverride7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79"/>
  </p:notesMasterIdLst>
  <p:handoutMasterIdLst>
    <p:handoutMasterId r:id="rId80"/>
  </p:handoutMasterIdLst>
  <p:sldIdLst>
    <p:sldId id="256" r:id="rId3"/>
    <p:sldId id="257" r:id="rId4"/>
    <p:sldId id="351" r:id="rId5"/>
    <p:sldId id="606" r:id="rId6"/>
    <p:sldId id="603" r:id="rId7"/>
    <p:sldId id="605" r:id="rId8"/>
    <p:sldId id="604" r:id="rId9"/>
    <p:sldId id="614" r:id="rId10"/>
    <p:sldId id="610" r:id="rId11"/>
    <p:sldId id="602" r:id="rId12"/>
    <p:sldId id="399" r:id="rId13"/>
    <p:sldId id="524" r:id="rId14"/>
    <p:sldId id="431" r:id="rId15"/>
    <p:sldId id="401" r:id="rId16"/>
    <p:sldId id="538" r:id="rId17"/>
    <p:sldId id="537" r:id="rId18"/>
    <p:sldId id="522" r:id="rId19"/>
    <p:sldId id="547" r:id="rId20"/>
    <p:sldId id="621" r:id="rId21"/>
    <p:sldId id="478" r:id="rId22"/>
    <p:sldId id="555" r:id="rId23"/>
    <p:sldId id="390" r:id="rId24"/>
    <p:sldId id="514" r:id="rId25"/>
    <p:sldId id="552" r:id="rId26"/>
    <p:sldId id="617" r:id="rId27"/>
    <p:sldId id="543" r:id="rId28"/>
    <p:sldId id="483" r:id="rId29"/>
    <p:sldId id="620" r:id="rId30"/>
    <p:sldId id="532" r:id="rId31"/>
    <p:sldId id="548" r:id="rId32"/>
    <p:sldId id="595" r:id="rId33"/>
    <p:sldId id="523" r:id="rId34"/>
    <p:sldId id="622" r:id="rId35"/>
    <p:sldId id="534" r:id="rId36"/>
    <p:sldId id="556" r:id="rId37"/>
    <p:sldId id="419" r:id="rId38"/>
    <p:sldId id="512" r:id="rId39"/>
    <p:sldId id="526" r:id="rId40"/>
    <p:sldId id="518" r:id="rId41"/>
    <p:sldId id="471" r:id="rId42"/>
    <p:sldId id="528" r:id="rId43"/>
    <p:sldId id="484" r:id="rId44"/>
    <p:sldId id="473" r:id="rId45"/>
    <p:sldId id="527" r:id="rId46"/>
    <p:sldId id="557" r:id="rId47"/>
    <p:sldId id="377" r:id="rId48"/>
    <p:sldId id="441" r:id="rId49"/>
    <p:sldId id="580" r:id="rId50"/>
    <p:sldId id="561" r:id="rId51"/>
    <p:sldId id="407" r:id="rId52"/>
    <p:sldId id="584" r:id="rId53"/>
    <p:sldId id="392" r:id="rId54"/>
    <p:sldId id="456" r:id="rId55"/>
    <p:sldId id="619" r:id="rId56"/>
    <p:sldId id="535" r:id="rId57"/>
    <p:sldId id="558" r:id="rId58"/>
    <p:sldId id="575" r:id="rId59"/>
    <p:sldId id="623" r:id="rId60"/>
    <p:sldId id="624" r:id="rId61"/>
    <p:sldId id="563" r:id="rId62"/>
    <p:sldId id="301" r:id="rId63"/>
    <p:sldId id="539" r:id="rId64"/>
    <p:sldId id="541" r:id="rId65"/>
    <p:sldId id="550" r:id="rId66"/>
    <p:sldId id="551" r:id="rId67"/>
    <p:sldId id="554" r:id="rId68"/>
    <p:sldId id="560" r:id="rId69"/>
    <p:sldId id="585" r:id="rId70"/>
    <p:sldId id="468" r:id="rId71"/>
    <p:sldId id="598" r:id="rId72"/>
    <p:sldId id="599" r:id="rId73"/>
    <p:sldId id="600" r:id="rId74"/>
    <p:sldId id="607" r:id="rId75"/>
    <p:sldId id="615" r:id="rId76"/>
    <p:sldId id="616" r:id="rId77"/>
    <p:sldId id="618" r:id="rId78"/>
  </p:sldIdLst>
  <p:sldSz cx="9144000" cy="6858000" type="screen4x3"/>
  <p:notesSz cx="6858000" cy="9144000"/>
  <p:defaultTextStyle>
    <a:defPPr>
      <a:defRPr lang="zh-CN"/>
    </a:defPPr>
    <a:lvl1pPr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1pPr>
    <a:lvl2pPr marL="4572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2pPr>
    <a:lvl3pPr marL="9144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3pPr>
    <a:lvl4pPr marL="13716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4pPr>
    <a:lvl5pPr marL="18288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5pPr>
    <a:lvl6pPr marL="2286000" algn="l" defTabSz="914400" rtl="0" eaLnBrk="1" latinLnBrk="0" hangingPunct="1">
      <a:defRPr kumimoji="1" sz="3600" b="1" kern="1200">
        <a:solidFill>
          <a:srgbClr val="FF0000"/>
        </a:solidFill>
        <a:latin typeface="黑体" pitchFamily="2" charset="-122"/>
        <a:ea typeface="黑体" pitchFamily="2" charset="-122"/>
        <a:cs typeface="+mn-cs"/>
      </a:defRPr>
    </a:lvl6pPr>
    <a:lvl7pPr marL="2743200" algn="l" defTabSz="914400" rtl="0" eaLnBrk="1" latinLnBrk="0" hangingPunct="1">
      <a:defRPr kumimoji="1" sz="3600" b="1" kern="1200">
        <a:solidFill>
          <a:srgbClr val="FF0000"/>
        </a:solidFill>
        <a:latin typeface="黑体" pitchFamily="2" charset="-122"/>
        <a:ea typeface="黑体" pitchFamily="2" charset="-122"/>
        <a:cs typeface="+mn-cs"/>
      </a:defRPr>
    </a:lvl7pPr>
    <a:lvl8pPr marL="3200400" algn="l" defTabSz="914400" rtl="0" eaLnBrk="1" latinLnBrk="0" hangingPunct="1">
      <a:defRPr kumimoji="1" sz="3600" b="1" kern="1200">
        <a:solidFill>
          <a:srgbClr val="FF0000"/>
        </a:solidFill>
        <a:latin typeface="黑体" pitchFamily="2" charset="-122"/>
        <a:ea typeface="黑体" pitchFamily="2" charset="-122"/>
        <a:cs typeface="+mn-cs"/>
      </a:defRPr>
    </a:lvl8pPr>
    <a:lvl9pPr marL="3657600" algn="l" defTabSz="914400" rtl="0" eaLnBrk="1" latinLnBrk="0" hangingPunct="1">
      <a:defRPr kumimoji="1" sz="3600" b="1" kern="1200">
        <a:solidFill>
          <a:srgbClr val="FF0000"/>
        </a:solidFill>
        <a:latin typeface="黑体" pitchFamily="2" charset="-122"/>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FF0000"/>
    <a:srgbClr val="009900"/>
    <a:srgbClr val="CC0000"/>
    <a:srgbClr val="FFFF00"/>
    <a:srgbClr val="096DE7"/>
    <a:srgbClr val="FF00FF"/>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5" autoAdjust="0"/>
    <p:restoredTop sz="87067" autoAdjust="0"/>
  </p:normalViewPr>
  <p:slideViewPr>
    <p:cSldViewPr>
      <p:cViewPr>
        <p:scale>
          <a:sx n="60" d="100"/>
          <a:sy n="60" d="100"/>
        </p:scale>
        <p:origin x="-1386" y="6"/>
      </p:cViewPr>
      <p:guideLst>
        <p:guide orient="horz" pos="1104"/>
        <p:guide pos="35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75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8.vml.rels><?xml version="1.0" encoding="UTF-8" standalone="yes"?>
<Relationships xmlns="http://schemas.openxmlformats.org/package/2006/relationships"><Relationship Id="rId1" Type="http://schemas.openxmlformats.org/officeDocument/2006/relationships/image" Target="NULL"/></Relationships>
</file>

<file path=ppt/drawings/_rels/vmlDrawing9.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fld id="{E7886307-D879-48EF-8163-B98A6F99C067}" type="slidenum">
              <a:rPr lang="en-US" altLang="zh-CN"/>
              <a:pPr>
                <a:defRPr/>
              </a:pPr>
              <a:t>‹#›</a:t>
            </a:fld>
            <a:endParaRPr lang="en-US" altLang="zh-CN"/>
          </a:p>
        </p:txBody>
      </p:sp>
    </p:spTree>
    <p:extLst>
      <p:ext uri="{BB962C8B-B14F-4D97-AF65-F5344CB8AC3E}">
        <p14:creationId xmlns:p14="http://schemas.microsoft.com/office/powerpoint/2010/main" val="2416701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96260" name="Rectangle 4"/>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noProof="0" smtClean="0"/>
              <a:t>单击以编辑母版文本样式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fld id="{278A0657-B422-48F0-9F46-451982DAF335}" type="slidenum">
              <a:rPr lang="en-US" altLang="zh-CN"/>
              <a:pPr>
                <a:defRPr/>
              </a:pPr>
              <a:t>‹#›</a:t>
            </a:fld>
            <a:endParaRPr lang="en-US" altLang="zh-CN"/>
          </a:p>
        </p:txBody>
      </p:sp>
    </p:spTree>
    <p:extLst>
      <p:ext uri="{BB962C8B-B14F-4D97-AF65-F5344CB8AC3E}">
        <p14:creationId xmlns:p14="http://schemas.microsoft.com/office/powerpoint/2010/main" val="40886622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baike.baidu.com/view/1351378.htm"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baike.baidu.com/view/1015022.htm"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8CB47EC8-63EF-4D9F-A86C-309E9B6090D9}" type="slidenum">
              <a:rPr lang="en-US" altLang="zh-CN" sz="1200" b="0" smtClean="0">
                <a:solidFill>
                  <a:schemeClr val="tx1"/>
                </a:solidFill>
                <a:latin typeface="Times New Roman" pitchFamily="18" charset="0"/>
                <a:ea typeface="方正舒体" pitchFamily="2" charset="-122"/>
              </a:rPr>
              <a:pPr/>
              <a:t>1</a:t>
            </a:fld>
            <a:endParaRPr lang="en-US" altLang="zh-CN" sz="1200" b="0" smtClean="0">
              <a:solidFill>
                <a:schemeClr val="tx1"/>
              </a:solidFill>
              <a:latin typeface="Times New Roman" pitchFamily="18" charset="0"/>
              <a:ea typeface="方正舒体" pitchFamily="2" charset="-122"/>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博士生学位课程：农业科技进展专题暨学术名家讲堂，</a:t>
            </a:r>
            <a:r>
              <a:rPr lang="en-US" altLang="zh-CN" dirty="0" smtClean="0"/>
              <a:t>10</a:t>
            </a:r>
            <a:r>
              <a:rPr lang="zh-CN" altLang="en-US" dirty="0" smtClean="0"/>
              <a:t>月</a:t>
            </a:r>
            <a:r>
              <a:rPr lang="en-US" altLang="zh-CN" dirty="0" smtClean="0"/>
              <a:t>13</a:t>
            </a:r>
            <a:r>
              <a:rPr lang="zh-CN" altLang="en-US" dirty="0" smtClean="0"/>
              <a:t>日</a:t>
            </a:r>
            <a:r>
              <a:rPr lang="en-US" altLang="zh-CN" dirty="0" smtClean="0"/>
              <a:t>8:30-10:00,</a:t>
            </a:r>
            <a:r>
              <a:rPr lang="zh-CN" altLang="en-US" dirty="0" smtClean="0"/>
              <a:t>教学楼一教。</a:t>
            </a:r>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a:ln/>
        </p:spPr>
      </p:sp>
      <p:sp>
        <p:nvSpPr>
          <p:cNvPr id="10957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宋体" pitchFamily="2" charset="-122"/>
                <a:ea typeface="宋体" pitchFamily="2" charset="-122"/>
              </a:rPr>
              <a:t>美国畜牧生产</a:t>
            </a:r>
            <a:r>
              <a:rPr lang="en-US" altLang="zh-CN" smtClean="0">
                <a:latin typeface="宋体" pitchFamily="2" charset="-122"/>
                <a:ea typeface="宋体" pitchFamily="2" charset="-122"/>
              </a:rPr>
              <a:t>50</a:t>
            </a:r>
            <a:r>
              <a:rPr lang="zh-CN" altLang="en-US" smtClean="0">
                <a:latin typeface="宋体" pitchFamily="2" charset="-122"/>
                <a:ea typeface="宋体" pitchFamily="2" charset="-122"/>
              </a:rPr>
              <a:t>年的总结</a:t>
            </a:r>
          </a:p>
        </p:txBody>
      </p:sp>
      <p:sp>
        <p:nvSpPr>
          <p:cNvPr id="10957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B3CA2481-EC60-46BB-ADC0-E59225F69023}" type="slidenum">
              <a:rPr lang="en-US" altLang="zh-CN" sz="1200" b="0" smtClean="0">
                <a:solidFill>
                  <a:schemeClr val="tx1"/>
                </a:solidFill>
                <a:latin typeface="Times New Roman" pitchFamily="18" charset="0"/>
                <a:ea typeface="方正舒体" pitchFamily="2" charset="-122"/>
              </a:rPr>
              <a:pPr/>
              <a:t>10</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a:ln/>
        </p:spPr>
      </p:sp>
      <p:sp>
        <p:nvSpPr>
          <p:cNvPr id="11059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105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F04514BE-3F0C-483B-AB0F-21CE8113EB41}" type="slidenum">
              <a:rPr lang="en-US" altLang="zh-CN" sz="1200" b="0" smtClean="0">
                <a:solidFill>
                  <a:schemeClr val="tx1"/>
                </a:solidFill>
                <a:latin typeface="Times New Roman" pitchFamily="18" charset="0"/>
                <a:ea typeface="方正舒体" pitchFamily="2" charset="-122"/>
              </a:rPr>
              <a:pPr/>
              <a:t>11</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“国家家畜禽遗传资源管理委员会”</a:t>
            </a:r>
            <a:r>
              <a:rPr lang="en-US" altLang="zh-CN" dirty="0" smtClean="0"/>
              <a:t>—</a:t>
            </a:r>
            <a:r>
              <a:rPr lang="zh-CN" altLang="en-US" dirty="0" smtClean="0"/>
              <a:t>“国家畜禽遗传资源委员会”（</a:t>
            </a:r>
            <a:r>
              <a:rPr lang="en-US" altLang="zh-CN" dirty="0" smtClean="0"/>
              <a:t>2007</a:t>
            </a:r>
            <a:r>
              <a:rPr lang="zh-CN" altLang="en-US" dirty="0" smtClean="0"/>
              <a:t>）：</a:t>
            </a:r>
            <a:r>
              <a:rPr lang="en-US" altLang="zh-CN" b="1" dirty="0" smtClean="0"/>
              <a:t>1996</a:t>
            </a:r>
            <a:r>
              <a:rPr lang="zh-CN" altLang="en-US" b="1" dirty="0" smtClean="0"/>
              <a:t>年农业部批准成立了“国家家畜禽遗传资源管理委员会”，下设四个机构：委员会办公室、国家畜禽品种审定委员会、委员会技术交流及培训部、委员会基金会。</a:t>
            </a:r>
            <a:endParaRPr lang="zh-CN" altLang="en-US" dirty="0" smtClean="0">
              <a:solidFill>
                <a:schemeClr val="bg1"/>
              </a:solidFill>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宋体" pitchFamily="2" charset="-122"/>
                <a:ea typeface="宋体" pitchFamily="2" charset="-122"/>
              </a:rPr>
              <a:t>&lt;</a:t>
            </a:r>
            <a:r>
              <a:rPr lang="zh-CN" altLang="en-US" dirty="0" smtClean="0">
                <a:latin typeface="宋体" pitchFamily="2" charset="-122"/>
                <a:ea typeface="宋体" pitchFamily="2" charset="-122"/>
              </a:rPr>
              <a:t>中国畜禽品种志</a:t>
            </a:r>
            <a:r>
              <a:rPr lang="en-US" altLang="zh-CN" dirty="0" smtClean="0">
                <a:latin typeface="宋体" pitchFamily="2" charset="-122"/>
                <a:ea typeface="宋体" pitchFamily="2" charset="-122"/>
              </a:rPr>
              <a:t>&gt;</a:t>
            </a:r>
            <a:r>
              <a:rPr lang="zh-CN" altLang="en-US" dirty="0" smtClean="0">
                <a:latin typeface="宋体" pitchFamily="2" charset="-122"/>
                <a:ea typeface="宋体" pitchFamily="2" charset="-122"/>
              </a:rPr>
              <a:t>，猪、马驴、牛、羊、禽</a:t>
            </a:r>
            <a:r>
              <a:rPr lang="en-US" altLang="zh-CN" dirty="0" smtClean="0">
                <a:latin typeface="宋体" pitchFamily="2" charset="-122"/>
                <a:ea typeface="宋体" pitchFamily="2" charset="-122"/>
              </a:rPr>
              <a:t>5</a:t>
            </a:r>
            <a:r>
              <a:rPr lang="zh-CN" altLang="en-US" dirty="0" smtClean="0">
                <a:latin typeface="宋体" pitchFamily="2" charset="-122"/>
                <a:ea typeface="宋体" pitchFamily="2" charset="-122"/>
              </a:rPr>
              <a:t>本，</a:t>
            </a:r>
            <a:r>
              <a:rPr lang="en-US" altLang="zh-CN" b="1" dirty="0" smtClean="0">
                <a:latin typeface="宋体" pitchFamily="2" charset="-122"/>
                <a:ea typeface="宋体" pitchFamily="2" charset="-122"/>
              </a:rPr>
              <a:t>1976</a:t>
            </a:r>
            <a:r>
              <a:rPr lang="zh-CN" altLang="en-US" b="1" dirty="0" smtClean="0">
                <a:latin typeface="宋体" pitchFamily="2" charset="-122"/>
                <a:ea typeface="宋体" pitchFamily="2" charset="-122"/>
              </a:rPr>
              <a:t>年农业部将资源列入研究计划。信息共享是指熊本海的遗传资源网站，实物共享框架是科技部资源保存项目提出的一个办法，该项目</a:t>
            </a:r>
            <a:r>
              <a:rPr lang="en-US" altLang="zh-CN" b="1" dirty="0" smtClean="0">
                <a:latin typeface="宋体" pitchFamily="2" charset="-122"/>
                <a:ea typeface="宋体" pitchFamily="2" charset="-122"/>
              </a:rPr>
              <a:t>2009</a:t>
            </a:r>
            <a:r>
              <a:rPr lang="zh-CN" altLang="en-US" b="1" dirty="0" smtClean="0">
                <a:latin typeface="宋体" pitchFamily="2" charset="-122"/>
                <a:ea typeface="宋体" pitchFamily="2" charset="-122"/>
              </a:rPr>
              <a:t>年已经结束。</a:t>
            </a:r>
            <a:endParaRPr lang="zh-CN" altLang="en-US" dirty="0" smtClean="0">
              <a:latin typeface="宋体" pitchFamily="2" charset="-122"/>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b="1" dirty="0" smtClean="0">
                <a:solidFill>
                  <a:schemeClr val="bg1"/>
                </a:solidFill>
                <a:ea typeface="宋体" pitchFamily="2" charset="-122"/>
              </a:rPr>
              <a:t>随机（吴常信）和系统保种（盛志廉）两种理论。优先保护序列方法指与联合国有关方法类似的东西，主要用来划分濒危、非濒危等等级，但与我国</a:t>
            </a:r>
            <a:r>
              <a:rPr lang="en-US" altLang="zh-CN" b="1" dirty="0" smtClean="0">
                <a:solidFill>
                  <a:schemeClr val="bg1"/>
                </a:solidFill>
                <a:ea typeface="宋体" pitchFamily="2" charset="-122"/>
              </a:rPr>
              <a:t>00</a:t>
            </a:r>
            <a:r>
              <a:rPr lang="zh-CN" altLang="en-US" b="1" dirty="0" smtClean="0">
                <a:solidFill>
                  <a:schemeClr val="bg1"/>
                </a:solidFill>
                <a:ea typeface="宋体" pitchFamily="2" charset="-122"/>
              </a:rPr>
              <a:t>年（</a:t>
            </a:r>
            <a:r>
              <a:rPr lang="en-US" altLang="zh-CN" b="1" dirty="0" smtClean="0">
                <a:solidFill>
                  <a:schemeClr val="bg1"/>
                </a:solidFill>
                <a:ea typeface="宋体" pitchFamily="2" charset="-122"/>
              </a:rPr>
              <a:t>78</a:t>
            </a:r>
            <a:r>
              <a:rPr lang="zh-CN" altLang="en-US" b="1" dirty="0" smtClean="0">
                <a:solidFill>
                  <a:schemeClr val="bg1"/>
                </a:solidFill>
                <a:ea typeface="宋体" pitchFamily="2" charset="-122"/>
              </a:rPr>
              <a:t>）和</a:t>
            </a:r>
            <a:r>
              <a:rPr lang="en-US" altLang="zh-CN" b="1" dirty="0" smtClean="0">
                <a:solidFill>
                  <a:schemeClr val="bg1"/>
                </a:solidFill>
                <a:ea typeface="宋体" pitchFamily="2" charset="-122"/>
              </a:rPr>
              <a:t>06</a:t>
            </a:r>
            <a:r>
              <a:rPr lang="zh-CN" altLang="en-US" b="1" dirty="0" smtClean="0">
                <a:solidFill>
                  <a:schemeClr val="bg1"/>
                </a:solidFill>
                <a:ea typeface="宋体" pitchFamily="2" charset="-122"/>
              </a:rPr>
              <a:t>年（</a:t>
            </a:r>
            <a:r>
              <a:rPr lang="en-US" altLang="zh-CN" b="1" dirty="0" smtClean="0">
                <a:solidFill>
                  <a:schemeClr val="bg1"/>
                </a:solidFill>
                <a:ea typeface="宋体" pitchFamily="2" charset="-122"/>
              </a:rPr>
              <a:t>138</a:t>
            </a:r>
            <a:r>
              <a:rPr lang="zh-CN" altLang="en-US" b="1" dirty="0" smtClean="0">
                <a:solidFill>
                  <a:schemeClr val="bg1"/>
                </a:solidFill>
                <a:ea typeface="宋体" pitchFamily="2" charset="-122"/>
              </a:rPr>
              <a:t>个）两次提出的</a:t>
            </a:r>
            <a:r>
              <a:rPr lang="zh-CN" altLang="en-US" b="1" dirty="0" smtClean="0"/>
              <a:t>国家级畜禽遗传资源保护名录</a:t>
            </a:r>
            <a:r>
              <a:rPr lang="zh-CN" altLang="en-US" b="1" dirty="0" smtClean="0">
                <a:solidFill>
                  <a:schemeClr val="bg1"/>
                </a:solidFill>
                <a:ea typeface="宋体" pitchFamily="2" charset="-122"/>
              </a:rPr>
              <a:t>还不是一个概念，后者主要根据国内需要，而没有考虑过多的客观指标和方法。</a:t>
            </a:r>
            <a:r>
              <a:rPr lang="en-US" altLang="zh-CN" sz="1200" dirty="0" smtClean="0">
                <a:solidFill>
                  <a:schemeClr val="tx1"/>
                </a:solidFill>
                <a:latin typeface="仿宋_GB2312" pitchFamily="49" charset="-122"/>
                <a:ea typeface="仿宋_GB2312" pitchFamily="49" charset="-122"/>
              </a:rPr>
              <a:t>60</a:t>
            </a:r>
            <a:r>
              <a:rPr lang="zh-CN" altLang="en-US" sz="1200" dirty="0" smtClean="0">
                <a:solidFill>
                  <a:schemeClr val="tx1"/>
                </a:solidFill>
                <a:latin typeface="仿宋_GB2312" pitchFamily="49" charset="-122"/>
                <a:ea typeface="仿宋_GB2312" pitchFamily="49" charset="-122"/>
              </a:rPr>
              <a:t>年内</a:t>
            </a:r>
            <a:r>
              <a:rPr lang="zh-CN" altLang="en-US" b="1" dirty="0" smtClean="0">
                <a:solidFill>
                  <a:schemeClr val="bg1"/>
                </a:solidFill>
                <a:ea typeface="宋体" pitchFamily="2" charset="-122"/>
              </a:rPr>
              <a:t>鸡的保种群近交系数</a:t>
            </a:r>
            <a:r>
              <a:rPr lang="zh-CN" altLang="en-US" sz="1200" dirty="0" smtClean="0">
                <a:solidFill>
                  <a:schemeClr val="tx1"/>
                </a:solidFill>
                <a:latin typeface="仿宋_GB2312" pitchFamily="49" charset="-122"/>
                <a:ea typeface="仿宋_GB2312" pitchFamily="49" charset="-122"/>
              </a:rPr>
              <a:t>控制在</a:t>
            </a:r>
            <a:r>
              <a:rPr lang="en-US" altLang="zh-CN" b="1" dirty="0" smtClean="0">
                <a:solidFill>
                  <a:schemeClr val="bg1"/>
                </a:solidFill>
                <a:ea typeface="宋体" pitchFamily="2" charset="-122"/>
              </a:rPr>
              <a:t>0.1</a:t>
            </a:r>
            <a:r>
              <a:rPr lang="zh-CN" altLang="en-US" b="1" dirty="0" smtClean="0">
                <a:solidFill>
                  <a:schemeClr val="bg1"/>
                </a:solidFill>
                <a:ea typeface="宋体" pitchFamily="2" charset="-122"/>
              </a:rPr>
              <a:t>以内</a:t>
            </a:r>
          </a:p>
          <a:p>
            <a:endParaRPr lang="zh-CN" altLang="en-US" b="1" dirty="0" smtClean="0">
              <a:solidFill>
                <a:schemeClr val="bg1"/>
              </a:solidFill>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p:cNvSpPr>
            <a:spLocks noGrp="1" noRot="1" noChangeAspect="1" noTextEdit="1"/>
          </p:cNvSpPr>
          <p:nvPr>
            <p:ph type="sldImg"/>
          </p:nvPr>
        </p:nvSpPr>
        <p:spPr>
          <a:ln/>
        </p:spPr>
      </p:sp>
      <p:sp>
        <p:nvSpPr>
          <p:cNvPr id="11571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ea typeface="宋体" pitchFamily="2" charset="-122"/>
              </a:rPr>
              <a:t>体型小，近交程度高</a:t>
            </a:r>
          </a:p>
        </p:txBody>
      </p:sp>
      <p:sp>
        <p:nvSpPr>
          <p:cNvPr id="11571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FD1BBEDB-C33A-434B-A732-FD21D4D711F3}" type="slidenum">
              <a:rPr lang="en-US" altLang="zh-CN" sz="1200" b="0" smtClean="0">
                <a:solidFill>
                  <a:schemeClr val="tx1"/>
                </a:solidFill>
                <a:latin typeface="Times New Roman" pitchFamily="18" charset="0"/>
                <a:ea typeface="方正舒体" pitchFamily="2" charset="-122"/>
              </a:rPr>
              <a:pPr/>
              <a:t>15</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smtClean="0">
                <a:solidFill>
                  <a:schemeClr val="bg1"/>
                </a:solidFill>
              </a:rPr>
              <a:t>成果在青脚（固始鸡）、丝羽（丝羽乌骨鸡）、绿壳（卢氏绿壳蛋鸡）等表观性状（与品质相关）挖掘和开发方面取得重大进展</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幻灯片图像占位符 1"/>
          <p:cNvSpPr>
            <a:spLocks noGrp="1" noRot="1" noChangeAspect="1" noTextEdit="1"/>
          </p:cNvSpPr>
          <p:nvPr>
            <p:ph type="sldImg"/>
          </p:nvPr>
        </p:nvSpPr>
        <p:spPr>
          <a:ln/>
        </p:spPr>
      </p:sp>
      <p:sp>
        <p:nvSpPr>
          <p:cNvPr id="1167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dirty="0" smtClean="0">
                <a:latin typeface="仿宋_GB2312" pitchFamily="49" charset="-122"/>
                <a:ea typeface="仿宋_GB2312" pitchFamily="49" charset="-122"/>
              </a:rPr>
              <a:t>种质资源遗传评价研究的例子。</a:t>
            </a:r>
            <a:r>
              <a:rPr lang="en-US" altLang="zh-CN" b="1" dirty="0" smtClean="0"/>
              <a:t>Serial analysis of gene expression, SAGE</a:t>
            </a:r>
            <a:r>
              <a:rPr lang="zh-CN" altLang="en-US" b="1" dirty="0" smtClean="0"/>
              <a:t>基因表达连续分析法</a:t>
            </a:r>
          </a:p>
        </p:txBody>
      </p:sp>
      <p:sp>
        <p:nvSpPr>
          <p:cNvPr id="1167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A289B4B0-D779-4940-B77C-87427E7FE58C}" type="slidenum">
              <a:rPr lang="en-US" altLang="zh-CN" sz="1200" b="0" smtClean="0">
                <a:solidFill>
                  <a:schemeClr val="tx1"/>
                </a:solidFill>
                <a:latin typeface="Times New Roman" pitchFamily="18" charset="0"/>
                <a:ea typeface="方正舒体" pitchFamily="2" charset="-122"/>
              </a:rPr>
              <a:pPr/>
              <a:t>18</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幻灯片图像占位符 1"/>
          <p:cNvSpPr>
            <a:spLocks noGrp="1" noRot="1" noChangeAspect="1" noTextEdit="1"/>
          </p:cNvSpPr>
          <p:nvPr>
            <p:ph type="sldImg"/>
          </p:nvPr>
        </p:nvSpPr>
        <p:spPr>
          <a:ln/>
        </p:spPr>
      </p:sp>
      <p:sp>
        <p:nvSpPr>
          <p:cNvPr id="1167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b="1" dirty="0" smtClean="0"/>
          </a:p>
        </p:txBody>
      </p:sp>
      <p:sp>
        <p:nvSpPr>
          <p:cNvPr id="11674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A289B4B0-D779-4940-B77C-87427E7FE58C}" type="slidenum">
              <a:rPr lang="en-US" altLang="zh-CN" sz="1200" b="0" smtClean="0">
                <a:solidFill>
                  <a:schemeClr val="tx1"/>
                </a:solidFill>
                <a:latin typeface="Times New Roman" pitchFamily="18" charset="0"/>
                <a:ea typeface="方正舒体" pitchFamily="2" charset="-122"/>
              </a:rPr>
              <a:pPr/>
              <a:t>19</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CN" altLang="en-US" sz="1200" kern="1200" dirty="0" smtClean="0">
                <a:solidFill>
                  <a:schemeClr val="tx1"/>
                </a:solidFill>
                <a:latin typeface="Times New Roman" pitchFamily="18" charset="0"/>
                <a:ea typeface="方正舒体" pitchFamily="2" charset="-122"/>
                <a:cs typeface="+mn-cs"/>
              </a:rPr>
              <a:t>和国外的差距</a:t>
            </a:r>
            <a:r>
              <a:rPr kumimoji="1" lang="en-US" sz="1200" kern="1200" dirty="0" smtClean="0">
                <a:solidFill>
                  <a:schemeClr val="tx1"/>
                </a:solidFill>
                <a:latin typeface="Times New Roman" pitchFamily="18" charset="0"/>
                <a:ea typeface="方正舒体" pitchFamily="2" charset="-122"/>
                <a:cs typeface="+mn-cs"/>
              </a:rPr>
              <a:t/>
            </a:r>
            <a:br>
              <a:rPr kumimoji="1" lang="en-US" sz="1200" kern="1200" dirty="0" smtClean="0">
                <a:solidFill>
                  <a:schemeClr val="tx1"/>
                </a:solidFill>
                <a:latin typeface="Times New Roman" pitchFamily="18" charset="0"/>
                <a:ea typeface="方正舒体" pitchFamily="2" charset="-122"/>
                <a:cs typeface="+mn-cs"/>
              </a:rPr>
            </a:br>
            <a:r>
              <a:rPr kumimoji="1" lang="zh-CN" altLang="en-US" sz="1200" kern="1200" dirty="0" smtClean="0">
                <a:solidFill>
                  <a:schemeClr val="tx1"/>
                </a:solidFill>
                <a:latin typeface="Times New Roman" pitchFamily="18" charset="0"/>
                <a:ea typeface="方正舒体" pitchFamily="2" charset="-122"/>
                <a:cs typeface="+mn-cs"/>
              </a:rPr>
              <a:t>缺少一个具有国际先进水平的资源库、信息库 细胞水平与分子水平资源保存技术有待进一步发展 信息没有网络化，国内外交流滞后 “资源共享”的国际规则需要进一步研究与掌握 资源共享” 新的遗传资源的发掘、评估和利用还需加强</a:t>
            </a:r>
            <a:r>
              <a:rPr lang="zh-CN" altLang="en-US" b="1" dirty="0" smtClean="0">
                <a:solidFill>
                  <a:srgbClr val="000000"/>
                </a:solidFill>
              </a:rPr>
              <a:t>与国外相比，中国畜禽遗传资源保护和评价基础工作做的较少尤其在种质资源的系统鉴定评价，保种理论及保种新技术应用方面的研究工作较薄弱</a:t>
            </a:r>
          </a:p>
          <a:p>
            <a:r>
              <a:rPr kumimoji="0" lang="zh-CN" altLang="en-US" dirty="0" smtClean="0"/>
              <a:t>畜禽资源多样化的生态类型</a:t>
            </a:r>
            <a:r>
              <a:rPr kumimoji="0" lang="en-US" altLang="zh-CN" dirty="0" smtClean="0"/>
              <a:t>:</a:t>
            </a:r>
            <a:r>
              <a:rPr kumimoji="0" lang="zh-CN" altLang="en-US" dirty="0" smtClean="0"/>
              <a:t>  如对高海拔沼泽草甸地区高度适应的河曲马 </a:t>
            </a:r>
          </a:p>
          <a:p>
            <a:r>
              <a:rPr kumimoji="0" lang="zh-CN" altLang="en-US" dirty="0" smtClean="0"/>
              <a:t>畜禽资源丰富多彩的生产力类型</a:t>
            </a:r>
            <a:r>
              <a:rPr kumimoji="0" lang="en-US" altLang="zh-CN" dirty="0" smtClean="0"/>
              <a:t>:</a:t>
            </a:r>
            <a:r>
              <a:rPr kumimoji="0" lang="zh-CN" altLang="en-US" dirty="0" smtClean="0"/>
              <a:t>  如适宜药膳用的乌鸡、烧烤用的巴马香猪 </a:t>
            </a:r>
          </a:p>
          <a:p>
            <a:r>
              <a:rPr kumimoji="0" lang="zh-CN" altLang="en-US" dirty="0" smtClean="0"/>
              <a:t>开展了胚胎、精子、体细胞等多种资源保存方法研究</a:t>
            </a:r>
            <a:endParaRPr lang="zh-CN" altLang="en-US" b="1" dirty="0"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缺乏生产与环境部分的内容</a:t>
            </a:r>
            <a:endParaRPr lang="zh-CN" altLang="en-US" dirty="0"/>
          </a:p>
        </p:txBody>
      </p:sp>
      <p:sp>
        <p:nvSpPr>
          <p:cNvPr id="4" name="灯片编号占位符 3"/>
          <p:cNvSpPr>
            <a:spLocks noGrp="1"/>
          </p:cNvSpPr>
          <p:nvPr>
            <p:ph type="sldNum" sz="quarter" idx="10"/>
          </p:nvPr>
        </p:nvSpPr>
        <p:spPr/>
        <p:txBody>
          <a:bodyPr/>
          <a:lstStyle/>
          <a:p>
            <a:pPr>
              <a:defRPr/>
            </a:pPr>
            <a:fld id="{278A0657-B422-48F0-9F46-451982DAF335}" type="slidenum">
              <a:rPr lang="en-US" altLang="zh-CN" smtClean="0"/>
              <a:pPr>
                <a:defRPr/>
              </a:pPr>
              <a:t>2</a:t>
            </a:fld>
            <a:endParaRPr lang="en-US" altLang="zh-CN"/>
          </a:p>
        </p:txBody>
      </p:sp>
    </p:spTree>
    <p:extLst>
      <p:ext uri="{BB962C8B-B14F-4D97-AF65-F5344CB8AC3E}">
        <p14:creationId xmlns:p14="http://schemas.microsoft.com/office/powerpoint/2010/main" val="595601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dirty="0" smtClean="0">
                <a:solidFill>
                  <a:schemeClr val="bg1"/>
                </a:solidFill>
                <a:latin typeface="宋体" pitchFamily="2" charset="-122"/>
                <a:ea typeface="宋体" pitchFamily="2" charset="-122"/>
              </a:rPr>
              <a:t>新型方法：永生细胞库；有限保护序列：边际多样性七</a:t>
            </a:r>
            <a:r>
              <a:rPr lang="en-US" altLang="zh-CN" b="1" dirty="0" smtClean="0">
                <a:solidFill>
                  <a:schemeClr val="bg1"/>
                </a:solidFill>
                <a:latin typeface="宋体" pitchFamily="2" charset="-122"/>
                <a:ea typeface="宋体" pitchFamily="2" charset="-122"/>
              </a:rPr>
              <a:t>-</a:t>
            </a:r>
            <a:r>
              <a:rPr lang="zh-CN" altLang="en-US" b="1" dirty="0" smtClean="0">
                <a:solidFill>
                  <a:schemeClr val="bg1"/>
                </a:solidFill>
                <a:latin typeface="宋体" pitchFamily="2" charset="-122"/>
                <a:ea typeface="宋体" pitchFamily="2" charset="-122"/>
              </a:rPr>
              <a:t>八十年代根除五指山猪</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a:ln/>
        </p:spPr>
      </p:sp>
      <p:sp>
        <p:nvSpPr>
          <p:cNvPr id="11981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11981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EC0DC946-EC09-4E3A-B314-004856AAA248}" type="slidenum">
              <a:rPr lang="en-US" altLang="zh-CN" sz="1200" b="0" smtClean="0">
                <a:solidFill>
                  <a:schemeClr val="tx1"/>
                </a:solidFill>
                <a:latin typeface="Times New Roman" pitchFamily="18" charset="0"/>
                <a:ea typeface="方正舒体" pitchFamily="2" charset="-122"/>
              </a:rPr>
              <a:pPr/>
              <a:t>22</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宋体" pitchFamily="2" charset="-122"/>
                <a:ea typeface="宋体" pitchFamily="2" charset="-122"/>
              </a:rPr>
              <a:t>代表性品种；</a:t>
            </a:r>
            <a:r>
              <a:rPr lang="en-US" altLang="zh-CN" smtClean="0">
                <a:latin typeface="宋体" pitchFamily="2" charset="-122"/>
                <a:ea typeface="宋体" pitchFamily="2" charset="-122"/>
              </a:rPr>
              <a:t>1987</a:t>
            </a:r>
            <a:r>
              <a:rPr lang="zh-CN" altLang="en-US" smtClean="0">
                <a:latin typeface="宋体" pitchFamily="2" charset="-122"/>
                <a:ea typeface="宋体" pitchFamily="2" charset="-122"/>
              </a:rPr>
              <a:t>年中国美利奴羊新品种的育成（一等奖）， 新疆；</a:t>
            </a:r>
            <a:r>
              <a:rPr lang="en-US" altLang="zh-CN" smtClean="0">
                <a:latin typeface="宋体" pitchFamily="2" charset="-122"/>
                <a:ea typeface="宋体" pitchFamily="2" charset="-122"/>
              </a:rPr>
              <a:t>1988</a:t>
            </a:r>
            <a:r>
              <a:rPr lang="zh-CN" altLang="en-US" smtClean="0">
                <a:latin typeface="宋体" pitchFamily="2" charset="-122"/>
                <a:ea typeface="宋体" pitchFamily="2" charset="-122"/>
              </a:rPr>
              <a:t>年中国黑白花奶牛的培育（一等奖） 中国奶牛协会 ；</a:t>
            </a:r>
            <a:r>
              <a:rPr lang="en-US" altLang="zh-CN" smtClean="0">
                <a:latin typeface="宋体" pitchFamily="2" charset="-122"/>
                <a:ea typeface="宋体" pitchFamily="2" charset="-122"/>
              </a:rPr>
              <a:t>2000</a:t>
            </a:r>
            <a:r>
              <a:rPr lang="zh-CN" altLang="en-US" smtClean="0">
                <a:latin typeface="宋体" pitchFamily="2" charset="-122"/>
                <a:ea typeface="宋体" pitchFamily="2" charset="-122"/>
              </a:rPr>
              <a:t>年中国荷斯坦奶牛</a:t>
            </a:r>
            <a:r>
              <a:rPr lang="en-US" altLang="zh-CN" smtClean="0">
                <a:latin typeface="宋体" pitchFamily="2" charset="-122"/>
                <a:ea typeface="宋体" pitchFamily="2" charset="-122"/>
              </a:rPr>
              <a:t>MOET</a:t>
            </a:r>
            <a:r>
              <a:rPr lang="zh-CN" altLang="en-US" smtClean="0">
                <a:latin typeface="宋体" pitchFamily="2" charset="-122"/>
                <a:ea typeface="宋体" pitchFamily="2" charset="-122"/>
              </a:rPr>
              <a:t>育种体系建立与实施国家科技进步二等奖。</a:t>
            </a:r>
            <a:r>
              <a:rPr lang="en-US" altLang="zh-CN" smtClean="0"/>
              <a:t>MOET(multiple ovulation and embryo transfer</a:t>
            </a:r>
            <a:r>
              <a:rPr lang="zh-CN" altLang="en-US" smtClean="0"/>
              <a:t>）技术是指将超数排卵和胚胎移植技术结合为一体的进行家畜育种的新方法，其核心是建立一个高产家畜品系核心群，通过品系选育，可靠的生产性能测定和精确的遗传评定，选择优秀的种公畜和种母畜，形成一个相对闭锁的繁育群体。</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b="1" dirty="0" smtClean="0">
              <a:latin typeface="宋体" pitchFamily="2" charset="-122"/>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CN" altLang="en-US" sz="1200" b="0" i="0" u="none" strike="noStrike" kern="1200" baseline="0" dirty="0" smtClean="0">
                <a:solidFill>
                  <a:schemeClr val="tx1"/>
                </a:solidFill>
                <a:latin typeface="Times New Roman" pitchFamily="18" charset="0"/>
                <a:ea typeface="方正舒体" pitchFamily="2" charset="-122"/>
                <a:cs typeface="+mn-cs"/>
              </a:rPr>
              <a:t>畜禽遗传评定</a:t>
            </a:r>
            <a:r>
              <a:rPr kumimoji="1" lang="en-US" altLang="zh-CN" sz="1200" b="0" i="0" u="none" strike="noStrike" kern="1200" baseline="0" dirty="0" smtClean="0">
                <a:solidFill>
                  <a:schemeClr val="tx1"/>
                </a:solidFill>
                <a:latin typeface="Times New Roman" pitchFamily="18" charset="0"/>
                <a:ea typeface="方正舒体" pitchFamily="2" charset="-122"/>
                <a:cs typeface="+mn-cs"/>
              </a:rPr>
              <a:t>(genetic evaluation)</a:t>
            </a:r>
            <a:r>
              <a:rPr kumimoji="1" lang="zh-CN" altLang="en-US" sz="1200" b="0" i="0" u="none" strike="noStrike" kern="1200" baseline="0" dirty="0" smtClean="0">
                <a:solidFill>
                  <a:schemeClr val="tx1"/>
                </a:solidFill>
                <a:latin typeface="Times New Roman" pitchFamily="18" charset="0"/>
                <a:ea typeface="方正舒体" pitchFamily="2" charset="-122"/>
                <a:cs typeface="+mn-cs"/>
              </a:rPr>
              <a:t>即评估畜禽种用价值的高低，是畜禽育种工作的</a:t>
            </a:r>
            <a:r>
              <a:rPr kumimoji="1" lang="zh-CN" altLang="en-US" sz="1200" b="1" i="0" u="none" strike="noStrike" kern="1200" baseline="0" dirty="0" smtClean="0">
                <a:solidFill>
                  <a:schemeClr val="tx1"/>
                </a:solidFill>
                <a:latin typeface="Times New Roman" pitchFamily="18" charset="0"/>
                <a:ea typeface="方正舒体" pitchFamily="2" charset="-122"/>
                <a:cs typeface="+mn-cs"/>
              </a:rPr>
              <a:t>中心任务</a:t>
            </a:r>
            <a:r>
              <a:rPr kumimoji="1" lang="zh-CN" altLang="en-US" sz="1200" b="0" i="0" u="none" strike="noStrike" kern="1200" baseline="0" dirty="0" smtClean="0">
                <a:solidFill>
                  <a:schemeClr val="tx1"/>
                </a:solidFill>
                <a:latin typeface="Times New Roman" pitchFamily="18" charset="0"/>
                <a:ea typeface="方正舒体" pitchFamily="2" charset="-122"/>
                <a:cs typeface="+mn-cs"/>
              </a:rPr>
              <a:t>。畜禽种用价值的高低通常用育种值</a:t>
            </a:r>
            <a:r>
              <a:rPr kumimoji="1" lang="en-US" altLang="zh-CN" sz="1200" b="0" i="0" u="none" strike="noStrike" kern="1200" baseline="0" dirty="0" smtClean="0">
                <a:solidFill>
                  <a:schemeClr val="tx1"/>
                </a:solidFill>
                <a:latin typeface="Times New Roman" pitchFamily="18" charset="0"/>
                <a:ea typeface="方正舒体" pitchFamily="2" charset="-122"/>
                <a:cs typeface="+mn-cs"/>
              </a:rPr>
              <a:t>(breeding value)</a:t>
            </a:r>
            <a:r>
              <a:rPr kumimoji="1" lang="zh-CN" altLang="en-US" sz="1200" b="0" i="0" u="none" strike="noStrike" kern="1200" baseline="0" dirty="0" smtClean="0">
                <a:solidFill>
                  <a:schemeClr val="tx1"/>
                </a:solidFill>
                <a:latin typeface="Times New Roman" pitchFamily="18" charset="0"/>
                <a:ea typeface="方正舒体" pitchFamily="2" charset="-122"/>
                <a:cs typeface="+mn-cs"/>
              </a:rPr>
              <a:t>的大小衡量，因为在影响性状表型的三种主要遗传效应，即加性效应、显性效应和上位效应中，只有加性效应值即育种值能够稳定遗传给后代。因育种值无法直接测量，只能通过一定的统计学方法加以估计，所以遗传评定的</a:t>
            </a:r>
            <a:r>
              <a:rPr kumimoji="1" lang="zh-CN" altLang="en-US" sz="1200" b="1" i="0" u="none" strike="noStrike" kern="1200" baseline="0" dirty="0" smtClean="0">
                <a:solidFill>
                  <a:schemeClr val="tx1"/>
                </a:solidFill>
                <a:latin typeface="Times New Roman" pitchFamily="18" charset="0"/>
                <a:ea typeface="方正舒体" pitchFamily="2" charset="-122"/>
                <a:cs typeface="+mn-cs"/>
              </a:rPr>
              <a:t>实质内容就是育种值的估计</a:t>
            </a:r>
            <a:r>
              <a:rPr kumimoji="1" lang="zh-CN" altLang="en-US" sz="1200" b="0" i="0" u="none" strike="noStrike" kern="1200" baseline="0" dirty="0" smtClean="0">
                <a:solidFill>
                  <a:schemeClr val="tx1"/>
                </a:solidFill>
                <a:latin typeface="Times New Roman" pitchFamily="18" charset="0"/>
                <a:ea typeface="方正舒体" pitchFamily="2" charset="-122"/>
                <a:cs typeface="+mn-cs"/>
              </a:rPr>
              <a:t>。</a:t>
            </a:r>
            <a:endParaRPr lang="zh-CN" altLang="en-US" dirty="0" smtClean="0">
              <a:ea typeface="宋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ea typeface="宋体" pitchFamily="2" charset="-122"/>
              </a:rPr>
              <a:t>育种方法包括四类；中间是技术；育种技术发展过程中涉及的育种理论包括四类；</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ea typeface="仿宋_GB2312" pitchFamily="49" charset="-122"/>
              </a:rPr>
              <a:t>充分有效地利用所有亲属的信息，能考虑不同群体及不同世代的遗传差异</a:t>
            </a:r>
          </a:p>
          <a:p>
            <a:r>
              <a:rPr lang="en-US" altLang="zh-CN" dirty="0" smtClean="0"/>
              <a:t>MME mixed model equations, k1, k2</a:t>
            </a:r>
            <a:r>
              <a:rPr lang="zh-CN" altLang="en-US" dirty="0" smtClean="0">
                <a:ea typeface="宋体" pitchFamily="2" charset="-122"/>
              </a:rPr>
              <a:t>代表个体变异程度</a:t>
            </a:r>
          </a:p>
          <a:p>
            <a:r>
              <a:rPr lang="zh-CN" altLang="en-US" dirty="0" smtClean="0"/>
              <a:t>西门塔尔牛成为肉牛主推品种</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通过</a:t>
            </a:r>
            <a:r>
              <a:rPr lang="en-US" altLang="zh-CN" dirty="0" smtClean="0"/>
              <a:t>DNA</a:t>
            </a:r>
            <a:r>
              <a:rPr lang="zh-CN" altLang="en-US" dirty="0" smtClean="0"/>
              <a:t>定点同源重组，改变基因组中的某一特定基因，从而在生物活体内研究此基因的功能。</a:t>
            </a:r>
            <a:endParaRPr lang="en-US" altLang="zh-CN" dirty="0" smtClean="0"/>
          </a:p>
          <a:p>
            <a:r>
              <a:rPr lang="en-US" u="sng" dirty="0" err="1" smtClean="0">
                <a:hlinkClick r:id="rId3"/>
              </a:rPr>
              <a:t>基因打靶技术</a:t>
            </a:r>
            <a:r>
              <a:rPr lang="zh-CN" altLang="en-US" dirty="0" smtClean="0"/>
              <a:t>是一种定向改变生物活体</a:t>
            </a:r>
            <a:r>
              <a:rPr lang="en-US" u="sng" dirty="0" err="1" smtClean="0">
                <a:hlinkClick r:id="rId4"/>
              </a:rPr>
              <a:t>遗传信息</a:t>
            </a:r>
            <a:r>
              <a:rPr lang="zh-CN" altLang="en-US" dirty="0" smtClean="0"/>
              <a:t>的实验手段，它的产生和发展建立在胚胎干</a:t>
            </a:r>
            <a:r>
              <a:rPr lang="en-US" altLang="zh-CN" dirty="0" smtClean="0"/>
              <a:t>(ES)</a:t>
            </a:r>
            <a:r>
              <a:rPr lang="zh-CN" altLang="en-US" dirty="0" smtClean="0"/>
              <a:t>细胞技术和同源重组技术成就的基础之上。</a:t>
            </a:r>
            <a:endParaRPr lang="en-US" altLang="zh-CN" dirty="0" smtClean="0"/>
          </a:p>
          <a:p>
            <a:r>
              <a:rPr lang="en-US" altLang="zh-CN" dirty="0" smtClean="0"/>
              <a:t>RNA</a:t>
            </a:r>
            <a:r>
              <a:rPr lang="zh-CN" altLang="en-US" dirty="0" smtClean="0"/>
              <a:t>干扰（</a:t>
            </a:r>
            <a:r>
              <a:rPr lang="en-US" altLang="zh-CN" dirty="0" smtClean="0"/>
              <a:t>RNA interference, </a:t>
            </a:r>
            <a:r>
              <a:rPr lang="en-US" altLang="zh-CN" dirty="0" err="1" smtClean="0"/>
              <a:t>RNAi</a:t>
            </a:r>
            <a:r>
              <a:rPr lang="zh-CN" altLang="en-US" dirty="0" smtClean="0"/>
              <a:t>）是指在进化过程中高度保守的、由双链</a:t>
            </a:r>
            <a:r>
              <a:rPr lang="en-US" altLang="zh-CN" dirty="0" smtClean="0"/>
              <a:t>RNA</a:t>
            </a:r>
            <a:r>
              <a:rPr lang="zh-CN" altLang="en-US" dirty="0" smtClean="0"/>
              <a:t>（</a:t>
            </a:r>
            <a:r>
              <a:rPr lang="en-US" altLang="zh-CN" dirty="0" smtClean="0"/>
              <a:t>double-stranded RNA</a:t>
            </a:r>
            <a:r>
              <a:rPr lang="zh-CN" altLang="en-US" dirty="0" smtClean="0"/>
              <a:t>，</a:t>
            </a:r>
            <a:r>
              <a:rPr lang="en-US" altLang="zh-CN" dirty="0" err="1" smtClean="0"/>
              <a:t>dsRNA</a:t>
            </a:r>
            <a:r>
              <a:rPr lang="zh-CN" altLang="en-US" dirty="0" smtClean="0"/>
              <a:t>）诱发的、同源</a:t>
            </a:r>
            <a:r>
              <a:rPr lang="en-US" altLang="zh-CN" dirty="0" smtClean="0"/>
              <a:t>mRNA</a:t>
            </a:r>
            <a:r>
              <a:rPr lang="zh-CN" altLang="en-US" dirty="0" smtClean="0"/>
              <a:t>高效特异性降解的现象。测序</a:t>
            </a:r>
            <a:r>
              <a:rPr lang="en-US" altLang="zh-CN" dirty="0" smtClean="0"/>
              <a:t>100-300</a:t>
            </a:r>
            <a:r>
              <a:rPr lang="zh-CN" altLang="en-US" dirty="0" smtClean="0"/>
              <a:t>成本下降，</a:t>
            </a:r>
            <a:r>
              <a:rPr lang="en-US" altLang="zh-CN" dirty="0" smtClean="0"/>
              <a:t>100</a:t>
            </a:r>
            <a:r>
              <a:rPr lang="zh-CN" altLang="en-US" dirty="0" smtClean="0"/>
              <a:t>倍通量增加。测序能力与基因组分析能力</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rgbClr val="FF0000"/>
              </a:buClr>
              <a:buFont typeface="Wingdings" pitchFamily="2" charset="2"/>
              <a:buNone/>
            </a:pPr>
            <a:r>
              <a:rPr lang="zh-CN" altLang="en-US" sz="1000" b="1" dirty="0" smtClean="0">
                <a:latin typeface="仿宋_GB2312" pitchFamily="49" charset="-122"/>
                <a:ea typeface="仿宋_GB2312" pitchFamily="49" charset="-122"/>
              </a:rPr>
              <a:t>利用表型和部分基因信息进行遗传评估。</a:t>
            </a:r>
            <a:r>
              <a:rPr lang="en-US" altLang="zh-CN" sz="1000" b="1" dirty="0" smtClean="0">
                <a:latin typeface="仿宋_GB2312" pitchFamily="49" charset="-122"/>
                <a:ea typeface="仿宋_GB2312" pitchFamily="49" charset="-122"/>
              </a:rPr>
              <a:t>MAS</a:t>
            </a:r>
            <a:r>
              <a:rPr lang="zh-CN" altLang="en-US" sz="1000" b="1" dirty="0" smtClean="0">
                <a:latin typeface="仿宋_GB2312" pitchFamily="49" charset="-122"/>
                <a:ea typeface="仿宋_GB2312" pitchFamily="49" charset="-122"/>
              </a:rPr>
              <a:t>对于遗传力低的性状如产仔数、肉质性状和屠体性状等，改良效率高总体处于实验室研究阶段。</a:t>
            </a:r>
            <a:r>
              <a:rPr lang="zh-CN" altLang="en-US" dirty="0" smtClean="0"/>
              <a:t>多态性研究、性状关联、实际应用</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a:ln/>
        </p:spPr>
      </p:sp>
      <p:sp>
        <p:nvSpPr>
          <p:cNvPr id="9830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宋体" pitchFamily="2" charset="-122"/>
              <a:ea typeface="宋体" pitchFamily="2" charset="-122"/>
            </a:endParaRPr>
          </a:p>
        </p:txBody>
      </p:sp>
      <p:sp>
        <p:nvSpPr>
          <p:cNvPr id="983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B6F095E3-0013-4D38-BD00-132A7CC53E0C}" type="slidenum">
              <a:rPr lang="en-US" altLang="zh-CN" sz="1200" b="0" smtClean="0">
                <a:solidFill>
                  <a:schemeClr val="tx1"/>
                </a:solidFill>
                <a:latin typeface="Times New Roman" pitchFamily="18" charset="0"/>
                <a:ea typeface="方正舒体" pitchFamily="2" charset="-122"/>
              </a:rPr>
              <a:pPr/>
              <a:t>3</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rgbClr val="FF0000"/>
              </a:buClr>
              <a:buFont typeface="Wingdings" pitchFamily="2" charset="2"/>
              <a:buNone/>
            </a:pPr>
            <a:r>
              <a:rPr lang="zh-CN" altLang="en-US" sz="1000" dirty="0" smtClean="0"/>
              <a:t>基因组选择就是“全基因组范围的标记辅助选择”。</a:t>
            </a:r>
            <a:r>
              <a:rPr lang="zh-CN" altLang="en-US" dirty="0" smtClean="0"/>
              <a:t>数量性状的基因聚合和转基因问题</a:t>
            </a:r>
            <a:endParaRPr lang="en-US" altLang="zh-CN" dirty="0" smtClean="0"/>
          </a:p>
          <a:p>
            <a:r>
              <a:rPr kumimoji="1" lang="zh-CN" altLang="en-US" sz="1200" b="0" i="0" kern="1200" dirty="0" smtClean="0">
                <a:solidFill>
                  <a:schemeClr val="tx1"/>
                </a:solidFill>
                <a:effectLst/>
                <a:latin typeface="Times New Roman" pitchFamily="18" charset="0"/>
                <a:ea typeface="方正舒体" pitchFamily="2" charset="-122"/>
                <a:cs typeface="+mn-cs"/>
              </a:rPr>
              <a:t>我国奶牛基因组选择研究现状</a:t>
            </a:r>
          </a:p>
          <a:p>
            <a:r>
              <a:rPr kumimoji="1" lang="zh-CN" altLang="en-US" sz="1200" b="0" i="0" kern="1200" dirty="0" smtClean="0">
                <a:solidFill>
                  <a:schemeClr val="tx1"/>
                </a:solidFill>
                <a:effectLst/>
                <a:latin typeface="Times New Roman" pitchFamily="18" charset="0"/>
                <a:ea typeface="方正舒体" pitchFamily="2" charset="-122"/>
                <a:cs typeface="+mn-cs"/>
              </a:rPr>
              <a:t>　　我国奶业实施遗传改良的必要性来自于：</a:t>
            </a:r>
            <a:r>
              <a:rPr kumimoji="1" lang="en-US" altLang="zh-CN" sz="1200" b="0" i="0" kern="1200" dirty="0" smtClean="0">
                <a:solidFill>
                  <a:schemeClr val="tx1"/>
                </a:solidFill>
                <a:effectLst/>
                <a:latin typeface="Times New Roman" pitchFamily="18" charset="0"/>
                <a:ea typeface="方正舒体" pitchFamily="2" charset="-122"/>
                <a:cs typeface="+mn-cs"/>
              </a:rPr>
              <a:t>1.</a:t>
            </a:r>
            <a:r>
              <a:rPr kumimoji="1" lang="zh-CN" altLang="en-US" sz="1200" b="0" i="0" kern="1200" dirty="0" smtClean="0">
                <a:solidFill>
                  <a:schemeClr val="tx1"/>
                </a:solidFill>
                <a:effectLst/>
                <a:latin typeface="Times New Roman" pitchFamily="18" charset="0"/>
                <a:ea typeface="方正舒体" pitchFamily="2" charset="-122"/>
                <a:cs typeface="+mn-cs"/>
              </a:rPr>
              <a:t>长期改良进展缓慢</a:t>
            </a:r>
            <a:r>
              <a:rPr kumimoji="1" lang="en-US" altLang="zh-CN" sz="1200" b="0" i="0" kern="1200" dirty="0" smtClean="0">
                <a:solidFill>
                  <a:schemeClr val="tx1"/>
                </a:solidFill>
                <a:effectLst/>
                <a:latin typeface="Times New Roman" pitchFamily="18" charset="0"/>
                <a:ea typeface="方正舒体" pitchFamily="2" charset="-122"/>
                <a:cs typeface="+mn-cs"/>
              </a:rPr>
              <a:t>;2.</a:t>
            </a:r>
            <a:r>
              <a:rPr kumimoji="1" lang="zh-CN" altLang="en-US" sz="1200" b="0" i="0" kern="1200" dirty="0" smtClean="0">
                <a:solidFill>
                  <a:schemeClr val="tx1"/>
                </a:solidFill>
                <a:effectLst/>
                <a:latin typeface="Times New Roman" pitchFamily="18" charset="0"/>
                <a:ea typeface="方正舒体" pitchFamily="2" charset="-122"/>
                <a:cs typeface="+mn-cs"/>
              </a:rPr>
              <a:t>缺乏自主培育种公牛技术体系</a:t>
            </a:r>
            <a:r>
              <a:rPr kumimoji="1" lang="en-US" altLang="zh-CN" sz="1200" b="0" i="0" kern="1200" dirty="0" smtClean="0">
                <a:solidFill>
                  <a:schemeClr val="tx1"/>
                </a:solidFill>
                <a:effectLst/>
                <a:latin typeface="Times New Roman" pitchFamily="18" charset="0"/>
                <a:ea typeface="方正舒体" pitchFamily="2" charset="-122"/>
                <a:cs typeface="+mn-cs"/>
              </a:rPr>
              <a:t>;3.</a:t>
            </a:r>
            <a:r>
              <a:rPr kumimoji="1" lang="zh-CN" altLang="en-US" sz="1200" b="0" i="0" kern="1200" dirty="0" smtClean="0">
                <a:solidFill>
                  <a:schemeClr val="tx1"/>
                </a:solidFill>
                <a:effectLst/>
                <a:latin typeface="Times New Roman" pitchFamily="18" charset="0"/>
                <a:ea typeface="方正舒体" pitchFamily="2" charset="-122"/>
                <a:cs typeface="+mn-cs"/>
              </a:rPr>
              <a:t>种群遗传质量参差不齐，长期依赖进口</a:t>
            </a:r>
            <a:r>
              <a:rPr kumimoji="1" lang="en-US" altLang="zh-CN" sz="1200" b="0" i="0" kern="1200" dirty="0" smtClean="0">
                <a:solidFill>
                  <a:schemeClr val="tx1"/>
                </a:solidFill>
                <a:effectLst/>
                <a:latin typeface="Times New Roman" pitchFamily="18" charset="0"/>
                <a:ea typeface="方正舒体" pitchFamily="2" charset="-122"/>
                <a:cs typeface="+mn-cs"/>
              </a:rPr>
              <a:t>;4.</a:t>
            </a:r>
            <a:r>
              <a:rPr kumimoji="1" lang="zh-CN" altLang="en-US" sz="1200" b="0" i="0" kern="1200" dirty="0" smtClean="0">
                <a:solidFill>
                  <a:schemeClr val="tx1"/>
                </a:solidFill>
                <a:effectLst/>
                <a:latin typeface="Times New Roman" pitchFamily="18" charset="0"/>
                <a:ea typeface="方正舒体" pitchFamily="2" charset="-122"/>
                <a:cs typeface="+mn-cs"/>
              </a:rPr>
              <a:t>发达国家对于基因组选种实行技术封锁，我国必须自己研发中国的基因组选择技术平台，完善群体遗传改良技术体系。</a:t>
            </a:r>
          </a:p>
          <a:p>
            <a:r>
              <a:rPr kumimoji="1" lang="zh-CN" altLang="en-US" sz="1200" b="0" i="0" kern="1200" dirty="0" smtClean="0">
                <a:solidFill>
                  <a:schemeClr val="tx1"/>
                </a:solidFill>
                <a:effectLst/>
                <a:latin typeface="Times New Roman" pitchFamily="18" charset="0"/>
                <a:ea typeface="方正舒体" pitchFamily="2" charset="-122"/>
                <a:cs typeface="+mn-cs"/>
              </a:rPr>
              <a:t>　　</a:t>
            </a:r>
            <a:r>
              <a:rPr kumimoji="1" lang="en-US" altLang="zh-CN" sz="1200" b="0" i="0" kern="1200" dirty="0" smtClean="0">
                <a:solidFill>
                  <a:schemeClr val="tx1"/>
                </a:solidFill>
                <a:effectLst/>
                <a:latin typeface="Times New Roman" pitchFamily="18" charset="0"/>
                <a:ea typeface="方正舒体" pitchFamily="2" charset="-122"/>
                <a:cs typeface="+mn-cs"/>
              </a:rPr>
              <a:t>2012</a:t>
            </a:r>
            <a:r>
              <a:rPr kumimoji="1" lang="zh-CN" altLang="en-US" sz="1200" b="0" i="0" kern="1200" dirty="0" smtClean="0">
                <a:solidFill>
                  <a:schemeClr val="tx1"/>
                </a:solidFill>
                <a:effectLst/>
                <a:latin typeface="Times New Roman" pitchFamily="18" charset="0"/>
                <a:ea typeface="方正舒体" pitchFamily="2" charset="-122"/>
                <a:cs typeface="+mn-cs"/>
              </a:rPr>
              <a:t>年初，在农业部支持下，中国奶牛基因组选择技术体系已经通过技术鉴定。中国奶牛基因组选择技术体系由中国农业大学承担研发工作，已建立起中国自主的参考群体，采用验证公牛以及其女儿群体构成的模式，遗传结构理想</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严格筛选参考群体的个体估计育种值</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公牛</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和性状记录</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母牛</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，目前的规模在</a:t>
            </a:r>
            <a:r>
              <a:rPr kumimoji="1" lang="en-US" altLang="zh-CN" sz="1200" b="0" i="0" kern="1200" dirty="0" smtClean="0">
                <a:solidFill>
                  <a:schemeClr val="tx1"/>
                </a:solidFill>
                <a:effectLst/>
                <a:latin typeface="Times New Roman" pitchFamily="18" charset="0"/>
                <a:ea typeface="方正舒体" pitchFamily="2" charset="-122"/>
                <a:cs typeface="+mn-cs"/>
              </a:rPr>
              <a:t>5000</a:t>
            </a:r>
            <a:r>
              <a:rPr kumimoji="1" lang="zh-CN" altLang="en-US" sz="1200" b="0" i="0" kern="1200" dirty="0" smtClean="0">
                <a:solidFill>
                  <a:schemeClr val="tx1"/>
                </a:solidFill>
                <a:effectLst/>
                <a:latin typeface="Times New Roman" pitchFamily="18" charset="0"/>
                <a:ea typeface="方正舒体" pitchFamily="2" charset="-122"/>
                <a:cs typeface="+mn-cs"/>
              </a:rPr>
              <a:t>头以上，与欧美多国开始进行基因组选择时的参考群体相仿。目前考虑的性状主要针对产奶性状、体型外貌评分、体细胞数等。</a:t>
            </a:r>
          </a:p>
          <a:p>
            <a:r>
              <a:rPr kumimoji="1" lang="zh-CN" altLang="en-US" sz="1200" b="0" i="0" kern="1200" dirty="0" smtClean="0">
                <a:solidFill>
                  <a:schemeClr val="tx1"/>
                </a:solidFill>
                <a:effectLst/>
                <a:latin typeface="Times New Roman" pitchFamily="18" charset="0"/>
                <a:ea typeface="方正舒体" pitchFamily="2" charset="-122"/>
                <a:cs typeface="+mn-cs"/>
              </a:rPr>
              <a:t>　　实施奶牛基因组选择的策略</a:t>
            </a:r>
          </a:p>
          <a:p>
            <a:r>
              <a:rPr kumimoji="1" lang="zh-CN" altLang="en-US" sz="1200" b="0" i="0" kern="1200" dirty="0" smtClean="0">
                <a:solidFill>
                  <a:schemeClr val="tx1"/>
                </a:solidFill>
                <a:effectLst/>
                <a:latin typeface="Times New Roman" pitchFamily="18" charset="0"/>
                <a:ea typeface="方正舒体" pitchFamily="2" charset="-122"/>
                <a:cs typeface="+mn-cs"/>
              </a:rPr>
              <a:t>　　目前，我国奶牛基因组选择技术体系准确性较好，处于中等偏上水平。基因组选择是改变我国奶牛育种落后现状的有效途径，由于不能套用国外的基因组育种值来选择我国的公牛，因此必须在国内研发</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同时基因组选择工作的性质要求全国的统一研发与实施，切勿各行其事</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目前基因组选择尚不能完全替代常规育种措施</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后裔测定</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，而是与常规育种结合可最大程度提高奶牛基因组选择的准确性和效率。</a:t>
            </a:r>
          </a:p>
          <a:p>
            <a:r>
              <a:rPr kumimoji="1" lang="zh-CN" altLang="en-US" sz="1200" b="0" i="0" kern="1200" dirty="0" smtClean="0">
                <a:solidFill>
                  <a:schemeClr val="tx1"/>
                </a:solidFill>
                <a:effectLst/>
                <a:latin typeface="Times New Roman" pitchFamily="18" charset="0"/>
                <a:ea typeface="方正舒体" pitchFamily="2" charset="-122"/>
                <a:cs typeface="+mn-cs"/>
              </a:rPr>
              <a:t>　　我国常规育种技术基础尚薄弱，导致我国的奶牛基因组选择技术体系的准确性与发达国家尚有差距，因此还需进一步强化奶牛育种体系的基础工作，例如</a:t>
            </a:r>
            <a:r>
              <a:rPr kumimoji="1" lang="en-US" altLang="zh-CN" sz="1200" b="0" i="0" kern="1200" dirty="0" smtClean="0">
                <a:solidFill>
                  <a:schemeClr val="tx1"/>
                </a:solidFill>
                <a:effectLst/>
                <a:latin typeface="Times New Roman" pitchFamily="18" charset="0"/>
                <a:ea typeface="方正舒体" pitchFamily="2" charset="-122"/>
                <a:cs typeface="+mn-cs"/>
              </a:rPr>
              <a:t>DHI</a:t>
            </a:r>
            <a:r>
              <a:rPr kumimoji="1" lang="zh-CN" altLang="en-US" sz="1200" b="0" i="0" kern="1200" dirty="0" smtClean="0">
                <a:solidFill>
                  <a:schemeClr val="tx1"/>
                </a:solidFill>
                <a:effectLst/>
                <a:latin typeface="Times New Roman" pitchFamily="18" charset="0"/>
                <a:ea typeface="方正舒体" pitchFamily="2" charset="-122"/>
                <a:cs typeface="+mn-cs"/>
              </a:rPr>
              <a:t>、后裔测定等常规育种技术等，积累数据，进一步提高奶牛基因组选择技术体系的准确性。</a:t>
            </a:r>
          </a:p>
          <a:p>
            <a:pPr>
              <a:buClr>
                <a:srgbClr val="FF0000"/>
              </a:buClr>
              <a:buFont typeface="Wingdings" pitchFamily="2" charset="2"/>
              <a:buNone/>
            </a:pPr>
            <a:r>
              <a:rPr kumimoji="1" lang="zh-CN" altLang="en-US" sz="1200" b="0" i="0" kern="1200" dirty="0" smtClean="0">
                <a:solidFill>
                  <a:schemeClr val="tx1"/>
                </a:solidFill>
                <a:effectLst/>
                <a:latin typeface="Times New Roman" pitchFamily="18" charset="0"/>
                <a:ea typeface="方正舒体" pitchFamily="2" charset="-122"/>
                <a:cs typeface="+mn-cs"/>
              </a:rPr>
              <a:t>。</a:t>
            </a:r>
            <a:endParaRPr lang="zh-CN" altLang="en-US" sz="1000"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宋体" pitchFamily="2" charset="-122"/>
                <a:ea typeface="宋体" pitchFamily="2" charset="-122"/>
              </a:rPr>
              <a:t>加拿大环保猪植酸酶排放、生长类基因、</a:t>
            </a:r>
            <a:r>
              <a:rPr lang="en-US" altLang="zh-CN" dirty="0" smtClean="0">
                <a:latin typeface="宋体" pitchFamily="2" charset="-122"/>
                <a:ea typeface="宋体" pitchFamily="2" charset="-122"/>
              </a:rPr>
              <a:t>W-3</a:t>
            </a:r>
            <a:r>
              <a:rPr lang="zh-CN" altLang="en-US" dirty="0" smtClean="0">
                <a:latin typeface="宋体" pitchFamily="2" charset="-122"/>
                <a:ea typeface="宋体" pitchFamily="2" charset="-122"/>
              </a:rPr>
              <a:t>多不饱和脂肪酸（猪）。国家转基因重大专项促进转基因工作发展。目前，一些生物反应器已经有产品上市，但转基因动物产业化</a:t>
            </a:r>
            <a:r>
              <a:rPr lang="zh-CN" altLang="en-US" smtClean="0">
                <a:latin typeface="宋体" pitchFamily="2" charset="-122"/>
                <a:ea typeface="宋体" pitchFamily="2" charset="-122"/>
              </a:rPr>
              <a:t>很少。</a:t>
            </a:r>
            <a:endParaRPr lang="zh-CN" altLang="en-US" dirty="0" smtClean="0">
              <a:latin typeface="宋体" pitchFamily="2" charset="-122"/>
              <a:ea typeface="宋体"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Clr>
                <a:srgbClr val="FF0000"/>
              </a:buClr>
              <a:buFont typeface="Wingdings" pitchFamily="2" charset="2"/>
              <a:buNone/>
            </a:pPr>
            <a:r>
              <a:rPr lang="zh-CN" altLang="en-US" sz="1000" dirty="0" smtClean="0"/>
              <a:t>基因组选择就是“全基因组范围的标记辅助选择”。</a:t>
            </a:r>
            <a:r>
              <a:rPr lang="zh-CN" altLang="en-US" dirty="0" smtClean="0"/>
              <a:t>数量性状的基因聚合和转基因问题</a:t>
            </a:r>
            <a:endParaRPr lang="en-US" altLang="zh-CN" dirty="0" smtClean="0"/>
          </a:p>
          <a:p>
            <a:r>
              <a:rPr kumimoji="1" lang="zh-CN" altLang="en-US" sz="1200" b="0" i="0" kern="1200" dirty="0" smtClean="0">
                <a:solidFill>
                  <a:schemeClr val="tx1"/>
                </a:solidFill>
                <a:effectLst/>
                <a:latin typeface="Times New Roman" pitchFamily="18" charset="0"/>
                <a:ea typeface="方正舒体" pitchFamily="2" charset="-122"/>
                <a:cs typeface="+mn-cs"/>
              </a:rPr>
              <a:t>我国奶牛基因组选择研究现状</a:t>
            </a:r>
          </a:p>
          <a:p>
            <a:r>
              <a:rPr kumimoji="1" lang="zh-CN" altLang="en-US" sz="1200" b="0" i="0" kern="1200" dirty="0" smtClean="0">
                <a:solidFill>
                  <a:schemeClr val="tx1"/>
                </a:solidFill>
                <a:effectLst/>
                <a:latin typeface="Times New Roman" pitchFamily="18" charset="0"/>
                <a:ea typeface="方正舒体" pitchFamily="2" charset="-122"/>
                <a:cs typeface="+mn-cs"/>
              </a:rPr>
              <a:t>　　我国奶业实施遗传改良的必要性来自于：</a:t>
            </a:r>
            <a:r>
              <a:rPr kumimoji="1" lang="en-US" altLang="zh-CN" sz="1200" b="0" i="0" kern="1200" dirty="0" smtClean="0">
                <a:solidFill>
                  <a:schemeClr val="tx1"/>
                </a:solidFill>
                <a:effectLst/>
                <a:latin typeface="Times New Roman" pitchFamily="18" charset="0"/>
                <a:ea typeface="方正舒体" pitchFamily="2" charset="-122"/>
                <a:cs typeface="+mn-cs"/>
              </a:rPr>
              <a:t>1.</a:t>
            </a:r>
            <a:r>
              <a:rPr kumimoji="1" lang="zh-CN" altLang="en-US" sz="1200" b="0" i="0" kern="1200" dirty="0" smtClean="0">
                <a:solidFill>
                  <a:schemeClr val="tx1"/>
                </a:solidFill>
                <a:effectLst/>
                <a:latin typeface="Times New Roman" pitchFamily="18" charset="0"/>
                <a:ea typeface="方正舒体" pitchFamily="2" charset="-122"/>
                <a:cs typeface="+mn-cs"/>
              </a:rPr>
              <a:t>长期改良进展缓慢</a:t>
            </a:r>
            <a:r>
              <a:rPr kumimoji="1" lang="en-US" altLang="zh-CN" sz="1200" b="0" i="0" kern="1200" dirty="0" smtClean="0">
                <a:solidFill>
                  <a:schemeClr val="tx1"/>
                </a:solidFill>
                <a:effectLst/>
                <a:latin typeface="Times New Roman" pitchFamily="18" charset="0"/>
                <a:ea typeface="方正舒体" pitchFamily="2" charset="-122"/>
                <a:cs typeface="+mn-cs"/>
              </a:rPr>
              <a:t>;2.</a:t>
            </a:r>
            <a:r>
              <a:rPr kumimoji="1" lang="zh-CN" altLang="en-US" sz="1200" b="0" i="0" kern="1200" dirty="0" smtClean="0">
                <a:solidFill>
                  <a:schemeClr val="tx1"/>
                </a:solidFill>
                <a:effectLst/>
                <a:latin typeface="Times New Roman" pitchFamily="18" charset="0"/>
                <a:ea typeface="方正舒体" pitchFamily="2" charset="-122"/>
                <a:cs typeface="+mn-cs"/>
              </a:rPr>
              <a:t>缺乏自主培育种公牛技术体系</a:t>
            </a:r>
            <a:r>
              <a:rPr kumimoji="1" lang="en-US" altLang="zh-CN" sz="1200" b="0" i="0" kern="1200" dirty="0" smtClean="0">
                <a:solidFill>
                  <a:schemeClr val="tx1"/>
                </a:solidFill>
                <a:effectLst/>
                <a:latin typeface="Times New Roman" pitchFamily="18" charset="0"/>
                <a:ea typeface="方正舒体" pitchFamily="2" charset="-122"/>
                <a:cs typeface="+mn-cs"/>
              </a:rPr>
              <a:t>;3.</a:t>
            </a:r>
            <a:r>
              <a:rPr kumimoji="1" lang="zh-CN" altLang="en-US" sz="1200" b="0" i="0" kern="1200" dirty="0" smtClean="0">
                <a:solidFill>
                  <a:schemeClr val="tx1"/>
                </a:solidFill>
                <a:effectLst/>
                <a:latin typeface="Times New Roman" pitchFamily="18" charset="0"/>
                <a:ea typeface="方正舒体" pitchFamily="2" charset="-122"/>
                <a:cs typeface="+mn-cs"/>
              </a:rPr>
              <a:t>种群遗传质量参差不齐，长期依赖进口</a:t>
            </a:r>
            <a:r>
              <a:rPr kumimoji="1" lang="en-US" altLang="zh-CN" sz="1200" b="0" i="0" kern="1200" dirty="0" smtClean="0">
                <a:solidFill>
                  <a:schemeClr val="tx1"/>
                </a:solidFill>
                <a:effectLst/>
                <a:latin typeface="Times New Roman" pitchFamily="18" charset="0"/>
                <a:ea typeface="方正舒体" pitchFamily="2" charset="-122"/>
                <a:cs typeface="+mn-cs"/>
              </a:rPr>
              <a:t>;4.</a:t>
            </a:r>
            <a:r>
              <a:rPr kumimoji="1" lang="zh-CN" altLang="en-US" sz="1200" b="0" i="0" kern="1200" dirty="0" smtClean="0">
                <a:solidFill>
                  <a:schemeClr val="tx1"/>
                </a:solidFill>
                <a:effectLst/>
                <a:latin typeface="Times New Roman" pitchFamily="18" charset="0"/>
                <a:ea typeface="方正舒体" pitchFamily="2" charset="-122"/>
                <a:cs typeface="+mn-cs"/>
              </a:rPr>
              <a:t>发达国家对于基因组选种实行技术封锁，我国必须自己研发中国的基因组选择技术平台，完善群体遗传改良技术体系。</a:t>
            </a:r>
          </a:p>
          <a:p>
            <a:r>
              <a:rPr kumimoji="1" lang="zh-CN" altLang="en-US" sz="1200" b="0" i="0" kern="1200" dirty="0" smtClean="0">
                <a:solidFill>
                  <a:schemeClr val="tx1"/>
                </a:solidFill>
                <a:effectLst/>
                <a:latin typeface="Times New Roman" pitchFamily="18" charset="0"/>
                <a:ea typeface="方正舒体" pitchFamily="2" charset="-122"/>
                <a:cs typeface="+mn-cs"/>
              </a:rPr>
              <a:t>　　</a:t>
            </a:r>
            <a:r>
              <a:rPr kumimoji="1" lang="en-US" altLang="zh-CN" sz="1200" b="0" i="0" kern="1200" dirty="0" smtClean="0">
                <a:solidFill>
                  <a:schemeClr val="tx1"/>
                </a:solidFill>
                <a:effectLst/>
                <a:latin typeface="Times New Roman" pitchFamily="18" charset="0"/>
                <a:ea typeface="方正舒体" pitchFamily="2" charset="-122"/>
                <a:cs typeface="+mn-cs"/>
              </a:rPr>
              <a:t>2012</a:t>
            </a:r>
            <a:r>
              <a:rPr kumimoji="1" lang="zh-CN" altLang="en-US" sz="1200" b="0" i="0" kern="1200" dirty="0" smtClean="0">
                <a:solidFill>
                  <a:schemeClr val="tx1"/>
                </a:solidFill>
                <a:effectLst/>
                <a:latin typeface="Times New Roman" pitchFamily="18" charset="0"/>
                <a:ea typeface="方正舒体" pitchFamily="2" charset="-122"/>
                <a:cs typeface="+mn-cs"/>
              </a:rPr>
              <a:t>年初，在农业部支持下，中国奶牛基因组选择技术体系已经通过技术鉴定。中国奶牛基因组选择技术体系由中国农业大学承担研发工作，已建立起中国自主的参考群体，采用验证公牛以及其女儿群体构成的模式，遗传结构理想</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严格筛选参考群体的个体估计育种值</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公牛</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和性状记录</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母牛</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，目前的规模在</a:t>
            </a:r>
            <a:r>
              <a:rPr kumimoji="1" lang="en-US" altLang="zh-CN" sz="1200" b="0" i="0" kern="1200" dirty="0" smtClean="0">
                <a:solidFill>
                  <a:schemeClr val="tx1"/>
                </a:solidFill>
                <a:effectLst/>
                <a:latin typeface="Times New Roman" pitchFamily="18" charset="0"/>
                <a:ea typeface="方正舒体" pitchFamily="2" charset="-122"/>
                <a:cs typeface="+mn-cs"/>
              </a:rPr>
              <a:t>5000</a:t>
            </a:r>
            <a:r>
              <a:rPr kumimoji="1" lang="zh-CN" altLang="en-US" sz="1200" b="0" i="0" kern="1200" dirty="0" smtClean="0">
                <a:solidFill>
                  <a:schemeClr val="tx1"/>
                </a:solidFill>
                <a:effectLst/>
                <a:latin typeface="Times New Roman" pitchFamily="18" charset="0"/>
                <a:ea typeface="方正舒体" pitchFamily="2" charset="-122"/>
                <a:cs typeface="+mn-cs"/>
              </a:rPr>
              <a:t>头以上，与欧美多国开始进行基因组选择时的参考群体相仿。目前考虑的性状主要针对产奶性状、体型外貌评分、体细胞数等。</a:t>
            </a:r>
          </a:p>
          <a:p>
            <a:r>
              <a:rPr kumimoji="1" lang="zh-CN" altLang="en-US" sz="1200" b="0" i="0" kern="1200" dirty="0" smtClean="0">
                <a:solidFill>
                  <a:schemeClr val="tx1"/>
                </a:solidFill>
                <a:effectLst/>
                <a:latin typeface="Times New Roman" pitchFamily="18" charset="0"/>
                <a:ea typeface="方正舒体" pitchFamily="2" charset="-122"/>
                <a:cs typeface="+mn-cs"/>
              </a:rPr>
              <a:t>　　实施奶牛基因组选择的策略</a:t>
            </a:r>
          </a:p>
          <a:p>
            <a:r>
              <a:rPr kumimoji="1" lang="zh-CN" altLang="en-US" sz="1200" b="0" i="0" kern="1200" dirty="0" smtClean="0">
                <a:solidFill>
                  <a:schemeClr val="tx1"/>
                </a:solidFill>
                <a:effectLst/>
                <a:latin typeface="Times New Roman" pitchFamily="18" charset="0"/>
                <a:ea typeface="方正舒体" pitchFamily="2" charset="-122"/>
                <a:cs typeface="+mn-cs"/>
              </a:rPr>
              <a:t>　　目前，我国奶牛基因组选择技术体系准确性较好，处于中等偏上水平。基因组选择是改变我国奶牛育种落后现状的有效途径，由于不能套用国外的基因组育种值来选择我国的公牛，因此必须在国内研发</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同时基因组选择工作的性质要求全国的统一研发与实施，切勿各行其事</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目前基因组选择尚不能完全替代常规育种措施</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后裔测定</a:t>
            </a:r>
            <a:r>
              <a:rPr kumimoji="1" lang="en-US" altLang="zh-CN" sz="1200" b="0" i="0" kern="1200" dirty="0" smtClean="0">
                <a:solidFill>
                  <a:schemeClr val="tx1"/>
                </a:solidFill>
                <a:effectLst/>
                <a:latin typeface="Times New Roman" pitchFamily="18" charset="0"/>
                <a:ea typeface="方正舒体" pitchFamily="2" charset="-122"/>
                <a:cs typeface="+mn-cs"/>
              </a:rPr>
              <a:t>)</a:t>
            </a:r>
            <a:r>
              <a:rPr kumimoji="1" lang="zh-CN" altLang="en-US" sz="1200" b="0" i="0" kern="1200" dirty="0" smtClean="0">
                <a:solidFill>
                  <a:schemeClr val="tx1"/>
                </a:solidFill>
                <a:effectLst/>
                <a:latin typeface="Times New Roman" pitchFamily="18" charset="0"/>
                <a:ea typeface="方正舒体" pitchFamily="2" charset="-122"/>
                <a:cs typeface="+mn-cs"/>
              </a:rPr>
              <a:t>，而是与常规育种结合可最大程度提高奶牛基因组选择的准确性和效率。</a:t>
            </a:r>
          </a:p>
          <a:p>
            <a:r>
              <a:rPr kumimoji="1" lang="zh-CN" altLang="en-US" sz="1200" b="0" i="0" kern="1200" dirty="0" smtClean="0">
                <a:solidFill>
                  <a:schemeClr val="tx1"/>
                </a:solidFill>
                <a:effectLst/>
                <a:latin typeface="Times New Roman" pitchFamily="18" charset="0"/>
                <a:ea typeface="方正舒体" pitchFamily="2" charset="-122"/>
                <a:cs typeface="+mn-cs"/>
              </a:rPr>
              <a:t>　　我国常规育种技术基础尚薄弱，导致我国的奶牛基因组选择技术体系的准确性与发达国家尚有差距，因此还需进一步强化奶牛育种体系的基础工作，例如</a:t>
            </a:r>
            <a:r>
              <a:rPr kumimoji="1" lang="en-US" altLang="zh-CN" sz="1200" b="0" i="0" kern="1200" dirty="0" smtClean="0">
                <a:solidFill>
                  <a:schemeClr val="tx1"/>
                </a:solidFill>
                <a:effectLst/>
                <a:latin typeface="Times New Roman" pitchFamily="18" charset="0"/>
                <a:ea typeface="方正舒体" pitchFamily="2" charset="-122"/>
                <a:cs typeface="+mn-cs"/>
              </a:rPr>
              <a:t>DHI</a:t>
            </a:r>
            <a:r>
              <a:rPr kumimoji="1" lang="zh-CN" altLang="en-US" sz="1200" b="0" i="0" kern="1200" dirty="0" smtClean="0">
                <a:solidFill>
                  <a:schemeClr val="tx1"/>
                </a:solidFill>
                <a:effectLst/>
                <a:latin typeface="Times New Roman" pitchFamily="18" charset="0"/>
                <a:ea typeface="方正舒体" pitchFamily="2" charset="-122"/>
                <a:cs typeface="+mn-cs"/>
              </a:rPr>
              <a:t>、后裔测定等常规育种技术等，积累数据，进一步提高奶牛基因组选择技术体系的准确性。</a:t>
            </a:r>
            <a:endParaRPr lang="zh-CN" altLang="en-US" sz="100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b="1" dirty="0" smtClean="0">
              <a:solidFill>
                <a:schemeClr val="bg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dirty="0" smtClean="0">
                <a:solidFill>
                  <a:schemeClr val="bg1"/>
                </a:solidFill>
                <a:ea typeface="宋体" pitchFamily="2" charset="-122"/>
              </a:rPr>
              <a:t>传统育种培育突破性品种的难度越来越大，</a:t>
            </a:r>
            <a:r>
              <a:rPr lang="zh-CN" altLang="en-US" b="1" dirty="0" smtClean="0">
                <a:latin typeface="仿宋_GB2312" pitchFamily="49" charset="-122"/>
                <a:ea typeface="仿宋_GB2312" pitchFamily="49" charset="-122"/>
              </a:rPr>
              <a:t>在分子和基因组水平开展重要基因的发掘、分离、克隆，以其获得知识产权</a:t>
            </a:r>
            <a:r>
              <a:rPr lang="zh-CN" altLang="en-US" b="1" dirty="0" smtClean="0">
                <a:solidFill>
                  <a:srgbClr val="FF00FF"/>
                </a:solidFill>
                <a:latin typeface="仿宋_GB2312" pitchFamily="49" charset="-122"/>
                <a:ea typeface="仿宋_GB2312" pitchFamily="49" charset="-122"/>
              </a:rPr>
              <a:t>：</a:t>
            </a:r>
            <a:r>
              <a:rPr lang="zh-CN" altLang="en-US" b="1" dirty="0" smtClean="0">
                <a:latin typeface="仿宋_GB2312" pitchFamily="49" charset="-122"/>
                <a:ea typeface="仿宋_GB2312" pitchFamily="49" charset="-122"/>
              </a:rPr>
              <a:t>基因组学的发展对重要经济性状基因定位与诊断、分子标记辅助育种技术带来新技术和研究方法的革新。分子育种技术日趋实用化。</a:t>
            </a:r>
            <a:endParaRPr lang="zh-CN" altLang="en-US" b="1" dirty="0" smtClean="0">
              <a:solidFill>
                <a:schemeClr val="bg1"/>
              </a:solidFill>
              <a:ea typeface="宋体"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ea typeface="宋体" pitchFamily="2" charset="-122"/>
              </a:rPr>
              <a:t>胚胎移植实用化、产业化。羊的冷冻精液使用少，本交用的多。猪冷冻精液不过关，常温和冷藏精液使用多</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幻灯片图像占位符 1"/>
          <p:cNvSpPr>
            <a:spLocks noGrp="1" noRot="1" noChangeAspect="1" noTextEdit="1"/>
          </p:cNvSpPr>
          <p:nvPr>
            <p:ph type="sldImg"/>
          </p:nvPr>
        </p:nvSpPr>
        <p:spPr>
          <a:ln/>
        </p:spPr>
      </p:sp>
      <p:sp>
        <p:nvSpPr>
          <p:cNvPr id="13209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胚胎移植的一种。</a:t>
            </a:r>
          </a:p>
        </p:txBody>
      </p:sp>
      <p:sp>
        <p:nvSpPr>
          <p:cNvPr id="132100"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2F80C2C2-7536-4E5A-95AF-55D159310885}" type="slidenum">
              <a:rPr lang="en-US" altLang="zh-CN" sz="1200" b="0">
                <a:solidFill>
                  <a:schemeClr val="tx1"/>
                </a:solidFill>
                <a:latin typeface="Times New Roman" pitchFamily="18" charset="0"/>
                <a:ea typeface="方正舒体" pitchFamily="2" charset="-122"/>
              </a:rPr>
              <a:pPr algn="r" eaLnBrk="1" hangingPunct="1"/>
              <a:t>39</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p:cNvSpPr>
            <a:spLocks noGrp="1" noRot="1" noChangeAspect="1" noTextEdit="1"/>
          </p:cNvSpPr>
          <p:nvPr>
            <p:ph type="sldImg"/>
          </p:nvPr>
        </p:nvSpPr>
        <p:spPr>
          <a:ln/>
        </p:spPr>
      </p:sp>
      <p:sp>
        <p:nvSpPr>
          <p:cNvPr id="1331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精液荧光染色，</a:t>
            </a:r>
            <a:r>
              <a:rPr lang="en-US" altLang="zh-CN" smtClean="0"/>
              <a:t>XYDNA</a:t>
            </a:r>
            <a:r>
              <a:rPr lang="zh-CN" altLang="en-US" smtClean="0"/>
              <a:t>含量差异</a:t>
            </a:r>
            <a:r>
              <a:rPr lang="en-US" altLang="zh-CN" smtClean="0"/>
              <a:t>3.8%</a:t>
            </a:r>
            <a:r>
              <a:rPr lang="zh-CN" altLang="en-US" smtClean="0"/>
              <a:t>（</a:t>
            </a:r>
            <a:r>
              <a:rPr lang="en-US" altLang="zh-CN" smtClean="0"/>
              <a:t>X</a:t>
            </a:r>
            <a:r>
              <a:rPr lang="zh-CN" altLang="en-US" smtClean="0"/>
              <a:t>多），染色程度和</a:t>
            </a:r>
            <a:r>
              <a:rPr lang="en-US" altLang="zh-CN" smtClean="0"/>
              <a:t>DNA</a:t>
            </a:r>
            <a:r>
              <a:rPr lang="zh-CN" altLang="en-US" smtClean="0"/>
              <a:t>含量成正比，死精子不染色，电场作用下根据荧光染料量分离。天津、内蒙、黑龙江</a:t>
            </a:r>
          </a:p>
        </p:txBody>
      </p:sp>
      <p:sp>
        <p:nvSpPr>
          <p:cNvPr id="1331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E7ED4DF6-A107-4A01-96D1-5E8C2C4779F7}" type="slidenum">
              <a:rPr lang="en-US" altLang="zh-CN" sz="1200" b="0" smtClean="0">
                <a:solidFill>
                  <a:schemeClr val="tx1"/>
                </a:solidFill>
                <a:latin typeface="Times New Roman" pitchFamily="18" charset="0"/>
                <a:ea typeface="方正舒体" pitchFamily="2" charset="-122"/>
              </a:rPr>
              <a:pPr/>
              <a:t>40</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1"/>
          <p:cNvSpPr>
            <a:spLocks noGrp="1" noRot="1" noChangeAspect="1" noTextEdit="1"/>
          </p:cNvSpPr>
          <p:nvPr>
            <p:ph type="sldImg"/>
          </p:nvPr>
        </p:nvSpPr>
        <p:spPr>
          <a:ln/>
        </p:spPr>
      </p:sp>
      <p:sp>
        <p:nvSpPr>
          <p:cNvPr id="13414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LAMP</a:t>
            </a:r>
            <a:r>
              <a:rPr lang="zh-CN" altLang="en-US" smtClean="0"/>
              <a:t>（</a:t>
            </a:r>
            <a:r>
              <a:rPr lang="en-US" altLang="zh-CN" smtClean="0"/>
              <a:t>loop-mediated Isothermal Amplification</a:t>
            </a:r>
            <a:r>
              <a:rPr lang="zh-CN" altLang="en-US" smtClean="0"/>
              <a:t>）含义：</a:t>
            </a:r>
            <a:r>
              <a:rPr lang="en-US" altLang="zh-CN" smtClean="0"/>
              <a:t>DNA</a:t>
            </a:r>
            <a:r>
              <a:rPr lang="zh-CN" altLang="en-US" smtClean="0"/>
              <a:t>扩增方法之一，快速、简便；</a:t>
            </a:r>
          </a:p>
          <a:p>
            <a:r>
              <a:rPr lang="en-US" altLang="zh-CN" smtClean="0"/>
              <a:t>H-Y</a:t>
            </a:r>
            <a:r>
              <a:rPr lang="zh-CN" altLang="en-US" smtClean="0"/>
              <a:t>抗体：免疫方法，</a:t>
            </a:r>
            <a:r>
              <a:rPr lang="en-US" altLang="zh-CN" smtClean="0"/>
              <a:t>Y</a:t>
            </a:r>
            <a:r>
              <a:rPr lang="zh-CN" altLang="en-US" smtClean="0"/>
              <a:t>精子有</a:t>
            </a:r>
            <a:r>
              <a:rPr lang="en-US" altLang="zh-CN" smtClean="0"/>
              <a:t>H-Y</a:t>
            </a:r>
            <a:r>
              <a:rPr lang="zh-CN" altLang="en-US" smtClean="0"/>
              <a:t>抗原，雄性胚胎含有</a:t>
            </a:r>
            <a:r>
              <a:rPr lang="en-US" altLang="zh-CN" smtClean="0"/>
              <a:t>Y</a:t>
            </a:r>
            <a:r>
              <a:rPr lang="zh-CN" altLang="en-US" smtClean="0"/>
              <a:t>染色体；也可用于精液分离；物理方法，不需要切割胚胎</a:t>
            </a:r>
          </a:p>
        </p:txBody>
      </p:sp>
      <p:sp>
        <p:nvSpPr>
          <p:cNvPr id="134148"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8E07A9C8-A858-4551-86F1-476C5F559ED2}" type="slidenum">
              <a:rPr lang="en-US" altLang="zh-CN" sz="1200" b="0">
                <a:solidFill>
                  <a:schemeClr val="tx1"/>
                </a:solidFill>
                <a:latin typeface="Times New Roman" pitchFamily="18" charset="0"/>
                <a:ea typeface="方正舒体" pitchFamily="2" charset="-122"/>
              </a:rPr>
              <a:pPr algn="r" eaLnBrk="1" hangingPunct="1"/>
              <a:t>41</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lnSpc>
                <a:spcPct val="120000"/>
              </a:lnSpc>
              <a:buClr>
                <a:srgbClr val="CC0000"/>
              </a:buClr>
              <a:buFont typeface="Wingdings" pitchFamily="2" charset="2"/>
              <a:buNone/>
            </a:pPr>
            <a:r>
              <a:rPr lang="zh-CN" altLang="en-US" sz="900" b="1" dirty="0" smtClean="0">
                <a:latin typeface="仿宋_GB2312" pitchFamily="49" charset="-122"/>
                <a:ea typeface="仿宋_GB2312" pitchFamily="49" charset="-122"/>
              </a:rPr>
              <a:t>“多利”之死使克隆技术的安全性产生了疑问。物种及生物个体的发育机制远未被人类所认识，</a:t>
            </a:r>
          </a:p>
          <a:p>
            <a:endParaRPr lang="zh-CN" alt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a:ln/>
        </p:spPr>
      </p:sp>
      <p:sp>
        <p:nvSpPr>
          <p:cNvPr id="993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宋体" pitchFamily="2" charset="-122"/>
              <a:ea typeface="宋体" pitchFamily="2" charset="-122"/>
            </a:endParaRPr>
          </a:p>
        </p:txBody>
      </p:sp>
      <p:sp>
        <p:nvSpPr>
          <p:cNvPr id="993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C430C0E2-F6BE-482E-B290-1924D377560A}" type="slidenum">
              <a:rPr lang="en-US" altLang="zh-CN" sz="1200" b="0" smtClean="0">
                <a:solidFill>
                  <a:schemeClr val="tx1"/>
                </a:solidFill>
                <a:latin typeface="Times New Roman" pitchFamily="18" charset="0"/>
                <a:ea typeface="方正舒体" pitchFamily="2" charset="-122"/>
              </a:rPr>
              <a:pPr/>
              <a:t>4</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FB314A4F-68FA-4357-B5BD-C418141B320B}" type="slidenum">
              <a:rPr lang="en-US" altLang="zh-CN" sz="1200" b="0" smtClean="0">
                <a:solidFill>
                  <a:schemeClr val="tx1"/>
                </a:solidFill>
                <a:latin typeface="Times New Roman" pitchFamily="18" charset="0"/>
                <a:ea typeface="方正舒体" pitchFamily="2" charset="-122"/>
              </a:rPr>
              <a:pPr/>
              <a:t>43</a:t>
            </a:fld>
            <a:endParaRPr lang="en-US" altLang="zh-CN" sz="1200" b="0" smtClean="0">
              <a:solidFill>
                <a:schemeClr val="tx1"/>
              </a:solidFill>
              <a:latin typeface="Times New Roman" pitchFamily="18" charset="0"/>
              <a:ea typeface="方正舒体" pitchFamily="2" charset="-122"/>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buClr>
                <a:srgbClr val="CC0000"/>
              </a:buClr>
              <a:buFont typeface="Wingdings" pitchFamily="2" charset="2"/>
              <a:buNone/>
            </a:pPr>
            <a:r>
              <a:rPr lang="zh-CN" altLang="en-US" dirty="0" smtClean="0">
                <a:solidFill>
                  <a:schemeClr val="bg1"/>
                </a:solidFill>
                <a:latin typeface="仿宋_GB2312" pitchFamily="49" charset="-122"/>
                <a:ea typeface="仿宋_GB2312" pitchFamily="49" charset="-122"/>
              </a:rPr>
              <a:t>在细胞分化过程中，细胞往往由于高度分化而完全失去了再分裂的能力，最终衰老死亡。机体在发展适应过程中为了弥补这一不足，保留了一部分未分化的原始细胞，称之为干细胞（</a:t>
            </a:r>
            <a:r>
              <a:rPr lang="en-US" altLang="zh-CN" dirty="0" smtClean="0">
                <a:solidFill>
                  <a:schemeClr val="bg1"/>
                </a:solidFill>
                <a:latin typeface="仿宋_GB2312" pitchFamily="49" charset="-122"/>
                <a:ea typeface="仿宋_GB2312" pitchFamily="49" charset="-122"/>
              </a:rPr>
              <a:t>stem cell</a:t>
            </a:r>
            <a:r>
              <a:rPr lang="zh-CN" altLang="en-US" dirty="0" smtClean="0">
                <a:solidFill>
                  <a:schemeClr val="bg1"/>
                </a:solidFill>
                <a:latin typeface="仿宋_GB2312" pitchFamily="49" charset="-122"/>
                <a:ea typeface="仿宋_GB2312" pitchFamily="49" charset="-122"/>
              </a:rPr>
              <a:t>）。一旦生理需要，这些干细胞可按照发育途径通过分裂而产生分化细胞。</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总体差距和技术差距</a:t>
            </a:r>
            <a:r>
              <a:rPr lang="zh-CN" altLang="en-US" dirty="0" smtClean="0"/>
              <a:t>。</a:t>
            </a:r>
            <a:r>
              <a:rPr lang="en-US" altLang="zh-CN" dirty="0" smtClean="0"/>
              <a:t>Pregnancy</a:t>
            </a:r>
            <a:r>
              <a:rPr lang="en-US" altLang="zh-CN" baseline="0" dirty="0" smtClean="0"/>
              <a:t> rate</a:t>
            </a:r>
            <a:r>
              <a:rPr lang="zh-CN" altLang="en-US" baseline="0" dirty="0" smtClean="0"/>
              <a:t>妊娠率</a:t>
            </a:r>
            <a:endParaRPr lang="zh-CN" alt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D4660025-5015-4C98-A05D-437D79ECA264}" type="slidenum">
              <a:rPr lang="en-US" altLang="zh-CN" sz="1200" b="0" smtClean="0">
                <a:solidFill>
                  <a:schemeClr val="tx1"/>
                </a:solidFill>
                <a:latin typeface="Times New Roman" pitchFamily="18" charset="0"/>
                <a:ea typeface="方正舒体" pitchFamily="2" charset="-122"/>
              </a:rPr>
              <a:pPr/>
              <a:t>47</a:t>
            </a:fld>
            <a:endParaRPr lang="en-US" altLang="zh-CN" sz="1200" b="0" smtClean="0">
              <a:solidFill>
                <a:schemeClr val="tx1"/>
              </a:solidFill>
              <a:latin typeface="Times New Roman" pitchFamily="18" charset="0"/>
              <a:ea typeface="方正舒体" pitchFamily="2" charset="-122"/>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kumimoji="0" lang="zh-CN" altLang="zh-CN"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FADFD221-264C-4BC7-A00C-7D9C73D02DD7}" type="slidenum">
              <a:rPr lang="en-US" altLang="zh-CN" sz="1200" b="0">
                <a:solidFill>
                  <a:schemeClr val="tx1"/>
                </a:solidFill>
                <a:latin typeface="Times New Roman" pitchFamily="18" charset="0"/>
                <a:ea typeface="方正舒体" pitchFamily="2" charset="-122"/>
              </a:rPr>
              <a:pPr algn="r" eaLnBrk="1" hangingPunct="1"/>
              <a:t>48</a:t>
            </a:fld>
            <a:endParaRPr lang="en-US" altLang="zh-CN" sz="1200" b="0">
              <a:solidFill>
                <a:schemeClr val="tx1"/>
              </a:solidFill>
              <a:latin typeface="Times New Roman" pitchFamily="18" charset="0"/>
              <a:ea typeface="方正舒体" pitchFamily="2" charset="-122"/>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kumimoji="0" lang="zh-CN" altLang="en-US" dirty="0" smtClean="0"/>
              <a:t>定义：免疫原性是指刺激机体的免疫活性细胞产生免疫应答的能力。免疫原（</a:t>
            </a:r>
            <a:r>
              <a:rPr kumimoji="0" lang="en-US" altLang="zh-CN" dirty="0" err="1" smtClean="0"/>
              <a:t>immunogen</a:t>
            </a:r>
            <a:r>
              <a:rPr kumimoji="0" lang="zh-CN" altLang="en-US" dirty="0" smtClean="0"/>
              <a:t>）具有免疫原性和反应原性的物质。 常规饲料中如大豆中</a:t>
            </a:r>
            <a:r>
              <a:rPr kumimoji="0" lang="zh-CN" altLang="en-US" dirty="0" smtClean="0">
                <a:sym typeface="Symbol" pitchFamily="18" charset="2"/>
              </a:rPr>
              <a:t></a:t>
            </a:r>
            <a:r>
              <a:rPr kumimoji="0" lang="en-US" altLang="zh-CN" dirty="0" smtClean="0">
                <a:sym typeface="Symbol" pitchFamily="18" charset="2"/>
              </a:rPr>
              <a:t>-</a:t>
            </a:r>
            <a:r>
              <a:rPr kumimoji="0" lang="zh-CN" altLang="en-US" dirty="0" smtClean="0"/>
              <a:t>聚球蛋白就属于免疫原性物质。</a:t>
            </a:r>
            <a:endParaRPr kumimoji="0" lang="zh-CN" altLang="zh-CN"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132389C5-9146-41E1-B548-424AED2BE337}" type="slidenum">
              <a:rPr lang="en-US" altLang="zh-CN" sz="1200" b="0" smtClean="0">
                <a:solidFill>
                  <a:schemeClr val="tx1"/>
                </a:solidFill>
                <a:latin typeface="Times New Roman" pitchFamily="18" charset="0"/>
                <a:ea typeface="方正舒体" pitchFamily="2" charset="-122"/>
              </a:rPr>
              <a:pPr/>
              <a:t>49</a:t>
            </a:fld>
            <a:endParaRPr lang="en-US" altLang="zh-CN" sz="1200" b="0" smtClean="0">
              <a:solidFill>
                <a:schemeClr val="tx1"/>
              </a:solidFill>
              <a:latin typeface="Times New Roman" pitchFamily="18" charset="0"/>
              <a:ea typeface="方正舒体" pitchFamily="2" charset="-122"/>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kumimoji="0" lang="en-US" altLang="zh-CN" dirty="0" smtClean="0"/>
              <a:t>2012</a:t>
            </a:r>
            <a:r>
              <a:rPr kumimoji="0" lang="zh-CN" altLang="en-US" smtClean="0"/>
              <a:t>年董红敏获得国家科技进步二等奖。畜禽粪便沼气处理清洁发展机制方法学和技术开发与应用</a:t>
            </a:r>
            <a:endParaRPr kumimoji="0" lang="en-US" altLang="zh-CN" dirty="0" smtClean="0"/>
          </a:p>
          <a:p>
            <a:pPr eaLnBrk="1" hangingPunct="1"/>
            <a:r>
              <a:rPr kumimoji="0" lang="en-US" altLang="zh-CN" dirty="0" smtClean="0"/>
              <a:t>2014</a:t>
            </a:r>
            <a:r>
              <a:rPr kumimoji="0" lang="zh-CN" altLang="en-US" dirty="0" smtClean="0"/>
              <a:t>年蒋小松、姚斌获国家奖。大恒肉鸡培育与育种技术体系建立及应用、饲料用酶技术体系创新及重点产品创制。</a:t>
            </a:r>
            <a:endParaRPr kumimoji="0" lang="en-US" altLang="zh-CN" dirty="0" smtClean="0"/>
          </a:p>
          <a:p>
            <a:pPr eaLnBrk="1" hangingPunct="1"/>
            <a:r>
              <a:rPr kumimoji="0" lang="en-US" altLang="zh-CN" dirty="0" smtClean="0"/>
              <a:t>2015</a:t>
            </a:r>
            <a:r>
              <a:rPr kumimoji="0" lang="zh-CN" altLang="en-US" dirty="0" smtClean="0"/>
              <a:t>年杨宁、乔士顔、刘作华获奖。</a:t>
            </a:r>
            <a:endParaRPr kumimoji="0" lang="zh-CN" altLang="zh-CN"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行业科技计划</a:t>
            </a:r>
            <a:endParaRPr lang="zh-CN" altLang="en-US" dirty="0"/>
          </a:p>
        </p:txBody>
      </p:sp>
      <p:sp>
        <p:nvSpPr>
          <p:cNvPr id="4" name="灯片编号占位符 3"/>
          <p:cNvSpPr>
            <a:spLocks noGrp="1"/>
          </p:cNvSpPr>
          <p:nvPr>
            <p:ph type="sldNum" sz="quarter" idx="10"/>
          </p:nvPr>
        </p:nvSpPr>
        <p:spPr/>
        <p:txBody>
          <a:bodyPr/>
          <a:lstStyle/>
          <a:p>
            <a:pPr>
              <a:defRPr/>
            </a:pPr>
            <a:fld id="{278A0657-B422-48F0-9F46-451982DAF335}" type="slidenum">
              <a:rPr lang="en-US" altLang="zh-CN" smtClean="0"/>
              <a:pPr>
                <a:defRPr/>
              </a:pPr>
              <a:t>55</a:t>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动物营养和环境相互关系的研究的广泛开展正在把动物营养学研究范围向宏观扩展。</a:t>
            </a:r>
            <a:endParaRPr lang="en-US" altLang="zh-CN" dirty="0" smtClean="0"/>
          </a:p>
          <a:p>
            <a:r>
              <a:rPr lang="zh-CN" altLang="en-US" dirty="0" smtClean="0"/>
              <a:t>模型化发展正是动物营养理论知识整合和技术集成这种发展趋势的具体表现。动物营养模型化的主要任务是利用生物统计方法由所获得的机体个体营养规律估测群体营养规律。</a:t>
            </a:r>
            <a:endParaRPr lang="zh-CN" altLang="en-US" dirty="0" smtClean="0">
              <a:ea typeface="宋体" pitchFamily="2"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
          <p:cNvSpPr>
            <a:spLocks noGrp="1" noRot="1" noChangeAspect="1" noTextEdit="1"/>
          </p:cNvSpPr>
          <p:nvPr>
            <p:ph type="sldImg"/>
          </p:nvPr>
        </p:nvSpPr>
        <p:spPr>
          <a:ln/>
        </p:spPr>
      </p:sp>
      <p:sp>
        <p:nvSpPr>
          <p:cNvPr id="1075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宋体" pitchFamily="2" charset="-122"/>
              <a:ea typeface="宋体" pitchFamily="2" charset="-122"/>
            </a:endParaRPr>
          </a:p>
        </p:txBody>
      </p:sp>
      <p:sp>
        <p:nvSpPr>
          <p:cNvPr id="1075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7D9382BE-3FC1-4CCE-A086-3FA2E439107F}" type="slidenum">
              <a:rPr lang="en-US" altLang="zh-CN" sz="1200" b="0" smtClean="0">
                <a:solidFill>
                  <a:schemeClr val="tx1"/>
                </a:solidFill>
                <a:latin typeface="Times New Roman" pitchFamily="18" charset="0"/>
                <a:ea typeface="方正舒体" pitchFamily="2" charset="-122"/>
              </a:rPr>
              <a:pPr/>
              <a:t>58</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noTextEdit="1"/>
          </p:cNvSpPr>
          <p:nvPr>
            <p:ph type="sldImg"/>
          </p:nvPr>
        </p:nvSpPr>
        <p:spPr>
          <a:ln/>
        </p:spPr>
      </p:sp>
      <p:sp>
        <p:nvSpPr>
          <p:cNvPr id="10854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宋体" pitchFamily="2" charset="-122"/>
              <a:ea typeface="宋体" pitchFamily="2" charset="-122"/>
            </a:endParaRPr>
          </a:p>
        </p:txBody>
      </p:sp>
      <p:sp>
        <p:nvSpPr>
          <p:cNvPr id="10854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0C05D93B-9615-4E08-A647-245E475CB5EC}" type="slidenum">
              <a:rPr lang="en-US" altLang="zh-CN" sz="1200" b="0" smtClean="0">
                <a:solidFill>
                  <a:schemeClr val="tx1"/>
                </a:solidFill>
                <a:latin typeface="Times New Roman" pitchFamily="18" charset="0"/>
                <a:ea typeface="方正舒体" pitchFamily="2" charset="-122"/>
              </a:rPr>
              <a:pPr/>
              <a:t>59</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a:ln/>
        </p:spPr>
      </p:sp>
      <p:sp>
        <p:nvSpPr>
          <p:cNvPr id="10035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kern="1200" dirty="0" smtClean="0">
                <a:solidFill>
                  <a:schemeClr val="tx1"/>
                </a:solidFill>
                <a:latin typeface="Times New Roman" pitchFamily="18" charset="0"/>
                <a:ea typeface="方正舒体" pitchFamily="2" charset="-122"/>
                <a:cs typeface="+mn-cs"/>
              </a:rPr>
              <a:t>n</a:t>
            </a:r>
            <a:r>
              <a:rPr kumimoji="1" lang="zh-CN" altLang="en-US" sz="1200" kern="1200" dirty="0" smtClean="0">
                <a:solidFill>
                  <a:schemeClr val="tx1"/>
                </a:solidFill>
                <a:latin typeface="Times New Roman" pitchFamily="18" charset="0"/>
                <a:ea typeface="方正舒体" pitchFamily="2" charset="-122"/>
                <a:cs typeface="+mn-cs"/>
              </a:rPr>
              <a:t>年数据的增长率</a:t>
            </a:r>
            <a:r>
              <a:rPr kumimoji="1" lang="en-US" sz="1200" kern="1200" dirty="0" smtClean="0">
                <a:solidFill>
                  <a:schemeClr val="tx1"/>
                </a:solidFill>
                <a:latin typeface="Times New Roman" pitchFamily="18" charset="0"/>
                <a:ea typeface="方正舒体" pitchFamily="2" charset="-122"/>
                <a:cs typeface="+mn-cs"/>
              </a:rPr>
              <a:t>=</a:t>
            </a:r>
            <a:r>
              <a:rPr kumimoji="1" lang="en-US" altLang="zh-CN"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a:t>
            </a:r>
            <a:r>
              <a:rPr kumimoji="1" lang="zh-CN" altLang="en-US" sz="1200" kern="1200" dirty="0" smtClean="0">
                <a:solidFill>
                  <a:schemeClr val="tx1"/>
                </a:solidFill>
                <a:latin typeface="Times New Roman" pitchFamily="18" charset="0"/>
                <a:ea typeface="方正舒体" pitchFamily="2" charset="-122"/>
                <a:cs typeface="+mn-cs"/>
              </a:rPr>
              <a:t>本期</a:t>
            </a:r>
            <a:r>
              <a:rPr kumimoji="1" lang="en-US" sz="1200" kern="1200" dirty="0" smtClean="0">
                <a:solidFill>
                  <a:schemeClr val="tx1"/>
                </a:solidFill>
                <a:latin typeface="Times New Roman" pitchFamily="18" charset="0"/>
                <a:ea typeface="方正舒体" pitchFamily="2" charset="-122"/>
                <a:cs typeface="+mn-cs"/>
              </a:rPr>
              <a:t>/</a:t>
            </a:r>
            <a:r>
              <a:rPr kumimoji="1" lang="zh-CN" altLang="en-US" sz="1200" kern="1200" dirty="0" smtClean="0">
                <a:solidFill>
                  <a:schemeClr val="tx1"/>
                </a:solidFill>
                <a:latin typeface="Times New Roman" pitchFamily="18" charset="0"/>
                <a:ea typeface="方正舒体" pitchFamily="2" charset="-122"/>
                <a:cs typeface="+mn-cs"/>
              </a:rPr>
              <a:t>前</a:t>
            </a:r>
            <a:r>
              <a:rPr kumimoji="1" lang="en-US" sz="1200" kern="1200" dirty="0" smtClean="0">
                <a:solidFill>
                  <a:schemeClr val="tx1"/>
                </a:solidFill>
                <a:latin typeface="Times New Roman" pitchFamily="18" charset="0"/>
                <a:ea typeface="方正舒体" pitchFamily="2" charset="-122"/>
                <a:cs typeface="+mn-cs"/>
              </a:rPr>
              <a:t>n</a:t>
            </a:r>
            <a:r>
              <a:rPr kumimoji="1" lang="zh-CN" altLang="en-US" sz="1200" kern="1200" dirty="0" smtClean="0">
                <a:solidFill>
                  <a:schemeClr val="tx1"/>
                </a:solidFill>
                <a:latin typeface="Times New Roman" pitchFamily="18" charset="0"/>
                <a:ea typeface="方正舒体" pitchFamily="2" charset="-122"/>
                <a:cs typeface="+mn-cs"/>
              </a:rPr>
              <a:t>年</a:t>
            </a:r>
            <a:r>
              <a:rPr kumimoji="1" lang="en-US" sz="1200" kern="1200" dirty="0" smtClean="0">
                <a:solidFill>
                  <a:schemeClr val="tx1"/>
                </a:solidFill>
                <a:latin typeface="Times New Roman" pitchFamily="18" charset="0"/>
                <a:ea typeface="方正舒体" pitchFamily="2" charset="-122"/>
                <a:cs typeface="+mn-cs"/>
              </a:rPr>
              <a:t>)^</a:t>
            </a:r>
            <a:r>
              <a:rPr kumimoji="1" lang="zh-CN" altLang="en-US"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1/(n-1) </a:t>
            </a:r>
            <a:r>
              <a:rPr kumimoji="1" lang="zh-CN" altLang="en-US"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-1</a:t>
            </a:r>
            <a:r>
              <a:rPr kumimoji="1" lang="en-US" altLang="zh-CN"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×100%</a:t>
            </a:r>
            <a:endParaRPr lang="en-US" altLang="zh-CN" dirty="0" smtClean="0">
              <a:latin typeface="宋体" pitchFamily="2" charset="-122"/>
              <a:ea typeface="宋体" pitchFamily="2" charset="-122"/>
            </a:endParaRPr>
          </a:p>
          <a:p>
            <a:r>
              <a:rPr lang="zh-CN" altLang="en-US" dirty="0" smtClean="0">
                <a:latin typeface="宋体" pitchFamily="2" charset="-122"/>
                <a:ea typeface="宋体" pitchFamily="2" charset="-122"/>
              </a:rPr>
              <a:t>肉类年递增率的计算方法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2009/1978</a:t>
            </a:r>
            <a:r>
              <a:rPr lang="zh-CN" altLang="en-US" dirty="0" smtClean="0">
                <a:latin typeface="宋体" pitchFamily="2" charset="-122"/>
                <a:ea typeface="宋体" pitchFamily="2" charset="-122"/>
              </a:rPr>
              <a:t>）</a:t>
            </a:r>
            <a:r>
              <a:rPr kumimoji="1" lang="en-US" sz="1200" kern="1200" dirty="0" smtClean="0">
                <a:solidFill>
                  <a:schemeClr val="tx1"/>
                </a:solidFill>
                <a:latin typeface="Times New Roman" pitchFamily="18" charset="0"/>
                <a:ea typeface="方正舒体" pitchFamily="2" charset="-122"/>
                <a:cs typeface="+mn-cs"/>
              </a:rPr>
              <a:t>^ </a:t>
            </a:r>
            <a:r>
              <a:rPr lang="en-US" altLang="zh-CN" dirty="0" smtClean="0">
                <a:latin typeface="宋体" pitchFamily="2" charset="-122"/>
                <a:ea typeface="宋体" pitchFamily="2" charset="-122"/>
              </a:rPr>
              <a:t>(1/</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32-1</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)-1)*100%=((7821/1109)</a:t>
            </a:r>
            <a:r>
              <a:rPr kumimoji="1" lang="en-US" sz="1200" kern="1200" dirty="0" smtClean="0">
                <a:solidFill>
                  <a:schemeClr val="tx1"/>
                </a:solidFill>
                <a:latin typeface="Times New Roman" pitchFamily="18" charset="0"/>
                <a:ea typeface="方正舒体" pitchFamily="2" charset="-122"/>
                <a:cs typeface="+mn-cs"/>
              </a:rPr>
              <a:t> ^(1/31)-1)*100%</a:t>
            </a:r>
            <a:r>
              <a:rPr lang="en-US" altLang="zh-CN" dirty="0" smtClean="0">
                <a:latin typeface="宋体" pitchFamily="2" charset="-122"/>
                <a:ea typeface="宋体" pitchFamily="2" charset="-122"/>
              </a:rPr>
              <a:t>=6.5%</a:t>
            </a:r>
            <a:endParaRPr lang="zh-CN" altLang="en-US" dirty="0" smtClean="0">
              <a:latin typeface="宋体" pitchFamily="2" charset="-122"/>
              <a:ea typeface="宋体" pitchFamily="2" charset="-122"/>
            </a:endParaRPr>
          </a:p>
          <a:p>
            <a:r>
              <a:rPr lang="en-US" altLang="zh-CN" dirty="0" smtClean="0">
                <a:latin typeface="宋体" pitchFamily="2" charset="-122"/>
                <a:ea typeface="宋体" pitchFamily="2" charset="-122"/>
              </a:rPr>
              <a:t>N=</a:t>
            </a:r>
            <a:r>
              <a:rPr lang="zh-CN" altLang="en-US" dirty="0" smtClean="0">
                <a:latin typeface="宋体" pitchFamily="2" charset="-122"/>
                <a:ea typeface="宋体" pitchFamily="2" charset="-122"/>
              </a:rPr>
              <a:t>两个年代相减</a:t>
            </a:r>
            <a:r>
              <a:rPr lang="en-US" altLang="zh-CN" dirty="0" smtClean="0">
                <a:latin typeface="宋体" pitchFamily="2" charset="-122"/>
                <a:ea typeface="宋体" pitchFamily="2" charset="-122"/>
              </a:rPr>
              <a:t>+1=2009-1978+1=32</a:t>
            </a:r>
          </a:p>
          <a:p>
            <a:r>
              <a:rPr lang="en-US" altLang="zh-CN" dirty="0" smtClean="0">
                <a:latin typeface="宋体" pitchFamily="2" charset="-122"/>
                <a:ea typeface="宋体" pitchFamily="2" charset="-122"/>
              </a:rPr>
              <a:t>(Power (7821/1109,1/31)-1)*100%=6.5%</a:t>
            </a:r>
            <a:endParaRPr lang="zh-CN" altLang="en-US" dirty="0" smtClean="0">
              <a:latin typeface="宋体" pitchFamily="2" charset="-122"/>
              <a:ea typeface="宋体" pitchFamily="2" charset="-122"/>
            </a:endParaRPr>
          </a:p>
        </p:txBody>
      </p:sp>
      <p:sp>
        <p:nvSpPr>
          <p:cNvPr id="1003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68884DA6-C9C3-44E2-B10A-9444289D816C}" type="slidenum">
              <a:rPr lang="en-US" altLang="zh-CN" sz="1200" b="0" smtClean="0">
                <a:solidFill>
                  <a:schemeClr val="tx1"/>
                </a:solidFill>
                <a:latin typeface="Times New Roman" pitchFamily="18" charset="0"/>
                <a:ea typeface="方正舒体" pitchFamily="2" charset="-122"/>
              </a:rPr>
              <a:pPr/>
              <a:t>5</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p:spPr>
      </p:sp>
      <p:sp>
        <p:nvSpPr>
          <p:cNvPr id="15974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智能化技术（</a:t>
            </a:r>
            <a:r>
              <a:rPr lang="en-US" altLang="zh-CN" dirty="0" smtClean="0"/>
              <a:t>intelligent technology</a:t>
            </a:r>
            <a:r>
              <a:rPr lang="zh-CN" altLang="en-US" dirty="0" smtClean="0"/>
              <a:t>）在其应用中主要体现在</a:t>
            </a:r>
            <a:r>
              <a:rPr lang="zh-CN" altLang="en-US" b="1" dirty="0" smtClean="0">
                <a:solidFill>
                  <a:srgbClr val="FF0000"/>
                </a:solidFill>
              </a:rPr>
              <a:t>计算机技术</a:t>
            </a:r>
            <a:r>
              <a:rPr lang="zh-CN" altLang="en-US" dirty="0" smtClean="0"/>
              <a:t>，</a:t>
            </a:r>
            <a:r>
              <a:rPr lang="zh-CN" altLang="en-US" b="1" dirty="0" smtClean="0"/>
              <a:t>精密传感技术</a:t>
            </a:r>
            <a:r>
              <a:rPr lang="zh-CN" altLang="en-US" dirty="0" smtClean="0"/>
              <a:t>，</a:t>
            </a:r>
            <a:r>
              <a:rPr lang="en-US" altLang="zh-CN" b="1" dirty="0" smtClean="0"/>
              <a:t>GPS</a:t>
            </a:r>
            <a:r>
              <a:rPr lang="zh-CN" altLang="en-US" b="1" dirty="0" smtClean="0"/>
              <a:t>定位技术的综合应用</a:t>
            </a:r>
            <a:r>
              <a:rPr lang="zh-CN" altLang="en-US" dirty="0" smtClean="0"/>
              <a:t>。</a:t>
            </a:r>
            <a:endParaRPr lang="en-US" altLang="zh-CN" dirty="0" smtClean="0"/>
          </a:p>
          <a:p>
            <a:r>
              <a:rPr lang="zh-CN" altLang="en-US" dirty="0" smtClean="0"/>
              <a:t>信息技术（</a:t>
            </a:r>
            <a:r>
              <a:rPr lang="en-US" altLang="zh-CN" dirty="0" smtClean="0"/>
              <a:t>IT</a:t>
            </a:r>
            <a:r>
              <a:rPr lang="zh-CN" altLang="en-US" dirty="0" smtClean="0"/>
              <a:t>，</a:t>
            </a:r>
            <a:r>
              <a:rPr lang="en-US" altLang="zh-CN" dirty="0" smtClean="0"/>
              <a:t>Information Technology</a:t>
            </a:r>
            <a:r>
              <a:rPr lang="zh-CN" altLang="en-US" dirty="0" smtClean="0"/>
              <a:t>）主要包括传感技术、计算机技术和通信技术。</a:t>
            </a:r>
          </a:p>
        </p:txBody>
      </p:sp>
      <p:sp>
        <p:nvSpPr>
          <p:cNvPr id="15974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53CFBD71-9BBB-4232-8752-996E7FE7BAA5}" type="slidenum">
              <a:rPr lang="en-US" altLang="zh-CN" sz="1200" b="0" smtClean="0">
                <a:solidFill>
                  <a:schemeClr val="tx1"/>
                </a:solidFill>
                <a:latin typeface="Times New Roman" pitchFamily="18" charset="0"/>
                <a:ea typeface="方正舒体" pitchFamily="2" charset="-122"/>
              </a:rPr>
              <a:pPr/>
              <a:t>60</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78A0657-B422-48F0-9F46-451982DAF335}" type="slidenum">
              <a:rPr lang="en-US" altLang="zh-CN" smtClean="0"/>
              <a:pPr>
                <a:defRPr/>
              </a:pPr>
              <a:t>61</a:t>
            </a:fld>
            <a:endParaRPr lang="en-US" altLang="zh-CN"/>
          </a:p>
        </p:txBody>
      </p:sp>
    </p:spTree>
    <p:extLst>
      <p:ext uri="{BB962C8B-B14F-4D97-AF65-F5344CB8AC3E}">
        <p14:creationId xmlns:p14="http://schemas.microsoft.com/office/powerpoint/2010/main" val="40893853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ln/>
        </p:spPr>
      </p:sp>
      <p:sp>
        <p:nvSpPr>
          <p:cNvPr id="16281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62820"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32C28DD0-04D0-4C3E-B610-0C5DF2EE2815}" type="slidenum">
              <a:rPr lang="en-US" altLang="zh-CN" sz="1200" b="0">
                <a:solidFill>
                  <a:schemeClr val="tx1"/>
                </a:solidFill>
                <a:latin typeface="Times New Roman" pitchFamily="18" charset="0"/>
                <a:ea typeface="方正舒体" pitchFamily="2" charset="-122"/>
              </a:rPr>
              <a:pPr algn="r" eaLnBrk="1" hangingPunct="1"/>
              <a:t>64</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幻灯片图像占位符 1"/>
          <p:cNvSpPr>
            <a:spLocks noGrp="1" noRot="1" noChangeAspect="1" noTextEdit="1"/>
          </p:cNvSpPr>
          <p:nvPr>
            <p:ph type="sldImg"/>
          </p:nvPr>
        </p:nvSpPr>
        <p:spPr>
          <a:ln/>
        </p:spPr>
      </p:sp>
      <p:sp>
        <p:nvSpPr>
          <p:cNvPr id="16384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63844"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A60FD836-0D50-40D9-B629-096967D7F6B4}" type="slidenum">
              <a:rPr lang="en-US" altLang="zh-CN" sz="1200" b="0">
                <a:solidFill>
                  <a:schemeClr val="tx1"/>
                </a:solidFill>
                <a:latin typeface="Times New Roman" pitchFamily="18" charset="0"/>
                <a:ea typeface="方正舒体" pitchFamily="2" charset="-122"/>
              </a:rPr>
              <a:pPr algn="r" eaLnBrk="1" hangingPunct="1"/>
              <a:t>65</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a:ln/>
        </p:spPr>
      </p:sp>
      <p:sp>
        <p:nvSpPr>
          <p:cNvPr id="1648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64868"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C96D7923-3F78-47F7-B55C-7EE8E5069C80}" type="slidenum">
              <a:rPr lang="en-US" altLang="zh-CN" sz="1200" b="0">
                <a:solidFill>
                  <a:schemeClr val="tx1"/>
                </a:solidFill>
                <a:latin typeface="Times New Roman" pitchFamily="18" charset="0"/>
                <a:ea typeface="方正舒体" pitchFamily="2" charset="-122"/>
              </a:rPr>
              <a:pPr algn="r" eaLnBrk="1" hangingPunct="1"/>
              <a:t>66</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幻灯片图像占位符 1"/>
          <p:cNvSpPr>
            <a:spLocks noGrp="1" noRot="1" noChangeAspect="1" noTextEdit="1"/>
          </p:cNvSpPr>
          <p:nvPr>
            <p:ph type="sldImg"/>
          </p:nvPr>
        </p:nvSpPr>
        <p:spPr>
          <a:ln/>
        </p:spPr>
      </p:sp>
      <p:sp>
        <p:nvSpPr>
          <p:cNvPr id="16589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65892"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D21399A7-44A1-421F-9A17-F346BF4424E9}" type="slidenum">
              <a:rPr lang="en-US" altLang="zh-CN" sz="1200" b="0">
                <a:solidFill>
                  <a:schemeClr val="tx1"/>
                </a:solidFill>
                <a:latin typeface="Times New Roman" pitchFamily="18" charset="0"/>
                <a:ea typeface="方正舒体" pitchFamily="2" charset="-122"/>
              </a:rPr>
              <a:pPr algn="r" eaLnBrk="1" hangingPunct="1"/>
              <a:t>67</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a:ln/>
        </p:spPr>
      </p:sp>
      <p:sp>
        <p:nvSpPr>
          <p:cNvPr id="16691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66916"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D6A0F043-F784-42B2-A1BA-940A61ABD9DE}" type="slidenum">
              <a:rPr lang="en-US" altLang="zh-CN" sz="1200" b="0">
                <a:solidFill>
                  <a:schemeClr val="tx1"/>
                </a:solidFill>
                <a:latin typeface="Times New Roman" pitchFamily="18" charset="0"/>
                <a:ea typeface="方正舒体" pitchFamily="2" charset="-122"/>
              </a:rPr>
              <a:pPr algn="r" eaLnBrk="1" hangingPunct="1"/>
              <a:t>68</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幻灯片图像占位符 1"/>
          <p:cNvSpPr>
            <a:spLocks noGrp="1" noRot="1" noChangeAspect="1" noTextEdit="1"/>
          </p:cNvSpPr>
          <p:nvPr>
            <p:ph type="sldImg"/>
          </p:nvPr>
        </p:nvSpPr>
        <p:spPr>
          <a:ln/>
        </p:spPr>
      </p:sp>
      <p:sp>
        <p:nvSpPr>
          <p:cNvPr id="16793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Proceedings of the National Academy of Sciences of the United States of America </a:t>
            </a:r>
            <a:r>
              <a:rPr lang="zh-CN" altLang="en-US" smtClean="0"/>
              <a:t>，</a:t>
            </a:r>
            <a:r>
              <a:rPr lang="en-US" altLang="zh-CN" smtClean="0"/>
              <a:t>18</a:t>
            </a:r>
            <a:r>
              <a:rPr lang="zh-CN" altLang="en-US" smtClean="0"/>
              <a:t>头猪的样本，驯化中心：野猪</a:t>
            </a:r>
            <a:r>
              <a:rPr lang="en-US" altLang="zh-CN" smtClean="0"/>
              <a:t>—</a:t>
            </a:r>
            <a:r>
              <a:rPr lang="zh-CN" altLang="en-US" smtClean="0"/>
              <a:t>家猪驯化地</a:t>
            </a:r>
          </a:p>
        </p:txBody>
      </p:sp>
      <p:sp>
        <p:nvSpPr>
          <p:cNvPr id="167940"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3E640BCC-952D-4F93-9C1A-33801C7C736B}" type="slidenum">
              <a:rPr lang="en-US" altLang="zh-CN" sz="1200" b="0">
                <a:solidFill>
                  <a:schemeClr val="tx1"/>
                </a:solidFill>
                <a:latin typeface="Times New Roman" pitchFamily="18" charset="0"/>
                <a:ea typeface="方正舒体" pitchFamily="2" charset="-122"/>
              </a:rPr>
              <a:pPr algn="r" eaLnBrk="1" hangingPunct="1"/>
              <a:t>70</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幻灯片图像占位符 1"/>
          <p:cNvSpPr>
            <a:spLocks noGrp="1" noRot="1" noChangeAspect="1" noTextEdit="1"/>
          </p:cNvSpPr>
          <p:nvPr>
            <p:ph type="sldImg"/>
          </p:nvPr>
        </p:nvSpPr>
        <p:spPr>
          <a:ln/>
        </p:spPr>
      </p:sp>
      <p:sp>
        <p:nvSpPr>
          <p:cNvPr id="16896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Proceedings of the National Academy of Sciences of the United States of America </a:t>
            </a:r>
            <a:r>
              <a:rPr lang="zh-CN" altLang="en-US" smtClean="0"/>
              <a:t>，</a:t>
            </a:r>
            <a:r>
              <a:rPr lang="en-US" altLang="zh-CN" smtClean="0"/>
              <a:t>18</a:t>
            </a:r>
            <a:r>
              <a:rPr lang="zh-CN" altLang="en-US" smtClean="0"/>
              <a:t>头猪的样本，驯化中心：野猪</a:t>
            </a:r>
            <a:r>
              <a:rPr lang="en-US" altLang="zh-CN" smtClean="0"/>
              <a:t>—</a:t>
            </a:r>
            <a:r>
              <a:rPr lang="zh-CN" altLang="en-US" smtClean="0"/>
              <a:t>家猪驯化地</a:t>
            </a:r>
          </a:p>
        </p:txBody>
      </p:sp>
      <p:sp>
        <p:nvSpPr>
          <p:cNvPr id="168964"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4546B7C4-880A-4895-905C-9CED69E7D442}" type="slidenum">
              <a:rPr lang="en-US" altLang="zh-CN" sz="1200" b="0">
                <a:solidFill>
                  <a:schemeClr val="tx1"/>
                </a:solidFill>
                <a:latin typeface="Times New Roman" pitchFamily="18" charset="0"/>
                <a:ea typeface="方正舒体" pitchFamily="2" charset="-122"/>
              </a:rPr>
              <a:pPr algn="r" eaLnBrk="1" hangingPunct="1"/>
              <a:t>71</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幻灯片图像占位符 1"/>
          <p:cNvSpPr>
            <a:spLocks noGrp="1" noRot="1" noChangeAspect="1" noTextEdit="1"/>
          </p:cNvSpPr>
          <p:nvPr>
            <p:ph type="sldImg"/>
          </p:nvPr>
        </p:nvSpPr>
        <p:spPr>
          <a:ln/>
        </p:spPr>
      </p:sp>
      <p:sp>
        <p:nvSpPr>
          <p:cNvPr id="1699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t>Proceedings of the National Academy of Sciences of the United States of America </a:t>
            </a:r>
            <a:r>
              <a:rPr lang="zh-CN" altLang="en-US" dirty="0" smtClean="0"/>
              <a:t>，</a:t>
            </a:r>
            <a:r>
              <a:rPr lang="en-US" altLang="zh-CN" dirty="0" smtClean="0"/>
              <a:t>18</a:t>
            </a:r>
            <a:r>
              <a:rPr lang="zh-CN" altLang="en-US" dirty="0" smtClean="0"/>
              <a:t>头猪的样本，驯化中心：野猪</a:t>
            </a:r>
            <a:r>
              <a:rPr lang="en-US" altLang="zh-CN" dirty="0" smtClean="0"/>
              <a:t>—</a:t>
            </a:r>
            <a:r>
              <a:rPr lang="zh-CN" altLang="en-US" dirty="0" smtClean="0"/>
              <a:t>家猪驯化地</a:t>
            </a:r>
            <a:endParaRPr lang="en-US" altLang="zh-CN"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altLang="zh-CN" sz="1200" b="0" i="0" kern="1200" dirty="0" smtClean="0">
                <a:solidFill>
                  <a:schemeClr val="tx1"/>
                </a:solidFill>
                <a:effectLst/>
                <a:latin typeface="Times New Roman" pitchFamily="18" charset="0"/>
                <a:ea typeface="方正舒体" pitchFamily="2" charset="-122"/>
                <a:cs typeface="+mn-cs"/>
              </a:rPr>
              <a:t>stromal vascular cell</a:t>
            </a:r>
            <a:r>
              <a:rPr kumimoji="1" lang="zh-CN" altLang="en-US" sz="1200" b="0" i="0" kern="1200" dirty="0" smtClean="0">
                <a:solidFill>
                  <a:schemeClr val="tx1"/>
                </a:solidFill>
                <a:effectLst/>
                <a:latin typeface="Times New Roman" pitchFamily="18" charset="0"/>
                <a:ea typeface="方正舒体" pitchFamily="2" charset="-122"/>
                <a:cs typeface="+mn-cs"/>
              </a:rPr>
              <a:t>间充质干细胞，</a:t>
            </a:r>
            <a:r>
              <a:rPr lang="zh-CN" altLang="en-US" dirty="0" smtClean="0">
                <a:effectLst/>
              </a:rPr>
              <a:t>基质血管细胞</a:t>
            </a:r>
          </a:p>
          <a:p>
            <a:endParaRPr lang="zh-CN" altLang="en-US" dirty="0" smtClean="0"/>
          </a:p>
        </p:txBody>
      </p:sp>
      <p:sp>
        <p:nvSpPr>
          <p:cNvPr id="169988"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AA506A0F-C222-4DDF-88B7-A0F821F3086A}" type="slidenum">
              <a:rPr lang="en-US" altLang="zh-CN" sz="1200" b="0">
                <a:solidFill>
                  <a:schemeClr val="tx1"/>
                </a:solidFill>
                <a:latin typeface="Times New Roman" pitchFamily="18" charset="0"/>
                <a:ea typeface="方正舒体" pitchFamily="2" charset="-122"/>
              </a:rPr>
              <a:pPr algn="r" eaLnBrk="1" hangingPunct="1"/>
              <a:t>72</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TextEdit="1"/>
          </p:cNvSpPr>
          <p:nvPr>
            <p:ph type="sldImg"/>
          </p:nvPr>
        </p:nvSpPr>
        <p:spPr>
          <a:ln/>
        </p:spPr>
      </p:sp>
      <p:sp>
        <p:nvSpPr>
          <p:cNvPr id="10137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latin typeface="宋体" pitchFamily="2" charset="-122"/>
                <a:ea typeface="宋体" pitchFamily="2" charset="-122"/>
              </a:rPr>
              <a:t>粮食消费量数据来自国家统计局的中国统计年鉴。</a:t>
            </a:r>
            <a:r>
              <a:rPr lang="en-US" altLang="zh-CN" sz="1200" dirty="0" smtClean="0">
                <a:latin typeface="仿宋_GB2312" pitchFamily="49" charset="-122"/>
                <a:ea typeface="仿宋_GB2312" pitchFamily="49" charset="-122"/>
              </a:rPr>
              <a:t>5</a:t>
            </a:r>
            <a:r>
              <a:rPr lang="zh-CN" altLang="en-US" sz="1200" dirty="0" smtClean="0">
                <a:solidFill>
                  <a:schemeClr val="tx1"/>
                </a:solidFill>
                <a:latin typeface="仿宋_GB2312" pitchFamily="49" charset="-122"/>
                <a:ea typeface="仿宋_GB2312" pitchFamily="49" charset="-122"/>
              </a:rPr>
              <a:t>（</a:t>
            </a:r>
            <a:r>
              <a:rPr lang="en-US" altLang="zh-CN" sz="1200" dirty="0" smtClean="0">
                <a:solidFill>
                  <a:schemeClr val="tx1"/>
                </a:solidFill>
                <a:latin typeface="仿宋_GB2312" pitchFamily="49" charset="-122"/>
                <a:ea typeface="仿宋_GB2312" pitchFamily="49" charset="-122"/>
              </a:rPr>
              <a:t>12.3/63.2</a:t>
            </a:r>
            <a:r>
              <a:rPr lang="zh-CN" altLang="en-US" sz="1200" dirty="0" smtClean="0">
                <a:solidFill>
                  <a:schemeClr val="tx1"/>
                </a:solidFill>
                <a:latin typeface="仿宋_GB2312" pitchFamily="49" charset="-122"/>
                <a:ea typeface="仿宋_GB2312" pitchFamily="49" charset="-122"/>
              </a:rPr>
              <a:t>）、</a:t>
            </a:r>
            <a:r>
              <a:rPr lang="en-US" altLang="zh-CN" sz="1200" dirty="0" smtClean="0">
                <a:latin typeface="仿宋_GB2312" pitchFamily="49" charset="-122"/>
                <a:ea typeface="仿宋_GB2312" pitchFamily="49" charset="-122"/>
              </a:rPr>
              <a:t>8</a:t>
            </a:r>
            <a:r>
              <a:rPr lang="zh-CN" altLang="en-US" sz="1200" dirty="0" smtClean="0">
                <a:solidFill>
                  <a:schemeClr val="tx1"/>
                </a:solidFill>
                <a:latin typeface="仿宋_GB2312" pitchFamily="49" charset="-122"/>
                <a:ea typeface="仿宋_GB2312" pitchFamily="49" charset="-122"/>
              </a:rPr>
              <a:t>（</a:t>
            </a:r>
            <a:r>
              <a:rPr lang="en-US" altLang="zh-CN" sz="1200" dirty="0" smtClean="0">
                <a:solidFill>
                  <a:schemeClr val="tx1"/>
                </a:solidFill>
                <a:latin typeface="仿宋_GB2312" pitchFamily="49" charset="-122"/>
                <a:ea typeface="仿宋_GB2312" pitchFamily="49" charset="-122"/>
              </a:rPr>
              <a:t>2.6/21.3</a:t>
            </a:r>
            <a:r>
              <a:rPr lang="zh-CN" altLang="en-US" sz="1200" dirty="0" smtClean="0">
                <a:solidFill>
                  <a:schemeClr val="tx1"/>
                </a:solidFill>
                <a:latin typeface="仿宋_GB2312" pitchFamily="49" charset="-122"/>
                <a:ea typeface="仿宋_GB2312" pitchFamily="49" charset="-122"/>
              </a:rPr>
              <a:t>）和</a:t>
            </a:r>
            <a:r>
              <a:rPr lang="en-US" altLang="zh-CN" sz="1200" dirty="0" smtClean="0">
                <a:latin typeface="仿宋_GB2312" pitchFamily="49" charset="-122"/>
                <a:ea typeface="仿宋_GB2312" pitchFamily="49" charset="-122"/>
              </a:rPr>
              <a:t>22</a:t>
            </a:r>
            <a:r>
              <a:rPr lang="zh-CN" altLang="en-US" sz="1200" dirty="0" smtClean="0">
                <a:solidFill>
                  <a:schemeClr val="tx1"/>
                </a:solidFill>
                <a:latin typeface="仿宋_GB2312" pitchFamily="49" charset="-122"/>
                <a:ea typeface="仿宋_GB2312" pitchFamily="49" charset="-122"/>
              </a:rPr>
              <a:t>（</a:t>
            </a:r>
            <a:r>
              <a:rPr lang="en-US" altLang="zh-CN" sz="1200" dirty="0" smtClean="0">
                <a:solidFill>
                  <a:schemeClr val="tx1"/>
                </a:solidFill>
                <a:latin typeface="仿宋_GB2312" pitchFamily="49" charset="-122"/>
                <a:ea typeface="仿宋_GB2312" pitchFamily="49" charset="-122"/>
              </a:rPr>
              <a:t>1.2/26.1</a:t>
            </a:r>
            <a:r>
              <a:rPr lang="zh-CN" altLang="en-US" sz="1200" dirty="0" smtClean="0">
                <a:solidFill>
                  <a:schemeClr val="tx1"/>
                </a:solidFill>
                <a:latin typeface="仿宋_GB2312" pitchFamily="49" charset="-122"/>
                <a:ea typeface="仿宋_GB2312" pitchFamily="49" charset="-122"/>
              </a:rPr>
              <a:t>）倍</a:t>
            </a:r>
            <a:endParaRPr lang="zh-CN" altLang="en-US" dirty="0" smtClean="0">
              <a:latin typeface="宋体" pitchFamily="2" charset="-122"/>
              <a:ea typeface="宋体" pitchFamily="2" charset="-122"/>
            </a:endParaRPr>
          </a:p>
        </p:txBody>
      </p:sp>
      <p:sp>
        <p:nvSpPr>
          <p:cNvPr id="10138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04B6ABC3-17DB-4C55-91E8-7E44EEC689C0}" type="slidenum">
              <a:rPr lang="en-US" altLang="zh-CN" sz="1200" b="0" smtClean="0">
                <a:solidFill>
                  <a:schemeClr val="tx1"/>
                </a:solidFill>
                <a:latin typeface="Times New Roman" pitchFamily="18" charset="0"/>
                <a:ea typeface="方正舒体" pitchFamily="2" charset="-122"/>
              </a:rPr>
              <a:pPr/>
              <a:t>6</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幻灯片图像占位符 1"/>
          <p:cNvSpPr>
            <a:spLocks noGrp="1" noRot="1" noChangeAspect="1" noTextEdit="1"/>
          </p:cNvSpPr>
          <p:nvPr>
            <p:ph type="sldImg"/>
          </p:nvPr>
        </p:nvSpPr>
        <p:spPr>
          <a:ln/>
        </p:spPr>
      </p:sp>
      <p:sp>
        <p:nvSpPr>
          <p:cNvPr id="17203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t>Proceedings of the National Academy of Sciences of the United States of America </a:t>
            </a:r>
            <a:r>
              <a:rPr lang="zh-CN" altLang="en-US" smtClean="0"/>
              <a:t>，</a:t>
            </a:r>
            <a:r>
              <a:rPr lang="en-US" altLang="zh-CN" smtClean="0"/>
              <a:t>18</a:t>
            </a:r>
            <a:r>
              <a:rPr lang="zh-CN" altLang="en-US" smtClean="0"/>
              <a:t>头猪的样本，驯化中心：野猪</a:t>
            </a:r>
            <a:r>
              <a:rPr lang="en-US" altLang="zh-CN" smtClean="0"/>
              <a:t>—</a:t>
            </a:r>
            <a:r>
              <a:rPr lang="zh-CN" altLang="en-US" smtClean="0"/>
              <a:t>家猪驯化地</a:t>
            </a:r>
          </a:p>
        </p:txBody>
      </p:sp>
      <p:sp>
        <p:nvSpPr>
          <p:cNvPr id="172036" name="灯片编号占位符 3"/>
          <p:cNvSpPr txBox="1">
            <a:spLocks noGrp="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53F74496-FF7D-4DEC-ABC3-C3208D877A7C}" type="slidenum">
              <a:rPr lang="en-US" altLang="zh-CN" sz="1200" b="0">
                <a:solidFill>
                  <a:schemeClr val="tx1"/>
                </a:solidFill>
                <a:latin typeface="Times New Roman" pitchFamily="18" charset="0"/>
                <a:ea typeface="方正舒体" pitchFamily="2" charset="-122"/>
              </a:rPr>
              <a:pPr algn="r" eaLnBrk="1" hangingPunct="1"/>
              <a:t>73</a:t>
            </a:fld>
            <a:endParaRPr lang="en-US" altLang="zh-CN" sz="1200" b="0">
              <a:solidFill>
                <a:schemeClr val="tx1"/>
              </a:solidFill>
              <a:latin typeface="Times New Roman" pitchFamily="18" charset="0"/>
              <a:ea typeface="方正舒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p:cNvSpPr>
            <a:spLocks noGrp="1" noRot="1" noChangeAspect="1" noTextEdit="1"/>
          </p:cNvSpPr>
          <p:nvPr>
            <p:ph type="sldImg"/>
          </p:nvPr>
        </p:nvSpPr>
        <p:spPr>
          <a:ln/>
        </p:spPr>
      </p:sp>
      <p:sp>
        <p:nvSpPr>
          <p:cNvPr id="10240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宋体" pitchFamily="2" charset="-122"/>
              <a:ea typeface="宋体" pitchFamily="2" charset="-122"/>
            </a:endParaRPr>
          </a:p>
        </p:txBody>
      </p:sp>
      <p:sp>
        <p:nvSpPr>
          <p:cNvPr id="10240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BCF247C9-3CC1-4EBB-A26B-97295487FF7B}" type="slidenum">
              <a:rPr lang="en-US" altLang="zh-CN" sz="1200" b="0" smtClean="0">
                <a:solidFill>
                  <a:schemeClr val="tx1"/>
                </a:solidFill>
                <a:latin typeface="Times New Roman" pitchFamily="18" charset="0"/>
                <a:ea typeface="方正舒体" pitchFamily="2" charset="-122"/>
              </a:rPr>
              <a:pPr/>
              <a:t>7</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a:ln/>
        </p:spPr>
      </p:sp>
      <p:sp>
        <p:nvSpPr>
          <p:cNvPr id="10342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宋体" pitchFamily="2" charset="-122"/>
              <a:ea typeface="宋体" pitchFamily="2" charset="-122"/>
            </a:endParaRPr>
          </a:p>
        </p:txBody>
      </p:sp>
      <p:sp>
        <p:nvSpPr>
          <p:cNvPr id="10342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B3CD0256-1FDC-4176-983F-2AE04A7ABB92}" type="slidenum">
              <a:rPr lang="en-US" altLang="zh-CN" sz="1200" b="0" smtClean="0">
                <a:solidFill>
                  <a:schemeClr val="tx1"/>
                </a:solidFill>
                <a:latin typeface="Times New Roman" pitchFamily="18" charset="0"/>
                <a:ea typeface="方正舒体" pitchFamily="2" charset="-122"/>
              </a:rPr>
              <a:pPr/>
              <a:t>8</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p:cNvSpPr>
            <a:spLocks noGrp="1" noRot="1" noChangeAspect="1" noTextEdit="1"/>
          </p:cNvSpPr>
          <p:nvPr>
            <p:ph type="sldImg"/>
          </p:nvPr>
        </p:nvSpPr>
        <p:spPr>
          <a:ln/>
        </p:spPr>
      </p:sp>
      <p:sp>
        <p:nvSpPr>
          <p:cNvPr id="10445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宋体" pitchFamily="2" charset="-122"/>
              <a:ea typeface="宋体" pitchFamily="2" charset="-122"/>
            </a:endParaRPr>
          </a:p>
        </p:txBody>
      </p:sp>
      <p:sp>
        <p:nvSpPr>
          <p:cNvPr id="10445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6D96E6E1-1D60-48AF-86A9-55826B3F567C}" type="slidenum">
              <a:rPr lang="en-US" altLang="zh-CN" sz="1200" b="0" smtClean="0">
                <a:solidFill>
                  <a:schemeClr val="tx1"/>
                </a:solidFill>
                <a:latin typeface="Times New Roman" pitchFamily="18" charset="0"/>
                <a:ea typeface="方正舒体" pitchFamily="2" charset="-122"/>
              </a:rPr>
              <a:pPr/>
              <a:t>9</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CFE4D1F-35D8-45AC-B39E-B39BFEFC0F81}" type="slidenum">
              <a:rPr lang="en-US" altLang="zh-CN"/>
              <a:pPr>
                <a:defRPr/>
              </a:pPr>
              <a:t>‹#›</a:t>
            </a:fld>
            <a:endParaRPr lang="en-US" altLang="zh-CN"/>
          </a:p>
        </p:txBody>
      </p:sp>
    </p:spTree>
    <p:extLst>
      <p:ext uri="{BB962C8B-B14F-4D97-AF65-F5344CB8AC3E}">
        <p14:creationId xmlns:p14="http://schemas.microsoft.com/office/powerpoint/2010/main" val="1694263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BAFDC78-1E59-46C8-8724-D517A4E6A715}" type="slidenum">
              <a:rPr lang="en-US" altLang="zh-CN"/>
              <a:pPr>
                <a:defRPr/>
              </a:pPr>
              <a:t>‹#›</a:t>
            </a:fld>
            <a:endParaRPr lang="en-US" altLang="zh-CN"/>
          </a:p>
        </p:txBody>
      </p:sp>
    </p:spTree>
    <p:extLst>
      <p:ext uri="{BB962C8B-B14F-4D97-AF65-F5344CB8AC3E}">
        <p14:creationId xmlns:p14="http://schemas.microsoft.com/office/powerpoint/2010/main" val="2507423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1B57FEF-2B6F-4FC3-A924-4BFA586AF567}" type="slidenum">
              <a:rPr lang="en-US" altLang="zh-CN"/>
              <a:pPr>
                <a:defRPr/>
              </a:pPr>
              <a:t>‹#›</a:t>
            </a:fld>
            <a:endParaRPr lang="en-US" altLang="zh-CN"/>
          </a:p>
        </p:txBody>
      </p:sp>
    </p:spTree>
    <p:extLst>
      <p:ext uri="{BB962C8B-B14F-4D97-AF65-F5344CB8AC3E}">
        <p14:creationId xmlns:p14="http://schemas.microsoft.com/office/powerpoint/2010/main" val="2306889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09709935-87A5-4A3B-96FB-7989235A9194}" type="slidenum">
              <a:rPr lang="en-US" altLang="zh-CN"/>
              <a:pPr>
                <a:defRPr/>
              </a:pPr>
              <a:t>‹#›</a:t>
            </a:fld>
            <a:endParaRPr lang="en-US" altLang="zh-CN"/>
          </a:p>
        </p:txBody>
      </p:sp>
    </p:spTree>
    <p:extLst>
      <p:ext uri="{BB962C8B-B14F-4D97-AF65-F5344CB8AC3E}">
        <p14:creationId xmlns:p14="http://schemas.microsoft.com/office/powerpoint/2010/main" val="1402140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A97090-AE6D-4044-BEE9-6F684DF4E7E7}" type="slidenum">
              <a:rPr lang="en-US" altLang="zh-CN"/>
              <a:pPr>
                <a:defRPr/>
              </a:pPr>
              <a:t>‹#›</a:t>
            </a:fld>
            <a:endParaRPr lang="en-US" altLang="zh-CN"/>
          </a:p>
        </p:txBody>
      </p:sp>
    </p:spTree>
    <p:extLst>
      <p:ext uri="{BB962C8B-B14F-4D97-AF65-F5344CB8AC3E}">
        <p14:creationId xmlns:p14="http://schemas.microsoft.com/office/powerpoint/2010/main" val="31324131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7C784E8-BFAB-4D6E-9BCA-36893B240B6B}" type="slidenum">
              <a:rPr lang="en-US" altLang="zh-CN"/>
              <a:pPr>
                <a:defRPr/>
              </a:pPr>
              <a:t>‹#›</a:t>
            </a:fld>
            <a:endParaRPr lang="en-US" altLang="zh-CN"/>
          </a:p>
        </p:txBody>
      </p:sp>
    </p:spTree>
    <p:extLst>
      <p:ext uri="{BB962C8B-B14F-4D97-AF65-F5344CB8AC3E}">
        <p14:creationId xmlns:p14="http://schemas.microsoft.com/office/powerpoint/2010/main" val="1175172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88E5C7F-9B65-4035-80A3-373DF223E47B}" type="slidenum">
              <a:rPr lang="en-US" altLang="zh-CN"/>
              <a:pPr>
                <a:defRPr/>
              </a:pPr>
              <a:t>‹#›</a:t>
            </a:fld>
            <a:endParaRPr lang="en-US" altLang="zh-CN"/>
          </a:p>
        </p:txBody>
      </p:sp>
    </p:spTree>
    <p:extLst>
      <p:ext uri="{BB962C8B-B14F-4D97-AF65-F5344CB8AC3E}">
        <p14:creationId xmlns:p14="http://schemas.microsoft.com/office/powerpoint/2010/main" val="1997632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E64B8F2-4E1E-4BD7-B3BB-BCA93A7738D2}" type="slidenum">
              <a:rPr lang="en-US" altLang="zh-CN"/>
              <a:pPr>
                <a:defRPr/>
              </a:pPr>
              <a:t>‹#›</a:t>
            </a:fld>
            <a:endParaRPr lang="en-US" altLang="zh-CN"/>
          </a:p>
        </p:txBody>
      </p:sp>
    </p:spTree>
    <p:extLst>
      <p:ext uri="{BB962C8B-B14F-4D97-AF65-F5344CB8AC3E}">
        <p14:creationId xmlns:p14="http://schemas.microsoft.com/office/powerpoint/2010/main" val="3767992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8708CF1-2467-45E8-8675-BB074197DA79}" type="slidenum">
              <a:rPr lang="en-US" altLang="zh-CN"/>
              <a:pPr>
                <a:defRPr/>
              </a:pPr>
              <a:t>‹#›</a:t>
            </a:fld>
            <a:endParaRPr lang="en-US" altLang="zh-CN"/>
          </a:p>
        </p:txBody>
      </p:sp>
    </p:spTree>
    <p:extLst>
      <p:ext uri="{BB962C8B-B14F-4D97-AF65-F5344CB8AC3E}">
        <p14:creationId xmlns:p14="http://schemas.microsoft.com/office/powerpoint/2010/main" val="33599383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CED37A9C-BB6A-4D4D-9B90-0075F56068E1}" type="slidenum">
              <a:rPr lang="en-US" altLang="zh-CN"/>
              <a:pPr>
                <a:defRPr/>
              </a:pPr>
              <a:t>‹#›</a:t>
            </a:fld>
            <a:endParaRPr lang="en-US" altLang="zh-CN"/>
          </a:p>
        </p:txBody>
      </p:sp>
    </p:spTree>
    <p:extLst>
      <p:ext uri="{BB962C8B-B14F-4D97-AF65-F5344CB8AC3E}">
        <p14:creationId xmlns:p14="http://schemas.microsoft.com/office/powerpoint/2010/main" val="8723637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C229BED-5C93-4C8A-8139-71F034A44F67}" type="slidenum">
              <a:rPr lang="en-US" altLang="zh-CN"/>
              <a:pPr>
                <a:defRPr/>
              </a:pPr>
              <a:t>‹#›</a:t>
            </a:fld>
            <a:endParaRPr lang="en-US" altLang="zh-CN"/>
          </a:p>
        </p:txBody>
      </p:sp>
    </p:spTree>
    <p:extLst>
      <p:ext uri="{BB962C8B-B14F-4D97-AF65-F5344CB8AC3E}">
        <p14:creationId xmlns:p14="http://schemas.microsoft.com/office/powerpoint/2010/main" val="1007203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424DB30C-7062-49F7-976D-C4402C1C00D6}" type="slidenum">
              <a:rPr lang="en-US" altLang="zh-CN"/>
              <a:pPr>
                <a:defRPr/>
              </a:pPr>
              <a:t>‹#›</a:t>
            </a:fld>
            <a:endParaRPr lang="en-US" altLang="zh-CN"/>
          </a:p>
        </p:txBody>
      </p:sp>
    </p:spTree>
    <p:extLst>
      <p:ext uri="{BB962C8B-B14F-4D97-AF65-F5344CB8AC3E}">
        <p14:creationId xmlns:p14="http://schemas.microsoft.com/office/powerpoint/2010/main" val="8617264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67706C95-EC03-49A0-8924-A05F24A52259}" type="slidenum">
              <a:rPr lang="en-US" altLang="zh-CN"/>
              <a:pPr>
                <a:defRPr/>
              </a:pPr>
              <a:t>‹#›</a:t>
            </a:fld>
            <a:endParaRPr lang="en-US" altLang="zh-CN"/>
          </a:p>
        </p:txBody>
      </p:sp>
    </p:spTree>
    <p:extLst>
      <p:ext uri="{BB962C8B-B14F-4D97-AF65-F5344CB8AC3E}">
        <p14:creationId xmlns:p14="http://schemas.microsoft.com/office/powerpoint/2010/main" val="41729297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9F268FC-3FF3-4D03-A4FC-A8CCA24E9032}" type="slidenum">
              <a:rPr lang="en-US" altLang="zh-CN"/>
              <a:pPr>
                <a:defRPr/>
              </a:pPr>
              <a:t>‹#›</a:t>
            </a:fld>
            <a:endParaRPr lang="en-US" altLang="zh-CN"/>
          </a:p>
        </p:txBody>
      </p:sp>
    </p:spTree>
    <p:extLst>
      <p:ext uri="{BB962C8B-B14F-4D97-AF65-F5344CB8AC3E}">
        <p14:creationId xmlns:p14="http://schemas.microsoft.com/office/powerpoint/2010/main" val="2289113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93C85F85-5ACE-4D0C-BDE0-4739E9FE120C}" type="slidenum">
              <a:rPr lang="en-US" altLang="zh-CN"/>
              <a:pPr>
                <a:defRPr/>
              </a:pPr>
              <a:t>‹#›</a:t>
            </a:fld>
            <a:endParaRPr lang="en-US" altLang="zh-CN"/>
          </a:p>
        </p:txBody>
      </p:sp>
    </p:spTree>
    <p:extLst>
      <p:ext uri="{BB962C8B-B14F-4D97-AF65-F5344CB8AC3E}">
        <p14:creationId xmlns:p14="http://schemas.microsoft.com/office/powerpoint/2010/main" val="8900420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6051F2C-FFF2-4E58-8A0D-89B95EB3AE2D}" type="slidenum">
              <a:rPr lang="en-US" altLang="zh-CN"/>
              <a:pPr>
                <a:defRPr/>
              </a:pPr>
              <a:t>‹#›</a:t>
            </a:fld>
            <a:endParaRPr lang="en-US" altLang="zh-CN"/>
          </a:p>
        </p:txBody>
      </p:sp>
    </p:spTree>
    <p:extLst>
      <p:ext uri="{BB962C8B-B14F-4D97-AF65-F5344CB8AC3E}">
        <p14:creationId xmlns:p14="http://schemas.microsoft.com/office/powerpoint/2010/main" val="41215511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793E5FD-5C59-471D-90A6-7E8124D11769}" type="slidenum">
              <a:rPr lang="en-US" altLang="zh-CN"/>
              <a:pPr>
                <a:defRPr/>
              </a:pPr>
              <a:t>‹#›</a:t>
            </a:fld>
            <a:endParaRPr lang="en-US" altLang="zh-CN"/>
          </a:p>
        </p:txBody>
      </p:sp>
    </p:spTree>
    <p:extLst>
      <p:ext uri="{BB962C8B-B14F-4D97-AF65-F5344CB8AC3E}">
        <p14:creationId xmlns:p14="http://schemas.microsoft.com/office/powerpoint/2010/main" val="13051481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1A9C1E2-8C39-4107-A2F5-78449BA1322B}" type="slidenum">
              <a:rPr lang="en-US" altLang="zh-CN"/>
              <a:pPr>
                <a:defRPr/>
              </a:pPr>
              <a:t>‹#›</a:t>
            </a:fld>
            <a:endParaRPr lang="en-US" altLang="zh-CN"/>
          </a:p>
        </p:txBody>
      </p:sp>
    </p:spTree>
    <p:extLst>
      <p:ext uri="{BB962C8B-B14F-4D97-AF65-F5344CB8AC3E}">
        <p14:creationId xmlns:p14="http://schemas.microsoft.com/office/powerpoint/2010/main" val="1895640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B1550C7-E6F2-42F6-9A61-F09129184B56}" type="slidenum">
              <a:rPr lang="en-US" altLang="zh-CN"/>
              <a:pPr>
                <a:defRPr/>
              </a:pPr>
              <a:t>‹#›</a:t>
            </a:fld>
            <a:endParaRPr lang="en-US" altLang="zh-CN"/>
          </a:p>
        </p:txBody>
      </p:sp>
    </p:spTree>
    <p:extLst>
      <p:ext uri="{BB962C8B-B14F-4D97-AF65-F5344CB8AC3E}">
        <p14:creationId xmlns:p14="http://schemas.microsoft.com/office/powerpoint/2010/main" val="1796862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6A8379BA-0A8B-44C6-A51C-0C26B34DC802}" type="slidenum">
              <a:rPr lang="en-US" altLang="zh-CN"/>
              <a:pPr>
                <a:defRPr/>
              </a:pPr>
              <a:t>‹#›</a:t>
            </a:fld>
            <a:endParaRPr lang="en-US" altLang="zh-CN"/>
          </a:p>
        </p:txBody>
      </p:sp>
    </p:spTree>
    <p:extLst>
      <p:ext uri="{BB962C8B-B14F-4D97-AF65-F5344CB8AC3E}">
        <p14:creationId xmlns:p14="http://schemas.microsoft.com/office/powerpoint/2010/main" val="3637592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2EEFAC6-C62C-48E4-85D4-ED1F1F991C72}" type="slidenum">
              <a:rPr lang="en-US" altLang="zh-CN"/>
              <a:pPr>
                <a:defRPr/>
              </a:pPr>
              <a:t>‹#›</a:t>
            </a:fld>
            <a:endParaRPr lang="en-US" altLang="zh-CN"/>
          </a:p>
        </p:txBody>
      </p:sp>
    </p:spTree>
    <p:extLst>
      <p:ext uri="{BB962C8B-B14F-4D97-AF65-F5344CB8AC3E}">
        <p14:creationId xmlns:p14="http://schemas.microsoft.com/office/powerpoint/2010/main" val="1482855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EB72D6CC-091B-4D62-89E8-F8DE0066E69D}" type="slidenum">
              <a:rPr lang="en-US" altLang="zh-CN"/>
              <a:pPr>
                <a:defRPr/>
              </a:pPr>
              <a:t>‹#›</a:t>
            </a:fld>
            <a:endParaRPr lang="en-US" altLang="zh-CN"/>
          </a:p>
        </p:txBody>
      </p:sp>
    </p:spTree>
    <p:extLst>
      <p:ext uri="{BB962C8B-B14F-4D97-AF65-F5344CB8AC3E}">
        <p14:creationId xmlns:p14="http://schemas.microsoft.com/office/powerpoint/2010/main" val="418541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643C08C-094A-4FBB-8BB1-145C2E698C01}" type="slidenum">
              <a:rPr lang="en-US" altLang="zh-CN"/>
              <a:pPr>
                <a:defRPr/>
              </a:pPr>
              <a:t>‹#›</a:t>
            </a:fld>
            <a:endParaRPr lang="en-US" altLang="zh-CN"/>
          </a:p>
        </p:txBody>
      </p:sp>
    </p:spTree>
    <p:extLst>
      <p:ext uri="{BB962C8B-B14F-4D97-AF65-F5344CB8AC3E}">
        <p14:creationId xmlns:p14="http://schemas.microsoft.com/office/powerpoint/2010/main" val="584142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60B60EB-F074-408F-8A3F-29B24FB7CAF1}" type="slidenum">
              <a:rPr lang="en-US" altLang="zh-CN"/>
              <a:pPr>
                <a:defRPr/>
              </a:pPr>
              <a:t>‹#›</a:t>
            </a:fld>
            <a:endParaRPr lang="en-US" altLang="zh-CN"/>
          </a:p>
        </p:txBody>
      </p:sp>
    </p:spTree>
    <p:extLst>
      <p:ext uri="{BB962C8B-B14F-4D97-AF65-F5344CB8AC3E}">
        <p14:creationId xmlns:p14="http://schemas.microsoft.com/office/powerpoint/2010/main" val="1978645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100000">
              <a:srgbClr val="003399"/>
            </a:gs>
          </a:gsLst>
          <a:lin ang="5400000" scaled="1"/>
        </a:gra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单击以编辑</a:t>
            </a:r>
            <a:r>
              <a:rPr lang="zh-CN" altLang="en-US" smtClean="0"/>
              <a:t>母版标题样式</a:t>
            </a:r>
          </a:p>
        </p:txBody>
      </p:sp>
      <p:sp>
        <p:nvSpPr>
          <p:cNvPr id="1638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单击以编辑母版文本样式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spcBef>
                <a:spcPct val="50000"/>
              </a:spcBef>
              <a:defRPr sz="1400" b="0" u="none">
                <a:solidFill>
                  <a:schemeClr val="tx1"/>
                </a:solidFill>
                <a:latin typeface="Times New Roman" pitchFamily="18" charset="0"/>
                <a:ea typeface="方正舒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spcBef>
                <a:spcPct val="50000"/>
              </a:spcBef>
              <a:defRPr sz="1400" b="0" u="none">
                <a:solidFill>
                  <a:schemeClr val="tx1"/>
                </a:solidFill>
                <a:latin typeface="Times New Roman" pitchFamily="18" charset="0"/>
                <a:ea typeface="方正舒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spcBef>
                <a:spcPct val="50000"/>
              </a:spcBef>
              <a:defRPr sz="1400" b="0" u="none">
                <a:solidFill>
                  <a:schemeClr val="tx1"/>
                </a:solidFill>
                <a:latin typeface="Times New Roman" pitchFamily="18" charset="0"/>
                <a:ea typeface="方正舒体" pitchFamily="2" charset="-122"/>
              </a:defRPr>
            </a:lvl1pPr>
          </a:lstStyle>
          <a:p>
            <a:pPr>
              <a:defRPr/>
            </a:pPr>
            <a:fld id="{35877F25-A232-43B1-AC29-1E83D304F00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方正舒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方正舒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方正舒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方正舒体" pitchFamily="2" charset="-122"/>
        </a:defRPr>
      </a:lvl5pPr>
      <a:lvl6pPr marL="457200" algn="ctr" rtl="0" fontAlgn="base">
        <a:spcBef>
          <a:spcPct val="0"/>
        </a:spcBef>
        <a:spcAft>
          <a:spcPct val="0"/>
        </a:spcAft>
        <a:defRPr kumimoji="1" sz="4400">
          <a:solidFill>
            <a:schemeClr val="tx2"/>
          </a:solidFill>
          <a:latin typeface="Times New Roman" pitchFamily="18" charset="0"/>
          <a:ea typeface="方正舒体" pitchFamily="2" charset="-122"/>
        </a:defRPr>
      </a:lvl6pPr>
      <a:lvl7pPr marL="914400" algn="ctr" rtl="0" fontAlgn="base">
        <a:spcBef>
          <a:spcPct val="0"/>
        </a:spcBef>
        <a:spcAft>
          <a:spcPct val="0"/>
        </a:spcAft>
        <a:defRPr kumimoji="1" sz="4400">
          <a:solidFill>
            <a:schemeClr val="tx2"/>
          </a:solidFill>
          <a:latin typeface="Times New Roman" pitchFamily="18" charset="0"/>
          <a:ea typeface="方正舒体" pitchFamily="2" charset="-122"/>
        </a:defRPr>
      </a:lvl7pPr>
      <a:lvl8pPr marL="1371600" algn="ctr" rtl="0" fontAlgn="base">
        <a:spcBef>
          <a:spcPct val="0"/>
        </a:spcBef>
        <a:spcAft>
          <a:spcPct val="0"/>
        </a:spcAft>
        <a:defRPr kumimoji="1" sz="4400">
          <a:solidFill>
            <a:schemeClr val="tx2"/>
          </a:solidFill>
          <a:latin typeface="Times New Roman" pitchFamily="18" charset="0"/>
          <a:ea typeface="方正舒体" pitchFamily="2" charset="-122"/>
        </a:defRPr>
      </a:lvl8pPr>
      <a:lvl9pPr marL="1828800" algn="ctr" rtl="0" fontAlgn="base">
        <a:spcBef>
          <a:spcPct val="0"/>
        </a:spcBef>
        <a:spcAft>
          <a:spcPct val="0"/>
        </a:spcAft>
        <a:defRPr kumimoji="1" sz="4400">
          <a:solidFill>
            <a:schemeClr val="tx2"/>
          </a:solidFill>
          <a:latin typeface="Times New Roman" pitchFamily="18" charset="0"/>
          <a:ea typeface="方正舒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399FF"/>
            </a:gs>
            <a:gs pos="50000">
              <a:srgbClr val="FFFFFF"/>
            </a:gs>
            <a:gs pos="100000">
              <a:srgbClr val="3399FF"/>
            </a:gs>
          </a:gsLst>
          <a:lin ang="5400000" scaled="1"/>
        </a:gra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单击以编辑</a:t>
            </a:r>
            <a:r>
              <a:rPr lang="zh-CN" altLang="en-US" smtClean="0"/>
              <a:t>母版标题样式</a:t>
            </a:r>
          </a:p>
        </p:txBody>
      </p:sp>
      <p:sp>
        <p:nvSpPr>
          <p:cNvPr id="17411"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单击以编辑母版文本样式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spcBef>
                <a:spcPct val="50000"/>
              </a:spcBef>
              <a:defRPr sz="1400" b="0" u="none">
                <a:solidFill>
                  <a:schemeClr val="tx1"/>
                </a:solidFill>
                <a:latin typeface="Times New Roman" pitchFamily="18" charset="0"/>
                <a:ea typeface="+mn-ea"/>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1" hangingPunct="1">
              <a:spcBef>
                <a:spcPct val="50000"/>
              </a:spcBef>
              <a:defRPr sz="1400" b="0" u="none">
                <a:solidFill>
                  <a:schemeClr val="tx1"/>
                </a:solidFill>
                <a:latin typeface="Times New Roman" pitchFamily="18" charset="0"/>
                <a:ea typeface="+mn-ea"/>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spcBef>
                <a:spcPct val="50000"/>
              </a:spcBef>
              <a:defRPr sz="1400" b="0" u="none">
                <a:solidFill>
                  <a:schemeClr val="tx1"/>
                </a:solidFill>
                <a:latin typeface="Times New Roman" pitchFamily="18" charset="0"/>
                <a:ea typeface="+mn-ea"/>
              </a:defRPr>
            </a:lvl1pPr>
          </a:lstStyle>
          <a:p>
            <a:pPr>
              <a:defRPr/>
            </a:pPr>
            <a:fld id="{CD00A54B-CDA1-453D-AEE3-A45B20EB5C8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0" fontAlgn="base" hangingPunct="0">
        <a:spcBef>
          <a:spcPct val="20000"/>
        </a:spcBef>
        <a:spcAft>
          <a:spcPct val="0"/>
        </a:spcAft>
        <a:buChar char="»"/>
        <a:defRPr kumimoji="1" sz="2000">
          <a:solidFill>
            <a:schemeClr val="tx1"/>
          </a:solidFill>
          <a:latin typeface="+mn-lt"/>
          <a:ea typeface="+mn-ea"/>
        </a:defRPr>
      </a:lvl6pPr>
      <a:lvl7pPr marL="2971800" indent="-228600" algn="l" rtl="0" eaLnBrk="0" fontAlgn="base" hangingPunct="0">
        <a:spcBef>
          <a:spcPct val="20000"/>
        </a:spcBef>
        <a:spcAft>
          <a:spcPct val="0"/>
        </a:spcAft>
        <a:buChar char="»"/>
        <a:defRPr kumimoji="1" sz="2000">
          <a:solidFill>
            <a:schemeClr val="tx1"/>
          </a:solidFill>
          <a:latin typeface="+mn-lt"/>
          <a:ea typeface="+mn-ea"/>
        </a:defRPr>
      </a:lvl7pPr>
      <a:lvl8pPr marL="3429000" indent="-228600" algn="l" rtl="0" eaLnBrk="0" fontAlgn="base" hangingPunct="0">
        <a:spcBef>
          <a:spcPct val="20000"/>
        </a:spcBef>
        <a:spcAft>
          <a:spcPct val="0"/>
        </a:spcAft>
        <a:buChar char="»"/>
        <a:defRPr kumimoji="1" sz="2000">
          <a:solidFill>
            <a:schemeClr val="tx1"/>
          </a:solidFill>
          <a:latin typeface="+mn-lt"/>
          <a:ea typeface="+mn-ea"/>
        </a:defRPr>
      </a:lvl8pPr>
      <a:lvl9pPr marL="3886200" indent="-228600" algn="l" rtl="0" eaLnBrk="0" fontAlgn="base" hangingPunct="0">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0.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0.xml"/><Relationship Id="rId1" Type="http://schemas.openxmlformats.org/officeDocument/2006/relationships/themeOverride" Target="../theme/themeOverride11.xml"/><Relationship Id="rId4" Type="http://schemas.openxmlformats.org/officeDocument/2006/relationships/slide" Target="slide6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0.xml"/><Relationship Id="rId1" Type="http://schemas.openxmlformats.org/officeDocument/2006/relationships/themeOverride" Target="../theme/themeOverride12.xml"/><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themeOverride" Target="../theme/themeOverride13.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themeOverride" Target="../theme/themeOverride14.xml"/><Relationship Id="rId5" Type="http://schemas.openxmlformats.org/officeDocument/2006/relationships/image" Target="../media/image12.jpeg"/><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slideLayout" Target="../slideLayouts/slideLayout20.xml"/><Relationship Id="rId1" Type="http://schemas.openxmlformats.org/officeDocument/2006/relationships/themeOverride" Target="../theme/themeOverride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0.xml"/><Relationship Id="rId1" Type="http://schemas.openxmlformats.org/officeDocument/2006/relationships/themeOverride" Target="../theme/themeOverride16.xml"/><Relationship Id="rId4" Type="http://schemas.openxmlformats.org/officeDocument/2006/relationships/slide" Target="slide7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16.wmf"/><Relationship Id="rId2" Type="http://schemas.openxmlformats.org/officeDocument/2006/relationships/slideLayout" Target="../slideLayouts/slideLayout20.xml"/><Relationship Id="rId1" Type="http://schemas.openxmlformats.org/officeDocument/2006/relationships/themeOverride" Target="../theme/themeOverride17.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themeOverride" Target="../theme/themeOverride18.xml"/><Relationship Id="rId5" Type="http://schemas.openxmlformats.org/officeDocument/2006/relationships/image" Target="../media/image18.jpe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mlDrawing" Target="../drawings/vmlDrawing1.vml"/><Relationship Id="rId1" Type="http://schemas.openxmlformats.org/officeDocument/2006/relationships/themeOverride" Target="../theme/themeOverride1.x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0.xml"/><Relationship Id="rId1" Type="http://schemas.openxmlformats.org/officeDocument/2006/relationships/themeOverride" Target="../theme/themeOverride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0.xml"/><Relationship Id="rId1" Type="http://schemas.openxmlformats.org/officeDocument/2006/relationships/themeOverride" Target="../theme/themeOverride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0.xml"/><Relationship Id="rId1" Type="http://schemas.openxmlformats.org/officeDocument/2006/relationships/themeOverride" Target="../theme/themeOverride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0.xml"/><Relationship Id="rId1" Type="http://schemas.openxmlformats.org/officeDocument/2006/relationships/themeOverride" Target="../theme/themeOverride22.xml"/><Relationship Id="rId5" Type="http://schemas.openxmlformats.org/officeDocument/2006/relationships/slide" Target="slide62.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0.xml"/><Relationship Id="rId1" Type="http://schemas.openxmlformats.org/officeDocument/2006/relationships/themeOverride" Target="../theme/themeOverride23.xml"/><Relationship Id="rId4" Type="http://schemas.openxmlformats.org/officeDocument/2006/relationships/slide" Target="slide7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0.xml"/><Relationship Id="rId1" Type="http://schemas.openxmlformats.org/officeDocument/2006/relationships/themeOverride" Target="../theme/themeOverride24.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hemeOverride" Target="../theme/themeOverride25.xml"/></Relationships>
</file>

<file path=ppt/slides/_rels/slide27.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slideLayout" Target="../slideLayouts/slideLayout20.xml"/><Relationship Id="rId7" Type="http://schemas.openxmlformats.org/officeDocument/2006/relationships/oleObject" Target="../embeddings/oleObject5.bin"/><Relationship Id="rId12" Type="http://schemas.openxmlformats.org/officeDocument/2006/relationships/image" Target="../media/image25.jpeg"/><Relationship Id="rId2" Type="http://schemas.openxmlformats.org/officeDocument/2006/relationships/vmlDrawing" Target="../drawings/vmlDrawing3.vml"/><Relationship Id="rId1" Type="http://schemas.openxmlformats.org/officeDocument/2006/relationships/themeOverride" Target="../theme/themeOverride26.xml"/><Relationship Id="rId6" Type="http://schemas.openxmlformats.org/officeDocument/2006/relationships/image" Target="../media/image21.wmf"/><Relationship Id="rId11" Type="http://schemas.openxmlformats.org/officeDocument/2006/relationships/image" Target="../media/image24.jpeg"/><Relationship Id="rId5" Type="http://schemas.openxmlformats.org/officeDocument/2006/relationships/oleObject" Target="../embeddings/oleObject4.bin"/><Relationship Id="rId10" Type="http://schemas.openxmlformats.org/officeDocument/2006/relationships/image" Target="../media/image23.wmf"/><Relationship Id="rId4" Type="http://schemas.openxmlformats.org/officeDocument/2006/relationships/notesSlide" Target="../notesSlides/notesSlide26.xml"/><Relationship Id="rId9" Type="http://schemas.openxmlformats.org/officeDocument/2006/relationships/oleObject" Target="../embeddings/oleObject6.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hemeOverride" Target="../theme/themeOverride27.xml"/><Relationship Id="rId5" Type="http://schemas.openxmlformats.org/officeDocument/2006/relationships/image" Target="../media/image27.pn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hemeOverride" Target="../theme/themeOverride28.xml"/></Relationships>
</file>

<file path=ppt/slides/_rels/slide3.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slideLayout" Target="../slideLayouts/slideLayout20.xml"/><Relationship Id="rId7" Type="http://schemas.openxmlformats.org/officeDocument/2006/relationships/oleObject" Target="../embeddings/oleObject3.bin"/><Relationship Id="rId2" Type="http://schemas.openxmlformats.org/officeDocument/2006/relationships/vmlDrawing" Target="../drawings/vmlDrawing2.vml"/><Relationship Id="rId1" Type="http://schemas.openxmlformats.org/officeDocument/2006/relationships/themeOverride" Target="../theme/themeOverride2.x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notesSlide" Target="../notesSlides/notesSlide3.xml"/><Relationship Id="rId9" Type="http://schemas.openxmlformats.org/officeDocument/2006/relationships/image" Target="../media/image6.wmf"/></Relationships>
</file>

<file path=ppt/slides/_rels/slide30.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slideLayout" Target="../slideLayouts/slideLayout20.xml"/><Relationship Id="rId7" Type="http://schemas.openxmlformats.org/officeDocument/2006/relationships/oleObject" Target="../embeddings/oleObject8.bin"/><Relationship Id="rId2" Type="http://schemas.openxmlformats.org/officeDocument/2006/relationships/vmlDrawing" Target="../drawings/vmlDrawing4.vml"/><Relationship Id="rId1" Type="http://schemas.openxmlformats.org/officeDocument/2006/relationships/themeOverride" Target="../theme/themeOverride29.xml"/><Relationship Id="rId6" Type="http://schemas.openxmlformats.org/officeDocument/2006/relationships/image" Target="../media/image28.wmf"/><Relationship Id="rId5" Type="http://schemas.openxmlformats.org/officeDocument/2006/relationships/oleObject" Target="../embeddings/oleObject7.bin"/><Relationship Id="rId4" Type="http://schemas.openxmlformats.org/officeDocument/2006/relationships/notesSlide" Target="../notesSlides/notesSlide29.xml"/><Relationship Id="rId9" Type="http://schemas.openxmlformats.org/officeDocument/2006/relationships/slide" Target="slide65.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oleObject" Target="../embeddings/oleObject16.bin"/><Relationship Id="rId18" Type="http://schemas.openxmlformats.org/officeDocument/2006/relationships/oleObject" Target="../embeddings/oleObject21.bin"/><Relationship Id="rId26" Type="http://schemas.openxmlformats.org/officeDocument/2006/relationships/oleObject" Target="../embeddings/oleObject29.bin"/><Relationship Id="rId39" Type="http://schemas.openxmlformats.org/officeDocument/2006/relationships/oleObject" Target="../embeddings/oleObject42.bin"/><Relationship Id="rId3" Type="http://schemas.openxmlformats.org/officeDocument/2006/relationships/slideLayout" Target="../slideLayouts/slideLayout20.xml"/><Relationship Id="rId21" Type="http://schemas.openxmlformats.org/officeDocument/2006/relationships/oleObject" Target="../embeddings/oleObject24.bin"/><Relationship Id="rId34" Type="http://schemas.openxmlformats.org/officeDocument/2006/relationships/oleObject" Target="../embeddings/oleObject37.bin"/><Relationship Id="rId42" Type="http://schemas.openxmlformats.org/officeDocument/2006/relationships/oleObject" Target="../embeddings/oleObject45.bin"/><Relationship Id="rId7" Type="http://schemas.openxmlformats.org/officeDocument/2006/relationships/oleObject" Target="../embeddings/oleObject10.bin"/><Relationship Id="rId12" Type="http://schemas.openxmlformats.org/officeDocument/2006/relationships/oleObject" Target="../embeddings/oleObject15.bin"/><Relationship Id="rId17" Type="http://schemas.openxmlformats.org/officeDocument/2006/relationships/oleObject" Target="../embeddings/oleObject20.bin"/><Relationship Id="rId25" Type="http://schemas.openxmlformats.org/officeDocument/2006/relationships/oleObject" Target="../embeddings/oleObject28.bin"/><Relationship Id="rId33" Type="http://schemas.openxmlformats.org/officeDocument/2006/relationships/oleObject" Target="../embeddings/oleObject36.bin"/><Relationship Id="rId38" Type="http://schemas.openxmlformats.org/officeDocument/2006/relationships/oleObject" Target="../embeddings/oleObject41.bin"/><Relationship Id="rId2" Type="http://schemas.openxmlformats.org/officeDocument/2006/relationships/vmlDrawing" Target="../drawings/vmlDrawing5.vml"/><Relationship Id="rId16" Type="http://schemas.openxmlformats.org/officeDocument/2006/relationships/oleObject" Target="../embeddings/oleObject19.bin"/><Relationship Id="rId20" Type="http://schemas.openxmlformats.org/officeDocument/2006/relationships/oleObject" Target="../embeddings/oleObject23.bin"/><Relationship Id="rId29" Type="http://schemas.openxmlformats.org/officeDocument/2006/relationships/oleObject" Target="../embeddings/oleObject32.bin"/><Relationship Id="rId41" Type="http://schemas.openxmlformats.org/officeDocument/2006/relationships/oleObject" Target="../embeddings/oleObject44.bin"/><Relationship Id="rId1" Type="http://schemas.openxmlformats.org/officeDocument/2006/relationships/themeOverride" Target="../theme/themeOverride30.xml"/><Relationship Id="rId6" Type="http://schemas.openxmlformats.org/officeDocument/2006/relationships/image" Target="../media/image28.wmf"/><Relationship Id="rId11" Type="http://schemas.openxmlformats.org/officeDocument/2006/relationships/oleObject" Target="../embeddings/oleObject14.bin"/><Relationship Id="rId24" Type="http://schemas.openxmlformats.org/officeDocument/2006/relationships/oleObject" Target="../embeddings/oleObject27.bin"/><Relationship Id="rId32" Type="http://schemas.openxmlformats.org/officeDocument/2006/relationships/oleObject" Target="../embeddings/oleObject35.bin"/><Relationship Id="rId37" Type="http://schemas.openxmlformats.org/officeDocument/2006/relationships/oleObject" Target="../embeddings/oleObject40.bin"/><Relationship Id="rId40" Type="http://schemas.openxmlformats.org/officeDocument/2006/relationships/oleObject" Target="../embeddings/oleObject43.bin"/><Relationship Id="rId5" Type="http://schemas.openxmlformats.org/officeDocument/2006/relationships/oleObject" Target="../embeddings/oleObject9.bin"/><Relationship Id="rId15" Type="http://schemas.openxmlformats.org/officeDocument/2006/relationships/oleObject" Target="../embeddings/oleObject18.bin"/><Relationship Id="rId23" Type="http://schemas.openxmlformats.org/officeDocument/2006/relationships/oleObject" Target="../embeddings/oleObject26.bin"/><Relationship Id="rId28" Type="http://schemas.openxmlformats.org/officeDocument/2006/relationships/oleObject" Target="../embeddings/oleObject31.bin"/><Relationship Id="rId36" Type="http://schemas.openxmlformats.org/officeDocument/2006/relationships/oleObject" Target="../embeddings/oleObject39.bin"/><Relationship Id="rId10" Type="http://schemas.openxmlformats.org/officeDocument/2006/relationships/oleObject" Target="../embeddings/oleObject13.bin"/><Relationship Id="rId19" Type="http://schemas.openxmlformats.org/officeDocument/2006/relationships/oleObject" Target="../embeddings/oleObject22.bin"/><Relationship Id="rId31" Type="http://schemas.openxmlformats.org/officeDocument/2006/relationships/oleObject" Target="../embeddings/oleObject34.bin"/><Relationship Id="rId4" Type="http://schemas.openxmlformats.org/officeDocument/2006/relationships/notesSlide" Target="../notesSlides/notesSlide30.xml"/><Relationship Id="rId9" Type="http://schemas.openxmlformats.org/officeDocument/2006/relationships/oleObject" Target="../embeddings/oleObject12.bin"/><Relationship Id="rId14" Type="http://schemas.openxmlformats.org/officeDocument/2006/relationships/oleObject" Target="../embeddings/oleObject17.bin"/><Relationship Id="rId22" Type="http://schemas.openxmlformats.org/officeDocument/2006/relationships/oleObject" Target="../embeddings/oleObject25.bin"/><Relationship Id="rId27" Type="http://schemas.openxmlformats.org/officeDocument/2006/relationships/oleObject" Target="../embeddings/oleObject30.bin"/><Relationship Id="rId30" Type="http://schemas.openxmlformats.org/officeDocument/2006/relationships/oleObject" Target="../embeddings/oleObject33.bin"/><Relationship Id="rId35" Type="http://schemas.openxmlformats.org/officeDocument/2006/relationships/oleObject" Target="../embeddings/oleObject38.bin"/><Relationship Id="rId43" Type="http://schemas.openxmlformats.org/officeDocument/2006/relationships/oleObject" Target="../embeddings/oleObject46.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0.xml"/><Relationship Id="rId1" Type="http://schemas.openxmlformats.org/officeDocument/2006/relationships/themeOverride" Target="../theme/themeOverride31.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0.xml"/><Relationship Id="rId1" Type="http://schemas.openxmlformats.org/officeDocument/2006/relationships/themeOverride" Target="../theme/themeOverride32.xm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0.xml"/><Relationship Id="rId1" Type="http://schemas.openxmlformats.org/officeDocument/2006/relationships/themeOverride" Target="../theme/themeOverride33.xml"/><Relationship Id="rId4" Type="http://schemas.openxmlformats.org/officeDocument/2006/relationships/slide" Target="slide6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0.xml"/><Relationship Id="rId1" Type="http://schemas.openxmlformats.org/officeDocument/2006/relationships/themeOverride" Target="../theme/themeOverride3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hemeOverride" Target="../theme/themeOverride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0.xml"/><Relationship Id="rId1" Type="http://schemas.openxmlformats.org/officeDocument/2006/relationships/themeOverride" Target="../theme/themeOverride36.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hemeOverride" Target="../theme/themeOverride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hemeOverride" Target="../theme/themeOverride38.xm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hemeOverride" Target="../theme/themeOverride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0.xml"/><Relationship Id="rId1" Type="http://schemas.openxmlformats.org/officeDocument/2006/relationships/themeOverride" Target="../theme/themeOverride39.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gi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0.xml"/><Relationship Id="rId1" Type="http://schemas.openxmlformats.org/officeDocument/2006/relationships/themeOverride" Target="../theme/themeOverride40.xml"/><Relationship Id="rId5" Type="http://schemas.openxmlformats.org/officeDocument/2006/relationships/image" Target="../media/image37.png"/><Relationship Id="rId4" Type="http://schemas.openxmlformats.org/officeDocument/2006/relationships/image" Target="../media/image36.jpeg"/></Relationships>
</file>

<file path=ppt/slides/_rels/slide4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notesSlide" Target="../notesSlides/notesSlide39.xml"/><Relationship Id="rId7" Type="http://schemas.openxmlformats.org/officeDocument/2006/relationships/image" Target="../media/image41.jpeg"/><Relationship Id="rId2" Type="http://schemas.openxmlformats.org/officeDocument/2006/relationships/slideLayout" Target="../slideLayouts/slideLayout20.xml"/><Relationship Id="rId1" Type="http://schemas.openxmlformats.org/officeDocument/2006/relationships/themeOverride" Target="../theme/themeOverride41.xml"/><Relationship Id="rId6" Type="http://schemas.openxmlformats.org/officeDocument/2006/relationships/image" Target="../media/image40.jpeg"/><Relationship Id="rId11" Type="http://schemas.openxmlformats.org/officeDocument/2006/relationships/image" Target="../media/image45.jpeg"/><Relationship Id="rId5" Type="http://schemas.openxmlformats.org/officeDocument/2006/relationships/image" Target="../media/image39.jpeg"/><Relationship Id="rId10" Type="http://schemas.openxmlformats.org/officeDocument/2006/relationships/image" Target="../media/image44.jpeg"/><Relationship Id="rId4" Type="http://schemas.openxmlformats.org/officeDocument/2006/relationships/image" Target="../media/image38.jpeg"/><Relationship Id="rId9" Type="http://schemas.openxmlformats.org/officeDocument/2006/relationships/image" Target="../media/image43.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0.xml"/><Relationship Id="rId1" Type="http://schemas.openxmlformats.org/officeDocument/2006/relationships/themeOverride" Target="../theme/themeOverride42.xml"/><Relationship Id="rId5" Type="http://schemas.openxmlformats.org/officeDocument/2006/relationships/hyperlink" Target="http://www.ncbi.nlm.nih.gov/pubmed?term=%22Takahashi%20K%22%5bAuthor%5d" TargetMode="External"/><Relationship Id="rId4" Type="http://schemas.openxmlformats.org/officeDocument/2006/relationships/image" Target="../media/image46.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0.xml"/><Relationship Id="rId1" Type="http://schemas.openxmlformats.org/officeDocument/2006/relationships/themeOverride" Target="../theme/themeOverride4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hemeOverride" Target="../theme/themeOverride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0.xml"/><Relationship Id="rId1" Type="http://schemas.openxmlformats.org/officeDocument/2006/relationships/themeOverride" Target="../theme/themeOverride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0.xml"/><Relationship Id="rId1" Type="http://schemas.openxmlformats.org/officeDocument/2006/relationships/themeOverride" Target="../theme/themeOverride46.xml"/><Relationship Id="rId5" Type="http://schemas.openxmlformats.org/officeDocument/2006/relationships/slide" Target="slide72.xml"/><Relationship Id="rId4" Type="http://schemas.openxmlformats.org/officeDocument/2006/relationships/image" Target="../media/image47.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0.xml"/><Relationship Id="rId1" Type="http://schemas.openxmlformats.org/officeDocument/2006/relationships/themeOverride" Target="../theme/themeOverride47.xml"/><Relationship Id="rId4" Type="http://schemas.openxmlformats.org/officeDocument/2006/relationships/slide" Target="slide7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0.xml"/><Relationship Id="rId1" Type="http://schemas.openxmlformats.org/officeDocument/2006/relationships/themeOverride" Target="../theme/themeOverride4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hemeOverride" Target="../theme/themeOverride4.xml"/><Relationship Id="rId4" Type="http://schemas.openxmlformats.org/officeDocument/2006/relationships/slide" Target="slide73.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slide" Target="slide74.xml"/><Relationship Id="rId2" Type="http://schemas.openxmlformats.org/officeDocument/2006/relationships/vmlDrawing" Target="../drawings/vmlDrawing6.vml"/><Relationship Id="rId1" Type="http://schemas.openxmlformats.org/officeDocument/2006/relationships/themeOverride" Target="../theme/themeOverride49.xml"/><Relationship Id="rId6" Type="http://schemas.openxmlformats.org/officeDocument/2006/relationships/slide" Target="slide69.xml"/><Relationship Id="rId5" Type="http://schemas.openxmlformats.org/officeDocument/2006/relationships/image" Target="../media/image48.png"/><Relationship Id="rId4" Type="http://schemas.openxmlformats.org/officeDocument/2006/relationships/oleObject" Target="../embeddings/oleObject47.bin"/></Relationships>
</file>

<file path=ppt/slides/_rels/slide51.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slideLayout" Target="../slideLayouts/slideLayout20.xml"/><Relationship Id="rId1" Type="http://schemas.openxmlformats.org/officeDocument/2006/relationships/themeOverride" Target="../theme/themeOverride50.xml"/></Relationships>
</file>

<file path=ppt/slides/_rels/slide52.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slideLayout" Target="../slideLayouts/slideLayout20.xml"/><Relationship Id="rId1" Type="http://schemas.openxmlformats.org/officeDocument/2006/relationships/themeOverride" Target="../theme/themeOverride51.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20.xml"/><Relationship Id="rId1" Type="http://schemas.openxmlformats.org/officeDocument/2006/relationships/themeOverride" Target="../theme/themeOverride52.xml"/><Relationship Id="rId4" Type="http://schemas.openxmlformats.org/officeDocument/2006/relationships/image" Target="../media/image56.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hemeOverride" Target="../theme/themeOverride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0.xml"/><Relationship Id="rId1" Type="http://schemas.openxmlformats.org/officeDocument/2006/relationships/themeOverride" Target="../theme/themeOverride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0.xml"/><Relationship Id="rId1" Type="http://schemas.openxmlformats.org/officeDocument/2006/relationships/themeOverride" Target="../theme/themeOverride55.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hemeOverride" Target="../theme/themeOverride5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0.xml"/><Relationship Id="rId1" Type="http://schemas.openxmlformats.org/officeDocument/2006/relationships/themeOverride" Target="../theme/themeOverride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0.xml"/><Relationship Id="rId1" Type="http://schemas.openxmlformats.org/officeDocument/2006/relationships/themeOverride" Target="../theme/themeOverride57.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mlDrawing" Target="../drawings/vmlDrawing7.vml"/><Relationship Id="rId1" Type="http://schemas.openxmlformats.org/officeDocument/2006/relationships/themeOverride" Target="../theme/themeOverride58.xml"/><Relationship Id="rId6" Type="http://schemas.openxmlformats.org/officeDocument/2006/relationships/image" Target="../media/image57.wmf"/><Relationship Id="rId5" Type="http://schemas.openxmlformats.org/officeDocument/2006/relationships/oleObject" Target="../embeddings/oleObject48.bin"/><Relationship Id="rId4" Type="http://schemas.openxmlformats.org/officeDocument/2006/relationships/notesSlide" Target="../notesSlides/notesSlide51.xml"/></Relationships>
</file>

<file path=ppt/slides/_rels/slide6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Layout" Target="../slideLayouts/slideLayout20.xml"/><Relationship Id="rId1" Type="http://schemas.openxmlformats.org/officeDocument/2006/relationships/themeOverride" Target="../theme/themeOverride59.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mlDrawing" Target="../drawings/vmlDrawing8.vml"/><Relationship Id="rId1" Type="http://schemas.openxmlformats.org/officeDocument/2006/relationships/themeOverride" Target="../theme/themeOverride60.xml"/><Relationship Id="rId6" Type="http://schemas.openxmlformats.org/officeDocument/2006/relationships/image" Target="../media/image58.jpeg"/><Relationship Id="rId5" Type="http://schemas.openxmlformats.org/officeDocument/2006/relationships/slide" Target="slide16.xml"/><Relationship Id="rId4" Type="http://schemas.openxmlformats.org/officeDocument/2006/relationships/oleObject" Target="../embeddings/oleObject49.bin"/></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slide" Target="slide12.xml"/><Relationship Id="rId2" Type="http://schemas.openxmlformats.org/officeDocument/2006/relationships/vmlDrawing" Target="../drawings/vmlDrawing9.vml"/><Relationship Id="rId1" Type="http://schemas.openxmlformats.org/officeDocument/2006/relationships/themeOverride" Target="../theme/themeOverride61.xml"/><Relationship Id="rId6" Type="http://schemas.openxmlformats.org/officeDocument/2006/relationships/image" Target="../media/image59.png"/><Relationship Id="rId5" Type="http://schemas.openxmlformats.org/officeDocument/2006/relationships/oleObject" Target="../embeddings/oleObject50.bin"/><Relationship Id="rId4" Type="http://schemas.openxmlformats.org/officeDocument/2006/relationships/notesSlide" Target="../notesSlides/notesSlide5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0.xml"/><Relationship Id="rId1" Type="http://schemas.openxmlformats.org/officeDocument/2006/relationships/themeOverride" Target="../theme/themeOverride6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slide" Target="slide30.xml"/><Relationship Id="rId2" Type="http://schemas.openxmlformats.org/officeDocument/2006/relationships/vmlDrawing" Target="../drawings/vmlDrawing10.vml"/><Relationship Id="rId1" Type="http://schemas.openxmlformats.org/officeDocument/2006/relationships/themeOverride" Target="../theme/themeOverride63.xml"/><Relationship Id="rId6" Type="http://schemas.openxmlformats.org/officeDocument/2006/relationships/image" Target="../media/image60.emf"/><Relationship Id="rId5" Type="http://schemas.openxmlformats.org/officeDocument/2006/relationships/oleObject" Target="../embeddings/Microsoft_Excel_97-2003____1.xls"/><Relationship Id="rId4" Type="http://schemas.openxmlformats.org/officeDocument/2006/relationships/notesSlide" Target="../notesSlides/notesSlide54.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0.xml"/><Relationship Id="rId1" Type="http://schemas.openxmlformats.org/officeDocument/2006/relationships/themeOverride" Target="../theme/themeOverride64.xml"/><Relationship Id="rId4" Type="http://schemas.openxmlformats.org/officeDocument/2006/relationships/slide" Target="slide34.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0.xml"/><Relationship Id="rId1" Type="http://schemas.openxmlformats.org/officeDocument/2006/relationships/themeOverride" Target="../theme/themeOverride65.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slide" Target="slide51.xml"/></Relationships>
</file>

<file path=ppt/slides/_rels/slide6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slide" Target="slide50.xml"/><Relationship Id="rId5" Type="http://schemas.openxmlformats.org/officeDocument/2006/relationships/image" Target="../media/image63.wmf"/><Relationship Id="rId4" Type="http://schemas.openxmlformats.org/officeDocument/2006/relationships/oleObject" Target="../embeddings/oleObject5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0.xml"/><Relationship Id="rId1" Type="http://schemas.openxmlformats.org/officeDocument/2006/relationships/themeOverride" Target="../theme/themeOverride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0.xml"/><Relationship Id="rId1" Type="http://schemas.openxmlformats.org/officeDocument/2006/relationships/themeOverride" Target="../theme/themeOverride66.xml"/><Relationship Id="rId5" Type="http://schemas.openxmlformats.org/officeDocument/2006/relationships/image" Target="../media/image65.png"/><Relationship Id="rId4" Type="http://schemas.openxmlformats.org/officeDocument/2006/relationships/slide" Target="slide1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0.xml"/><Relationship Id="rId1" Type="http://schemas.openxmlformats.org/officeDocument/2006/relationships/themeOverride" Target="../theme/themeOverride67.xml"/><Relationship Id="rId4" Type="http://schemas.openxmlformats.org/officeDocument/2006/relationships/slide" Target="slide4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0.xml"/><Relationship Id="rId1" Type="http://schemas.openxmlformats.org/officeDocument/2006/relationships/themeOverride" Target="../theme/themeOverride68.xml"/><Relationship Id="rId5" Type="http://schemas.openxmlformats.org/officeDocument/2006/relationships/image" Target="../media/image66.wmf"/><Relationship Id="rId4" Type="http://schemas.openxmlformats.org/officeDocument/2006/relationships/slide" Target="slide47.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0.xml"/><Relationship Id="rId1" Type="http://schemas.openxmlformats.org/officeDocument/2006/relationships/themeOverride" Target="../theme/themeOverride69.xml"/><Relationship Id="rId4" Type="http://schemas.openxmlformats.org/officeDocument/2006/relationships/slide" Target="slide5.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themeOverride" Target="../theme/themeOverride70.xml"/></Relationships>
</file>

<file path=ppt/slides/_rels/slide7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slideLayout" Target="../slideLayouts/slideLayout20.xml"/><Relationship Id="rId1" Type="http://schemas.openxmlformats.org/officeDocument/2006/relationships/themeOverride" Target="../theme/themeOverride71.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mlDrawing" Target="../drawings/vmlDrawing12.vml"/><Relationship Id="rId1" Type="http://schemas.openxmlformats.org/officeDocument/2006/relationships/themeOverride" Target="../theme/themeOverride72.xml"/><Relationship Id="rId6" Type="http://schemas.openxmlformats.org/officeDocument/2006/relationships/image" Target="../media/image67.wmf"/><Relationship Id="rId5" Type="http://schemas.openxmlformats.org/officeDocument/2006/relationships/oleObject" Target="../embeddings/oleObject52.bin"/><Relationship Id="rId4" Type="http://schemas.openxmlformats.org/officeDocument/2006/relationships/slide" Target="slide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xml"/><Relationship Id="rId1" Type="http://schemas.openxmlformats.org/officeDocument/2006/relationships/themeOverride" Target="../theme/themeOverride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03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79500"/>
            <a:ext cx="9144000" cy="577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6387" name="Rectangle 11"/>
          <p:cNvSpPr>
            <a:spLocks noChangeArrowheads="1"/>
          </p:cNvSpPr>
          <p:nvPr/>
        </p:nvSpPr>
        <p:spPr bwMode="auto">
          <a:xfrm>
            <a:off x="0" y="0"/>
            <a:ext cx="9144000" cy="1773238"/>
          </a:xfrm>
          <a:prstGeom prst="rect">
            <a:avLst/>
          </a:prstGeom>
          <a:gradFill rotWithShape="0">
            <a:gsLst>
              <a:gs pos="0">
                <a:srgbClr val="5E2F00"/>
              </a:gs>
              <a:gs pos="50000">
                <a:srgbClr val="CC6600"/>
              </a:gs>
              <a:gs pos="100000">
                <a:srgbClr val="5E2F00"/>
              </a:gs>
            </a:gsLst>
            <a:lin ang="5400000" scaled="1"/>
          </a:gradFill>
          <a:ln w="9525" algn="ctr">
            <a:noFill/>
            <a:miter lim="800000"/>
            <a:headEnd/>
            <a:tailEnd/>
          </a:ln>
        </p:spPr>
        <p:txBody>
          <a:bodyPr anchor="ctr"/>
          <a:lstStyle/>
          <a:p>
            <a:pPr eaLnBrk="1" hangingPunct="1">
              <a:defRPr/>
            </a:pPr>
            <a:r>
              <a:rPr lang="zh-CN" altLang="en-US" sz="720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38100" dist="38100" dir="2700000" algn="tl">
                    <a:srgbClr val="000000">
                      <a:alpha val="43137"/>
                    </a:srgbClr>
                  </a:outerShdw>
                </a:effectLst>
                <a:latin typeface="Times New Roman" pitchFamily="18" charset="0"/>
                <a:ea typeface="方正舒体" pitchFamily="2" charset="-122"/>
              </a:rPr>
              <a:t>我国畜牧科技进展</a:t>
            </a:r>
          </a:p>
        </p:txBody>
      </p:sp>
      <p:sp>
        <p:nvSpPr>
          <p:cNvPr id="18436" name="Rectangle 1036"/>
          <p:cNvSpPr>
            <a:spLocks noChangeArrowheads="1"/>
          </p:cNvSpPr>
          <p:nvPr/>
        </p:nvSpPr>
        <p:spPr bwMode="auto">
          <a:xfrm>
            <a:off x="2357438" y="6072188"/>
            <a:ext cx="50879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3200" b="0" dirty="0" smtClean="0">
                <a:solidFill>
                  <a:schemeClr val="bg1"/>
                </a:solidFill>
                <a:latin typeface="Times New Roman" pitchFamily="18" charset="0"/>
                <a:ea typeface="方正舒体" pitchFamily="2" charset="-122"/>
              </a:rPr>
              <a:t>二</a:t>
            </a:r>
            <a:r>
              <a:rPr lang="en-US" altLang="zh-CN" sz="3200" b="0" dirty="0" smtClean="0">
                <a:solidFill>
                  <a:schemeClr val="bg1"/>
                </a:solidFill>
                <a:latin typeface="Times New Roman" pitchFamily="18" charset="0"/>
                <a:ea typeface="方正舒体" pitchFamily="2" charset="-122"/>
              </a:rPr>
              <a:t>0</a:t>
            </a:r>
            <a:r>
              <a:rPr lang="zh-CN" altLang="en-US" sz="3200" b="0" dirty="0" smtClean="0">
                <a:solidFill>
                  <a:schemeClr val="bg1"/>
                </a:solidFill>
                <a:latin typeface="Times New Roman" pitchFamily="18" charset="0"/>
                <a:ea typeface="方正舒体" pitchFamily="2" charset="-122"/>
              </a:rPr>
              <a:t>一六年十月十三日</a:t>
            </a:r>
            <a:endParaRPr lang="zh-CN" altLang="en-US" sz="3200" b="0" dirty="0">
              <a:solidFill>
                <a:schemeClr val="bg1"/>
              </a:solidFill>
              <a:latin typeface="Times New Roman" pitchFamily="18" charset="0"/>
              <a:ea typeface="方正舒体" pitchFamily="2" charset="-122"/>
            </a:endParaRPr>
          </a:p>
        </p:txBody>
      </p:sp>
      <p:sp>
        <p:nvSpPr>
          <p:cNvPr id="18437" name="Rectangle 1038"/>
          <p:cNvSpPr>
            <a:spLocks noChangeArrowheads="1"/>
          </p:cNvSpPr>
          <p:nvPr/>
        </p:nvSpPr>
        <p:spPr bwMode="auto">
          <a:xfrm>
            <a:off x="2700338" y="2060575"/>
            <a:ext cx="62642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2"/>
                </a:solidFill>
                <a:latin typeface="华文彩云" pitchFamily="2" charset="-122"/>
                <a:ea typeface="华文彩云" pitchFamily="2" charset="-122"/>
              </a:rPr>
              <a:t>中国农业科学院北京畜牧兽医研究所 </a:t>
            </a:r>
          </a:p>
        </p:txBody>
      </p:sp>
      <p:pic>
        <p:nvPicPr>
          <p:cNvPr id="18438" name="Picture 38" descr="111"/>
          <p:cNvPicPr>
            <a:picLocks noChangeAspect="1" noChangeArrowheads="1"/>
          </p:cNvPicPr>
          <p:nvPr/>
        </p:nvPicPr>
        <p:blipFill>
          <a:blip r:embed="rId4"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451725" y="5762625"/>
            <a:ext cx="1692275"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1857355" y="3500438"/>
            <a:ext cx="1643075" cy="5286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dirty="0">
                <a:solidFill>
                  <a:schemeClr val="tx1"/>
                </a:solidFill>
                <a:latin typeface="宋体" pitchFamily="2" charset="-122"/>
                <a:ea typeface="宋体" pitchFamily="2" charset="-122"/>
              </a:rPr>
              <a:t>畜 产 品</a:t>
            </a:r>
          </a:p>
        </p:txBody>
      </p:sp>
      <p:sp>
        <p:nvSpPr>
          <p:cNvPr id="28675" name="Text Box 5"/>
          <p:cNvSpPr txBox="1">
            <a:spLocks noChangeArrowheads="1"/>
          </p:cNvSpPr>
          <p:nvPr/>
        </p:nvSpPr>
        <p:spPr bwMode="auto">
          <a:xfrm>
            <a:off x="3597280" y="2900362"/>
            <a:ext cx="1689100" cy="5286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b="0">
                <a:solidFill>
                  <a:schemeClr val="tx1"/>
                </a:solidFill>
                <a:latin typeface="宋体" pitchFamily="2" charset="-122"/>
                <a:ea typeface="宋体" pitchFamily="2" charset="-122"/>
              </a:rPr>
              <a:t>饲养环境</a:t>
            </a:r>
          </a:p>
        </p:txBody>
      </p:sp>
      <p:sp>
        <p:nvSpPr>
          <p:cNvPr id="2054" name="Text Box 6"/>
          <p:cNvSpPr txBox="1">
            <a:spLocks noChangeArrowheads="1"/>
          </p:cNvSpPr>
          <p:nvPr/>
        </p:nvSpPr>
        <p:spPr bwMode="auto">
          <a:xfrm>
            <a:off x="3597280" y="1928802"/>
            <a:ext cx="1689100" cy="5238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b="0" dirty="0">
                <a:solidFill>
                  <a:schemeClr val="tx1"/>
                </a:solidFill>
                <a:latin typeface="宋体" pitchFamily="2" charset="-122"/>
                <a:ea typeface="宋体" pitchFamily="2" charset="-122"/>
              </a:rPr>
              <a:t>草    业</a:t>
            </a:r>
          </a:p>
        </p:txBody>
      </p:sp>
      <p:sp>
        <p:nvSpPr>
          <p:cNvPr id="28677" name="Line 11"/>
          <p:cNvSpPr>
            <a:spLocks noChangeShapeType="1"/>
          </p:cNvSpPr>
          <p:nvPr/>
        </p:nvSpPr>
        <p:spPr bwMode="auto">
          <a:xfrm flipH="1">
            <a:off x="2643174" y="4071942"/>
            <a:ext cx="3175" cy="463550"/>
          </a:xfrm>
          <a:prstGeom prst="line">
            <a:avLst/>
          </a:prstGeom>
          <a:noFill/>
          <a:ln w="762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678" name="Text Box 16"/>
          <p:cNvSpPr txBox="1">
            <a:spLocks noChangeArrowheads="1"/>
          </p:cNvSpPr>
          <p:nvPr/>
        </p:nvSpPr>
        <p:spPr bwMode="auto">
          <a:xfrm>
            <a:off x="1643063" y="5972175"/>
            <a:ext cx="762000" cy="52863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a:solidFill>
                  <a:schemeClr val="tx1"/>
                </a:solidFill>
                <a:latin typeface="宋体" pitchFamily="2" charset="-122"/>
                <a:ea typeface="宋体" pitchFamily="2" charset="-122"/>
              </a:rPr>
              <a:t>蛋</a:t>
            </a:r>
          </a:p>
        </p:txBody>
      </p:sp>
      <p:sp>
        <p:nvSpPr>
          <p:cNvPr id="28679" name="Text Box 17"/>
          <p:cNvSpPr txBox="1">
            <a:spLocks noChangeArrowheads="1"/>
          </p:cNvSpPr>
          <p:nvPr/>
        </p:nvSpPr>
        <p:spPr bwMode="auto">
          <a:xfrm>
            <a:off x="3946525" y="5972175"/>
            <a:ext cx="762000" cy="52863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a:solidFill>
                  <a:schemeClr val="tx1"/>
                </a:solidFill>
                <a:latin typeface="宋体" pitchFamily="2" charset="-122"/>
                <a:ea typeface="宋体" pitchFamily="2" charset="-122"/>
              </a:rPr>
              <a:t>毛</a:t>
            </a:r>
          </a:p>
        </p:txBody>
      </p:sp>
      <p:sp>
        <p:nvSpPr>
          <p:cNvPr id="28680" name="Text Box 18"/>
          <p:cNvSpPr txBox="1">
            <a:spLocks noChangeArrowheads="1"/>
          </p:cNvSpPr>
          <p:nvPr/>
        </p:nvSpPr>
        <p:spPr bwMode="auto">
          <a:xfrm>
            <a:off x="520700" y="5972175"/>
            <a:ext cx="762000" cy="52863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a:solidFill>
                  <a:schemeClr val="tx1"/>
                </a:solidFill>
                <a:latin typeface="宋体" pitchFamily="2" charset="-122"/>
                <a:ea typeface="宋体" pitchFamily="2" charset="-122"/>
              </a:rPr>
              <a:t>肉</a:t>
            </a:r>
          </a:p>
        </p:txBody>
      </p:sp>
      <p:sp>
        <p:nvSpPr>
          <p:cNvPr id="28681" name="Text Box 19"/>
          <p:cNvSpPr txBox="1">
            <a:spLocks noChangeArrowheads="1"/>
          </p:cNvSpPr>
          <p:nvPr/>
        </p:nvSpPr>
        <p:spPr bwMode="auto">
          <a:xfrm>
            <a:off x="2795588" y="5972175"/>
            <a:ext cx="762000" cy="52863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a:solidFill>
                  <a:schemeClr val="tx1"/>
                </a:solidFill>
                <a:latin typeface="宋体" pitchFamily="2" charset="-122"/>
                <a:ea typeface="宋体" pitchFamily="2" charset="-122"/>
              </a:rPr>
              <a:t>奶</a:t>
            </a:r>
          </a:p>
        </p:txBody>
      </p:sp>
      <p:sp>
        <p:nvSpPr>
          <p:cNvPr id="28682" name="Line 21"/>
          <p:cNvSpPr>
            <a:spLocks noChangeShapeType="1"/>
          </p:cNvSpPr>
          <p:nvPr/>
        </p:nvSpPr>
        <p:spPr bwMode="auto">
          <a:xfrm flipH="1">
            <a:off x="779463" y="5100638"/>
            <a:ext cx="1797050" cy="871537"/>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683" name="Line 23"/>
          <p:cNvSpPr>
            <a:spLocks noChangeShapeType="1"/>
          </p:cNvSpPr>
          <p:nvPr/>
        </p:nvSpPr>
        <p:spPr bwMode="auto">
          <a:xfrm flipH="1">
            <a:off x="2074863" y="5100638"/>
            <a:ext cx="501650" cy="871537"/>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684" name="Line 24"/>
          <p:cNvSpPr>
            <a:spLocks noChangeShapeType="1"/>
          </p:cNvSpPr>
          <p:nvPr/>
        </p:nvSpPr>
        <p:spPr bwMode="auto">
          <a:xfrm>
            <a:off x="2576513" y="5100638"/>
            <a:ext cx="579437" cy="871537"/>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685" name="Line 25"/>
          <p:cNvSpPr>
            <a:spLocks noChangeShapeType="1"/>
          </p:cNvSpPr>
          <p:nvPr/>
        </p:nvSpPr>
        <p:spPr bwMode="auto">
          <a:xfrm>
            <a:off x="2576513" y="5100638"/>
            <a:ext cx="1730375" cy="871537"/>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64" name="Text Box 26"/>
          <p:cNvSpPr txBox="1">
            <a:spLocks noChangeArrowheads="1"/>
          </p:cNvSpPr>
          <p:nvPr/>
        </p:nvSpPr>
        <p:spPr bwMode="auto">
          <a:xfrm>
            <a:off x="1857356" y="1257289"/>
            <a:ext cx="1643074" cy="5286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dirty="0" smtClean="0">
                <a:solidFill>
                  <a:schemeClr val="tx1"/>
                </a:solidFill>
                <a:latin typeface="宋体" pitchFamily="2" charset="-122"/>
                <a:ea typeface="宋体" pitchFamily="2" charset="-122"/>
              </a:rPr>
              <a:t>品种繁育</a:t>
            </a:r>
            <a:endParaRPr lang="zh-CN" altLang="en-US" sz="2800" dirty="0">
              <a:solidFill>
                <a:schemeClr val="tx1"/>
              </a:solidFill>
              <a:latin typeface="宋体" pitchFamily="2" charset="-122"/>
              <a:ea typeface="宋体" pitchFamily="2" charset="-122"/>
            </a:endParaRPr>
          </a:p>
        </p:txBody>
      </p:sp>
      <p:sp>
        <p:nvSpPr>
          <p:cNvPr id="28687" name="Text Box 28"/>
          <p:cNvSpPr txBox="1">
            <a:spLocks noChangeArrowheads="1"/>
          </p:cNvSpPr>
          <p:nvPr/>
        </p:nvSpPr>
        <p:spPr bwMode="auto">
          <a:xfrm>
            <a:off x="1857355" y="4578350"/>
            <a:ext cx="1643075" cy="5286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a:solidFill>
                  <a:schemeClr val="tx1"/>
                </a:solidFill>
                <a:latin typeface="宋体" pitchFamily="2" charset="-122"/>
                <a:ea typeface="宋体" pitchFamily="2" charset="-122"/>
              </a:rPr>
              <a:t>产品加工</a:t>
            </a:r>
          </a:p>
        </p:txBody>
      </p:sp>
      <p:sp>
        <p:nvSpPr>
          <p:cNvPr id="28690" name="Text Box 31"/>
          <p:cNvSpPr txBox="1">
            <a:spLocks noChangeArrowheads="1"/>
          </p:cNvSpPr>
          <p:nvPr/>
        </p:nvSpPr>
        <p:spPr bwMode="auto">
          <a:xfrm>
            <a:off x="79344" y="2900363"/>
            <a:ext cx="1671637" cy="5286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b="0">
                <a:solidFill>
                  <a:schemeClr val="tx1"/>
                </a:solidFill>
                <a:latin typeface="宋体" pitchFamily="2" charset="-122"/>
                <a:ea typeface="宋体" pitchFamily="2" charset="-122"/>
              </a:rPr>
              <a:t>疾病控制</a:t>
            </a:r>
          </a:p>
        </p:txBody>
      </p:sp>
      <p:sp>
        <p:nvSpPr>
          <p:cNvPr id="2069" name="Text Box 32"/>
          <p:cNvSpPr txBox="1">
            <a:spLocks noChangeArrowheads="1"/>
          </p:cNvSpPr>
          <p:nvPr/>
        </p:nvSpPr>
        <p:spPr bwMode="auto">
          <a:xfrm>
            <a:off x="71406" y="1928802"/>
            <a:ext cx="1679575" cy="53816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b="0" dirty="0" smtClean="0">
                <a:solidFill>
                  <a:schemeClr val="tx1"/>
                </a:solidFill>
                <a:latin typeface="宋体" pitchFamily="2" charset="-122"/>
                <a:ea typeface="宋体" pitchFamily="2" charset="-122"/>
              </a:rPr>
              <a:t>饲料工业</a:t>
            </a:r>
            <a:endParaRPr lang="zh-CN" altLang="en-US" sz="2800" b="0" dirty="0">
              <a:solidFill>
                <a:schemeClr val="tx1"/>
              </a:solidFill>
              <a:latin typeface="宋体" pitchFamily="2" charset="-122"/>
              <a:ea typeface="宋体" pitchFamily="2" charset="-122"/>
            </a:endParaRPr>
          </a:p>
        </p:txBody>
      </p:sp>
      <p:graphicFrame>
        <p:nvGraphicFramePr>
          <p:cNvPr id="24627" name="Group 51"/>
          <p:cNvGraphicFramePr>
            <a:graphicFrameLocks noGrp="1"/>
          </p:cNvGraphicFramePr>
          <p:nvPr>
            <p:extLst>
              <p:ext uri="{D42A27DB-BD31-4B8C-83A1-F6EECF244321}">
                <p14:modId xmlns:p14="http://schemas.microsoft.com/office/powerpoint/2010/main" val="3650088821"/>
              </p:ext>
            </p:extLst>
          </p:nvPr>
        </p:nvGraphicFramePr>
        <p:xfrm>
          <a:off x="5572125" y="2357438"/>
          <a:ext cx="3143250" cy="3113088"/>
        </p:xfrm>
        <a:graphic>
          <a:graphicData uri="http://schemas.openxmlformats.org/drawingml/2006/table">
            <a:tbl>
              <a:tblPr/>
              <a:tblGrid>
                <a:gridCol w="2181031"/>
                <a:gridCol w="962219"/>
              </a:tblGrid>
              <a:tr h="51821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bg1"/>
                          </a:solidFill>
                          <a:effectLst/>
                          <a:latin typeface="宋体" pitchFamily="2" charset="-122"/>
                          <a:ea typeface="宋体" pitchFamily="2" charset="-122"/>
                        </a:rPr>
                        <a:t>领域</a:t>
                      </a: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bg1"/>
                          </a:solidFill>
                          <a:effectLst/>
                          <a:latin typeface="宋体" pitchFamily="2" charset="-122"/>
                          <a:ea typeface="宋体" pitchFamily="2" charset="-122"/>
                        </a:rPr>
                        <a:t>作用</a:t>
                      </a: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191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FF0000"/>
                          </a:solidFill>
                          <a:effectLst/>
                          <a:latin typeface="宋体" pitchFamily="2" charset="-122"/>
                          <a:ea typeface="宋体" pitchFamily="2" charset="-122"/>
                        </a:rPr>
                        <a:t>品种改良</a:t>
                      </a: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FF0000"/>
                          </a:solidFill>
                          <a:effectLst/>
                          <a:latin typeface="宋体" pitchFamily="2" charset="-122"/>
                          <a:ea typeface="宋体" pitchFamily="2" charset="-122"/>
                        </a:rPr>
                        <a:t>40%</a:t>
                      </a:r>
                      <a:endParaRPr kumimoji="0" lang="zh-CN" altLang="en-US" sz="2800" b="1" i="0" u="none" strike="noStrike" cap="none" normalizeH="0" baseline="0" dirty="0" smtClean="0">
                        <a:ln>
                          <a:noFill/>
                        </a:ln>
                        <a:solidFill>
                          <a:srgbClr val="FF0000"/>
                        </a:solidFill>
                        <a:effectLst/>
                        <a:latin typeface="宋体" pitchFamily="2" charset="-122"/>
                        <a:ea typeface="宋体" pitchFamily="2" charset="-122"/>
                      </a:endParaRP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5191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3366FF"/>
                          </a:solidFill>
                          <a:effectLst/>
                          <a:latin typeface="宋体" pitchFamily="2" charset="-122"/>
                          <a:ea typeface="宋体" pitchFamily="2" charset="-122"/>
                        </a:rPr>
                        <a:t>饲料营养</a:t>
                      </a: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rgbClr val="3366FF"/>
                          </a:solidFill>
                          <a:effectLst/>
                          <a:latin typeface="宋体" pitchFamily="2" charset="-122"/>
                          <a:ea typeface="宋体" pitchFamily="2" charset="-122"/>
                        </a:rPr>
                        <a:t>20%</a:t>
                      </a:r>
                      <a:endParaRPr kumimoji="0" lang="zh-CN" altLang="en-US" sz="2800" b="1" i="0" u="none" strike="noStrike" cap="none" normalizeH="0" baseline="0" dirty="0" smtClean="0">
                        <a:ln>
                          <a:noFill/>
                        </a:ln>
                        <a:solidFill>
                          <a:srgbClr val="3366FF"/>
                        </a:solidFill>
                        <a:effectLst/>
                        <a:latin typeface="宋体" pitchFamily="2" charset="-122"/>
                        <a:ea typeface="宋体" pitchFamily="2" charset="-122"/>
                      </a:endParaRP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5191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宋体" pitchFamily="2" charset="-122"/>
                          <a:ea typeface="宋体" pitchFamily="2" charset="-122"/>
                        </a:rPr>
                        <a:t>疾病防治</a:t>
                      </a: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宋体" pitchFamily="2" charset="-122"/>
                          <a:ea typeface="宋体" pitchFamily="2" charset="-122"/>
                        </a:rPr>
                        <a:t>15%</a:t>
                      </a:r>
                      <a:endParaRPr kumimoji="0" lang="zh-CN" altLang="en-US" sz="2800" b="1" i="0" u="none" strike="noStrike" cap="none" normalizeH="0" baseline="0" smtClean="0">
                        <a:ln>
                          <a:noFill/>
                        </a:ln>
                        <a:solidFill>
                          <a:schemeClr val="tx1"/>
                        </a:solidFill>
                        <a:effectLst/>
                        <a:latin typeface="宋体" pitchFamily="2" charset="-122"/>
                        <a:ea typeface="宋体" pitchFamily="2" charset="-122"/>
                      </a:endParaRP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51821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宋体" pitchFamily="2" charset="-122"/>
                          <a:ea typeface="宋体" pitchFamily="2" charset="-122"/>
                        </a:rPr>
                        <a:t>繁殖技术</a:t>
                      </a: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smtClean="0">
                          <a:ln>
                            <a:noFill/>
                          </a:ln>
                          <a:solidFill>
                            <a:schemeClr val="tx1"/>
                          </a:solidFill>
                          <a:effectLst/>
                          <a:latin typeface="宋体" pitchFamily="2" charset="-122"/>
                          <a:ea typeface="宋体" pitchFamily="2" charset="-122"/>
                        </a:rPr>
                        <a:t>10%</a:t>
                      </a:r>
                      <a:endParaRPr kumimoji="0" lang="zh-CN" altLang="en-US" sz="2800" b="1" i="0" u="none" strike="noStrike" cap="none" normalizeH="0" baseline="0" smtClean="0">
                        <a:ln>
                          <a:noFill/>
                        </a:ln>
                        <a:solidFill>
                          <a:schemeClr val="tx1"/>
                        </a:solidFill>
                        <a:effectLst/>
                        <a:latin typeface="宋体" pitchFamily="2" charset="-122"/>
                        <a:ea typeface="宋体" pitchFamily="2" charset="-122"/>
                      </a:endParaRP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5191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宋体" pitchFamily="2" charset="-122"/>
                          <a:ea typeface="宋体" pitchFamily="2" charset="-122"/>
                        </a:rPr>
                        <a:t>其它</a:t>
                      </a: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chemeClr val="tx1"/>
                          </a:solidFill>
                          <a:effectLst/>
                          <a:latin typeface="宋体" pitchFamily="2" charset="-122"/>
                          <a:ea typeface="宋体" pitchFamily="2" charset="-122"/>
                        </a:rPr>
                        <a:t>15%</a:t>
                      </a:r>
                      <a:endParaRPr kumimoji="0" lang="zh-CN" altLang="en-US" sz="2800" b="1" i="0" u="none" strike="noStrike" cap="none" normalizeH="0" baseline="0" dirty="0" smtClean="0">
                        <a:ln>
                          <a:noFill/>
                        </a:ln>
                        <a:solidFill>
                          <a:schemeClr val="tx1"/>
                        </a:solidFill>
                        <a:effectLst/>
                        <a:latin typeface="宋体" pitchFamily="2" charset="-122"/>
                        <a:ea typeface="宋体" pitchFamily="2" charset="-122"/>
                      </a:endParaRPr>
                    </a:p>
                  </a:txBody>
                  <a:tcPr marT="45725" marB="4572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bl>
          </a:graphicData>
        </a:graphic>
      </p:graphicFrame>
      <p:sp>
        <p:nvSpPr>
          <p:cNvPr id="28716" name="Text Box 44"/>
          <p:cNvSpPr txBox="1">
            <a:spLocks noChangeArrowheads="1"/>
          </p:cNvSpPr>
          <p:nvPr/>
        </p:nvSpPr>
        <p:spPr bwMode="auto">
          <a:xfrm>
            <a:off x="3421069" y="428625"/>
            <a:ext cx="20796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lang="zh-CN" altLang="en-US" dirty="0">
                <a:latin typeface="Times New Roman" pitchFamily="18" charset="0"/>
              </a:rPr>
              <a:t>畜牧科学</a:t>
            </a:r>
          </a:p>
        </p:txBody>
      </p:sp>
      <p:sp>
        <p:nvSpPr>
          <p:cNvPr id="17454" name="矩形 23"/>
          <p:cNvSpPr>
            <a:spLocks noChangeArrowheads="1"/>
          </p:cNvSpPr>
          <p:nvPr/>
        </p:nvSpPr>
        <p:spPr bwMode="auto">
          <a:xfrm>
            <a:off x="5572125" y="1285875"/>
            <a:ext cx="3214688"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kumimoji="0" lang="zh-CN" altLang="en-US" sz="2800">
                <a:solidFill>
                  <a:schemeClr val="tx1"/>
                </a:solidFill>
                <a:latin typeface="宋体" pitchFamily="2" charset="-122"/>
                <a:ea typeface="宋体" pitchFamily="2" charset="-122"/>
              </a:rPr>
              <a:t>畜牧生产中科学技术的作用</a:t>
            </a:r>
          </a:p>
        </p:txBody>
      </p:sp>
      <p:sp>
        <p:nvSpPr>
          <p:cNvPr id="17455" name="矩形 24"/>
          <p:cNvSpPr>
            <a:spLocks noChangeArrowheads="1"/>
          </p:cNvSpPr>
          <p:nvPr/>
        </p:nvSpPr>
        <p:spPr bwMode="auto">
          <a:xfrm>
            <a:off x="5500688" y="5603875"/>
            <a:ext cx="3286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r>
              <a:rPr kumimoji="0" lang="zh-CN" altLang="en-US" sz="2000">
                <a:solidFill>
                  <a:srgbClr val="000000"/>
                </a:solidFill>
                <a:latin typeface="宋体" pitchFamily="2" charset="-122"/>
                <a:ea typeface="宋体" pitchFamily="2" charset="-122"/>
              </a:rPr>
              <a:t>美国农业部</a:t>
            </a:r>
            <a:r>
              <a:rPr kumimoji="0" lang="en-US" altLang="en-US" sz="2000">
                <a:solidFill>
                  <a:srgbClr val="000000"/>
                </a:solidFill>
                <a:latin typeface="宋体" pitchFamily="2" charset="-122"/>
                <a:ea typeface="宋体" pitchFamily="2" charset="-122"/>
              </a:rPr>
              <a:t>1996</a:t>
            </a:r>
            <a:endParaRPr lang="zh-CN" altLang="en-US" sz="1800" b="0">
              <a:solidFill>
                <a:schemeClr val="tx1"/>
              </a:solidFill>
              <a:latin typeface="宋体" pitchFamily="2" charset="-122"/>
              <a:ea typeface="宋体" pitchFamily="2" charset="-122"/>
            </a:endParaRPr>
          </a:p>
        </p:txBody>
      </p:sp>
      <p:sp>
        <p:nvSpPr>
          <p:cNvPr id="26" name="Text Box 26"/>
          <p:cNvSpPr txBox="1">
            <a:spLocks noChangeArrowheads="1"/>
          </p:cNvSpPr>
          <p:nvPr/>
        </p:nvSpPr>
        <p:spPr bwMode="auto">
          <a:xfrm>
            <a:off x="1857356" y="2428868"/>
            <a:ext cx="1643074" cy="528637"/>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2800" dirty="0" smtClean="0">
                <a:solidFill>
                  <a:schemeClr val="tx1"/>
                </a:solidFill>
                <a:latin typeface="宋体" pitchFamily="2" charset="-122"/>
                <a:ea typeface="宋体" pitchFamily="2" charset="-122"/>
              </a:rPr>
              <a:t>饲养管理</a:t>
            </a:r>
            <a:endParaRPr lang="zh-CN" altLang="en-US" sz="2800" dirty="0">
              <a:solidFill>
                <a:schemeClr val="tx1"/>
              </a:solidFill>
              <a:latin typeface="宋体" pitchFamily="2" charset="-122"/>
              <a:ea typeface="宋体" pitchFamily="2" charset="-122"/>
            </a:endParaRPr>
          </a:p>
        </p:txBody>
      </p:sp>
      <p:sp>
        <p:nvSpPr>
          <p:cNvPr id="28" name="Line 11"/>
          <p:cNvSpPr>
            <a:spLocks noChangeShapeType="1"/>
          </p:cNvSpPr>
          <p:nvPr/>
        </p:nvSpPr>
        <p:spPr bwMode="auto">
          <a:xfrm flipH="1">
            <a:off x="2643174" y="3000372"/>
            <a:ext cx="3175" cy="463550"/>
          </a:xfrm>
          <a:prstGeom prst="line">
            <a:avLst/>
          </a:prstGeom>
          <a:noFill/>
          <a:ln w="762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0" name="Line 11"/>
          <p:cNvSpPr>
            <a:spLocks noChangeShapeType="1"/>
          </p:cNvSpPr>
          <p:nvPr/>
        </p:nvSpPr>
        <p:spPr bwMode="auto">
          <a:xfrm flipH="1">
            <a:off x="2639999" y="1857364"/>
            <a:ext cx="3175" cy="463550"/>
          </a:xfrm>
          <a:prstGeom prst="line">
            <a:avLst/>
          </a:prstGeom>
          <a:noFill/>
          <a:ln w="76200">
            <a:solidFill>
              <a:schemeClr val="accent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cxnSp>
        <p:nvCxnSpPr>
          <p:cNvPr id="34" name="直接箭头连接符 33"/>
          <p:cNvCxnSpPr>
            <a:stCxn id="2069" idx="3"/>
          </p:cNvCxnSpPr>
          <p:nvPr/>
        </p:nvCxnSpPr>
        <p:spPr>
          <a:xfrm>
            <a:off x="1750981" y="2197883"/>
            <a:ext cx="463565" cy="23098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2054" idx="1"/>
          </p:cNvCxnSpPr>
          <p:nvPr/>
        </p:nvCxnSpPr>
        <p:spPr>
          <a:xfrm rot="10800000" flipV="1">
            <a:off x="3143240" y="2190740"/>
            <a:ext cx="454040" cy="2381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8690" idx="3"/>
          </p:cNvCxnSpPr>
          <p:nvPr/>
        </p:nvCxnSpPr>
        <p:spPr>
          <a:xfrm flipV="1">
            <a:off x="1750981" y="3000372"/>
            <a:ext cx="463565" cy="1643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28675" idx="1"/>
          </p:cNvCxnSpPr>
          <p:nvPr/>
        </p:nvCxnSpPr>
        <p:spPr>
          <a:xfrm rot="10800000">
            <a:off x="3143240" y="3000373"/>
            <a:ext cx="454040" cy="1643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10</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24627"/>
                                        </p:tgtEl>
                                        <p:attrNameLst>
                                          <p:attrName>style.visibility</p:attrName>
                                        </p:attrNameLst>
                                      </p:cBhvr>
                                      <p:to>
                                        <p:strVal val="visible"/>
                                      </p:to>
                                    </p:set>
                                    <p:animEffect transition="in" filter="circle(in)">
                                      <p:cBhvr>
                                        <p:cTn id="7" dur="2000"/>
                                        <p:tgtEl>
                                          <p:spTgt spid="24627"/>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7454"/>
                                        </p:tgtEl>
                                        <p:attrNameLst>
                                          <p:attrName>style.visibility</p:attrName>
                                        </p:attrNameLst>
                                      </p:cBhvr>
                                      <p:to>
                                        <p:strVal val="visible"/>
                                      </p:to>
                                    </p:set>
                                    <p:animEffect transition="in" filter="circle(in)">
                                      <p:cBhvr>
                                        <p:cTn id="10" dur="2000"/>
                                        <p:tgtEl>
                                          <p:spTgt spid="1745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7455"/>
                                        </p:tgtEl>
                                        <p:attrNameLst>
                                          <p:attrName>style.visibility</p:attrName>
                                        </p:attrNameLst>
                                      </p:cBhvr>
                                      <p:to>
                                        <p:strVal val="visible"/>
                                      </p:to>
                                    </p:set>
                                    <p:animEffect transition="in" filter="circle(in)">
                                      <p:cBhvr>
                                        <p:cTn id="13" dur="2000"/>
                                        <p:tgtEl>
                                          <p:spTgt spid="1745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6" presetClass="emph" presetSubtype="0" fill="hold" grpId="0" nodeType="clickEffect">
                                  <p:stCondLst>
                                    <p:cond delay="0"/>
                                  </p:stCondLst>
                                  <p:childTnLst>
                                    <p:animScale>
                                      <p:cBhvr>
                                        <p:cTn id="17" dur="2000" fill="hold"/>
                                        <p:tgtEl>
                                          <p:spTgt spid="2064"/>
                                        </p:tgtEl>
                                      </p:cBhvr>
                                      <p:by x="150000" y="150000"/>
                                    </p:animScale>
                                  </p:childTnLst>
                                </p:cTn>
                              </p:par>
                              <p:par>
                                <p:cTn id="18" presetID="6" presetClass="emph" presetSubtype="0" fill="hold" grpId="0" nodeType="withEffect">
                                  <p:stCondLst>
                                    <p:cond delay="0"/>
                                  </p:stCondLst>
                                  <p:childTnLst>
                                    <p:animScale>
                                      <p:cBhvr>
                                        <p:cTn id="19" dur="2000" fill="hold"/>
                                        <p:tgtEl>
                                          <p:spTgt spid="206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4" grpId="0" animBg="1"/>
      <p:bldP spid="2069" grpId="0" animBg="1"/>
      <p:bldP spid="17454" grpId="0"/>
      <p:bldP spid="174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026"/>
          <p:cNvSpPr txBox="1">
            <a:spLocks noChangeArrowheads="1"/>
          </p:cNvSpPr>
          <p:nvPr/>
        </p:nvSpPr>
        <p:spPr bwMode="auto">
          <a:xfrm>
            <a:off x="2000232" y="2349500"/>
            <a:ext cx="5072098" cy="1150938"/>
          </a:xfrm>
          <a:prstGeom prst="rect">
            <a:avLst/>
          </a:prstGeom>
          <a:gradFill rotWithShape="0">
            <a:gsLst>
              <a:gs pos="0">
                <a:srgbClr val="5E2F00"/>
              </a:gs>
              <a:gs pos="50000">
                <a:srgbClr val="CC6600"/>
              </a:gs>
              <a:gs pos="100000">
                <a:srgbClr val="5E2F00"/>
              </a:gs>
            </a:gsLst>
            <a:lin ang="5400000" scaled="1"/>
          </a:gradFill>
          <a:ln>
            <a:noFill/>
          </a:ln>
          <a:extLst>
            <a:ext uri="{91240B29-F687-4F45-9708-019B960494DF}">
              <a14:hiddenLine xmlns:a14="http://schemas.microsoft.com/office/drawing/2010/main" w="9525" algn="ctr">
                <a:solidFill>
                  <a:srgbClr val="000000"/>
                </a:solidFill>
                <a:miter lim="800000"/>
                <a:headEnd type="none" w="sm" len="sm"/>
                <a:tailEnd type="none" w="sm" len="sm"/>
              </a14:hiddenLine>
            </a:ext>
          </a:extLst>
        </p:spPr>
        <p:txBody>
          <a:bodyPr anchor="ct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lnSpc>
                <a:spcPct val="80000"/>
              </a:lnSpc>
            </a:pPr>
            <a:r>
              <a:rPr lang="zh-CN" altLang="en-US" sz="5400">
                <a:solidFill>
                  <a:srgbClr val="FFFF00"/>
                </a:solidFill>
                <a:latin typeface="隶书" pitchFamily="49" charset="-122"/>
                <a:ea typeface="隶书" pitchFamily="49" charset="-122"/>
              </a:rPr>
              <a:t>一、遗传资源</a:t>
            </a:r>
          </a:p>
        </p:txBody>
      </p:sp>
      <p:sp>
        <p:nvSpPr>
          <p:cNvPr id="29699" name="Rectangle 4"/>
          <p:cNvSpPr>
            <a:spLocks noChangeArrowheads="1"/>
          </p:cNvSpPr>
          <p:nvPr/>
        </p:nvSpPr>
        <p:spPr bwMode="auto">
          <a:xfrm>
            <a:off x="928688" y="4291013"/>
            <a:ext cx="75596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l"/>
            <a:r>
              <a:rPr lang="zh-CN" altLang="en-US" sz="3200" dirty="0">
                <a:solidFill>
                  <a:schemeClr val="tx1"/>
                </a:solidFill>
                <a:latin typeface="仿宋_GB2312" pitchFamily="49" charset="-122"/>
                <a:ea typeface="仿宋_GB2312" pitchFamily="49" charset="-122"/>
              </a:rPr>
              <a:t>畜禽及其卵子（蛋）、胚胎、精液、基因物质等遗传</a:t>
            </a:r>
            <a:r>
              <a:rPr lang="zh-CN" altLang="en-US" sz="3200" dirty="0" smtClean="0">
                <a:solidFill>
                  <a:schemeClr val="tx1"/>
                </a:solidFill>
                <a:latin typeface="仿宋_GB2312" pitchFamily="49" charset="-122"/>
                <a:ea typeface="仿宋_GB2312" pitchFamily="49" charset="-122"/>
              </a:rPr>
              <a:t>材料</a:t>
            </a:r>
            <a:r>
              <a:rPr lang="en-US" altLang="zh-CN" sz="3200" dirty="0" smtClean="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畜牧法</a:t>
            </a:r>
            <a:r>
              <a:rPr lang="en-US" altLang="zh-CN" sz="3200" dirty="0">
                <a:solidFill>
                  <a:schemeClr val="tx1"/>
                </a:solidFill>
                <a:latin typeface="仿宋_GB2312" pitchFamily="49" charset="-122"/>
                <a:ea typeface="仿宋_GB2312" pitchFamily="49" charset="-122"/>
              </a:rPr>
              <a:t>》 </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11</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785813" y="2500313"/>
            <a:ext cx="7559675" cy="274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just" eaLnBrk="1" hangingPunct="1">
              <a:spcBef>
                <a:spcPct val="50000"/>
              </a:spcBef>
              <a:buClr>
                <a:srgbClr val="FF0000"/>
              </a:buClr>
              <a:buFont typeface="Wingdings" pitchFamily="2" charset="2"/>
              <a:buChar char="Ø"/>
            </a:pPr>
            <a:r>
              <a:rPr lang="en-US" altLang="zh-CN" sz="3200" dirty="0">
                <a:solidFill>
                  <a:schemeClr val="tx1"/>
                </a:solidFill>
                <a:latin typeface="仿宋_GB2312" pitchFamily="49" charset="-122"/>
                <a:ea typeface="仿宋_GB2312" pitchFamily="49" charset="-122"/>
              </a:rPr>
              <a:t>1989</a:t>
            </a:r>
            <a:r>
              <a:rPr lang="zh-CN" altLang="en-US" sz="3200" dirty="0">
                <a:solidFill>
                  <a:schemeClr val="tx1"/>
                </a:solidFill>
                <a:latin typeface="仿宋_GB2312" pitchFamily="49" charset="-122"/>
                <a:ea typeface="仿宋_GB2312" pitchFamily="49" charset="-122"/>
              </a:rPr>
              <a:t>年出版，猪、马驴、牛、羊、禽</a:t>
            </a:r>
            <a:r>
              <a:rPr lang="en-US" altLang="zh-CN" sz="3200" dirty="0" smtClean="0">
                <a:solidFill>
                  <a:schemeClr val="tx1"/>
                </a:solidFill>
                <a:latin typeface="仿宋_GB2312" pitchFamily="49" charset="-122"/>
                <a:ea typeface="仿宋_GB2312" pitchFamily="49" charset="-122"/>
              </a:rPr>
              <a:t>《</a:t>
            </a:r>
            <a:r>
              <a:rPr lang="zh-CN" altLang="en-US" sz="3200" dirty="0" smtClean="0">
                <a:solidFill>
                  <a:schemeClr val="tx1"/>
                </a:solidFill>
                <a:latin typeface="仿宋_GB2312" pitchFamily="49" charset="-122"/>
                <a:ea typeface="仿宋_GB2312" pitchFamily="49" charset="-122"/>
              </a:rPr>
              <a:t>品种</a:t>
            </a:r>
            <a:r>
              <a:rPr lang="zh-CN" altLang="en-US" sz="3200" dirty="0">
                <a:solidFill>
                  <a:schemeClr val="tx1"/>
                </a:solidFill>
                <a:latin typeface="仿宋_GB2312" pitchFamily="49" charset="-122"/>
                <a:ea typeface="仿宋_GB2312" pitchFamily="49" charset="-122"/>
              </a:rPr>
              <a:t>志</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，录入品种</a:t>
            </a:r>
            <a:r>
              <a:rPr lang="en-US" altLang="zh-CN" sz="3200" dirty="0">
                <a:solidFill>
                  <a:schemeClr val="tx1"/>
                </a:solidFill>
                <a:latin typeface="仿宋_GB2312" pitchFamily="49" charset="-122"/>
                <a:ea typeface="仿宋_GB2312" pitchFamily="49" charset="-122"/>
              </a:rPr>
              <a:t>282</a:t>
            </a:r>
            <a:r>
              <a:rPr lang="zh-CN" altLang="en-US" sz="3200" dirty="0">
                <a:solidFill>
                  <a:schemeClr val="tx1"/>
                </a:solidFill>
                <a:latin typeface="仿宋_GB2312" pitchFamily="49" charset="-122"/>
                <a:ea typeface="仿宋_GB2312" pitchFamily="49" charset="-122"/>
              </a:rPr>
              <a:t>个，超过前苏联</a:t>
            </a:r>
            <a:r>
              <a:rPr lang="en-US" altLang="zh-CN" sz="3200" dirty="0">
                <a:solidFill>
                  <a:schemeClr val="tx1"/>
                </a:solidFill>
                <a:latin typeface="仿宋_GB2312" pitchFamily="49" charset="-122"/>
                <a:ea typeface="仿宋_GB2312" pitchFamily="49" charset="-122"/>
              </a:rPr>
              <a:t>89</a:t>
            </a:r>
            <a:r>
              <a:rPr lang="zh-CN" altLang="en-US" sz="3200" dirty="0">
                <a:solidFill>
                  <a:schemeClr val="tx1"/>
                </a:solidFill>
                <a:latin typeface="仿宋_GB2312" pitchFamily="49" charset="-122"/>
                <a:ea typeface="仿宋_GB2312" pitchFamily="49" charset="-122"/>
              </a:rPr>
              <a:t>年公布的</a:t>
            </a:r>
            <a:r>
              <a:rPr lang="en-US" altLang="zh-CN" sz="3200" dirty="0">
                <a:solidFill>
                  <a:schemeClr val="tx1"/>
                </a:solidFill>
                <a:latin typeface="仿宋_GB2312" pitchFamily="49" charset="-122"/>
                <a:ea typeface="仿宋_GB2312" pitchFamily="49" charset="-122"/>
              </a:rPr>
              <a:t>222</a:t>
            </a:r>
            <a:r>
              <a:rPr lang="zh-CN" altLang="en-US" sz="3200" dirty="0">
                <a:solidFill>
                  <a:schemeClr val="tx1"/>
                </a:solidFill>
                <a:latin typeface="仿宋_GB2312" pitchFamily="49" charset="-122"/>
                <a:ea typeface="仿宋_GB2312" pitchFamily="49" charset="-122"/>
              </a:rPr>
              <a:t>个</a:t>
            </a:r>
            <a:endParaRPr lang="en-US" altLang="zh-CN" sz="3200" dirty="0">
              <a:solidFill>
                <a:schemeClr val="tx1"/>
              </a:solidFill>
              <a:latin typeface="仿宋_GB2312" pitchFamily="49" charset="-122"/>
              <a:ea typeface="仿宋_GB2312" pitchFamily="49" charset="-122"/>
            </a:endParaRPr>
          </a:p>
          <a:p>
            <a:pPr marL="342900" indent="-342900" algn="just" eaLnBrk="1" hangingPunct="1">
              <a:spcBef>
                <a:spcPct val="50000"/>
              </a:spcBef>
              <a:buClr>
                <a:srgbClr val="FF0000"/>
              </a:buClr>
              <a:buFont typeface="Wingdings" pitchFamily="2" charset="2"/>
              <a:buChar char="Ø"/>
            </a:pPr>
            <a:r>
              <a:rPr lang="en-US" altLang="zh-CN" sz="3200" dirty="0">
                <a:solidFill>
                  <a:schemeClr val="tx1"/>
                </a:solidFill>
                <a:latin typeface="仿宋_GB2312" pitchFamily="49" charset="-122"/>
                <a:ea typeface="仿宋_GB2312" pitchFamily="49" charset="-122"/>
              </a:rPr>
              <a:t>2001</a:t>
            </a:r>
            <a:r>
              <a:rPr lang="zh-CN" altLang="en-US" sz="3200" dirty="0">
                <a:solidFill>
                  <a:schemeClr val="tx1"/>
                </a:solidFill>
                <a:latin typeface="仿宋_GB2312" pitchFamily="49" charset="-122"/>
                <a:ea typeface="仿宋_GB2312" pitchFamily="49" charset="-122"/>
              </a:rPr>
              <a:t>年经“国家畜禽品种审定委员会”审核，我国有涉及</a:t>
            </a:r>
            <a:r>
              <a:rPr lang="en-US" altLang="zh-CN" sz="3200" dirty="0">
                <a:solidFill>
                  <a:schemeClr val="tx1"/>
                </a:solidFill>
                <a:latin typeface="仿宋_GB2312" pitchFamily="49" charset="-122"/>
                <a:ea typeface="仿宋_GB2312" pitchFamily="49" charset="-122"/>
              </a:rPr>
              <a:t>20</a:t>
            </a:r>
            <a:r>
              <a:rPr lang="zh-CN" altLang="en-US" sz="3200" dirty="0">
                <a:solidFill>
                  <a:schemeClr val="tx1"/>
                </a:solidFill>
                <a:latin typeface="仿宋_GB2312" pitchFamily="49" charset="-122"/>
                <a:ea typeface="仿宋_GB2312" pitchFamily="49" charset="-122"/>
              </a:rPr>
              <a:t>个</a:t>
            </a:r>
            <a:r>
              <a:rPr lang="zh-CN" altLang="en-US" sz="3200" dirty="0">
                <a:latin typeface="仿宋_GB2312" pitchFamily="49" charset="-122"/>
                <a:ea typeface="仿宋_GB2312" pitchFamily="49" charset="-122"/>
              </a:rPr>
              <a:t>物种</a:t>
            </a:r>
            <a:r>
              <a:rPr lang="zh-CN" altLang="en-US" sz="3200" dirty="0">
                <a:solidFill>
                  <a:schemeClr val="tx1"/>
                </a:solidFill>
                <a:latin typeface="仿宋_GB2312" pitchFamily="49" charset="-122"/>
                <a:ea typeface="仿宋_GB2312" pitchFamily="49" charset="-122"/>
              </a:rPr>
              <a:t>的</a:t>
            </a:r>
            <a:r>
              <a:rPr lang="en-US" altLang="zh-CN" sz="3200" dirty="0">
                <a:solidFill>
                  <a:schemeClr val="tx1"/>
                </a:solidFill>
                <a:latin typeface="仿宋_GB2312" pitchFamily="49" charset="-122"/>
                <a:ea typeface="仿宋_GB2312" pitchFamily="49" charset="-122"/>
              </a:rPr>
              <a:t>576</a:t>
            </a:r>
            <a:r>
              <a:rPr lang="zh-CN" altLang="en-US" sz="3200" dirty="0">
                <a:solidFill>
                  <a:schemeClr val="tx1"/>
                </a:solidFill>
                <a:latin typeface="仿宋_GB2312" pitchFamily="49" charset="-122"/>
                <a:ea typeface="仿宋_GB2312" pitchFamily="49" charset="-122"/>
              </a:rPr>
              <a:t>个</a:t>
            </a:r>
            <a:r>
              <a:rPr lang="zh-CN" altLang="en-US" sz="3200" dirty="0">
                <a:latin typeface="仿宋_GB2312" pitchFamily="49" charset="-122"/>
                <a:ea typeface="仿宋_GB2312" pitchFamily="49" charset="-122"/>
              </a:rPr>
              <a:t>品种</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世界约</a:t>
            </a:r>
            <a:r>
              <a:rPr lang="en-US" altLang="zh-CN" sz="3200" dirty="0">
                <a:solidFill>
                  <a:schemeClr val="tx1"/>
                </a:solidFill>
                <a:latin typeface="仿宋_GB2312" pitchFamily="49" charset="-122"/>
                <a:ea typeface="仿宋_GB2312" pitchFamily="49" charset="-122"/>
              </a:rPr>
              <a:t>7616)</a:t>
            </a:r>
            <a:endParaRPr lang="zh-CN" altLang="en-US" sz="3200" dirty="0">
              <a:solidFill>
                <a:schemeClr val="tx1"/>
              </a:solidFill>
              <a:latin typeface="仿宋_GB2312" pitchFamily="49" charset="-122"/>
              <a:ea typeface="仿宋_GB2312" pitchFamily="49" charset="-122"/>
            </a:endParaRPr>
          </a:p>
        </p:txBody>
      </p:sp>
      <p:sp>
        <p:nvSpPr>
          <p:cNvPr id="19459" name="TextBox 3"/>
          <p:cNvSpPr txBox="1">
            <a:spLocks noChangeArrowheads="1"/>
          </p:cNvSpPr>
          <p:nvPr/>
        </p:nvSpPr>
        <p:spPr bwMode="auto">
          <a:xfrm>
            <a:off x="2500298" y="714356"/>
            <a:ext cx="3854467" cy="707886"/>
          </a:xfrm>
          <a:prstGeom prst="rect">
            <a:avLst/>
          </a:prstGeom>
          <a:noFill/>
          <a:ln w="9525">
            <a:noFill/>
            <a:miter lim="800000"/>
            <a:headEnd/>
            <a:tailEnd/>
          </a:ln>
        </p:spPr>
        <p:txBody>
          <a:bodyPr>
            <a:spAutoFit/>
            <a:scene3d>
              <a:camera prst="orthographicFront"/>
              <a:lightRig rig="threePt" dir="t"/>
            </a:scene3d>
            <a:sp3d>
              <a:bevelT w="6350"/>
            </a:sp3d>
          </a:bodyPr>
          <a:lstStyle/>
          <a:p>
            <a:pPr>
              <a:defRPr/>
            </a:pPr>
            <a:r>
              <a:rPr lang="zh-CN" altLang="en-US" sz="4000" dirty="0"/>
              <a:t>（一）研究进展</a:t>
            </a:r>
          </a:p>
        </p:txBody>
      </p:sp>
      <p:sp>
        <p:nvSpPr>
          <p:cNvPr id="30724" name="矩形 6"/>
          <p:cNvSpPr>
            <a:spLocks noChangeArrowheads="1"/>
          </p:cNvSpPr>
          <p:nvPr/>
        </p:nvSpPr>
        <p:spPr bwMode="auto">
          <a:xfrm>
            <a:off x="928662" y="1643063"/>
            <a:ext cx="7500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1</a:t>
            </a:r>
            <a:r>
              <a:rPr lang="zh-CN" altLang="en-US"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、资源</a:t>
            </a:r>
            <a:r>
              <a:rPr lang="zh-CN" altLang="en-US" dirty="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收集、整理及共享</a:t>
            </a:r>
            <a:r>
              <a:rPr lang="zh-CN" altLang="en-US"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平台建设</a:t>
            </a:r>
            <a:endParaRPr lang="zh-CN" altLang="en-US" dirty="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endParaRPr>
          </a:p>
        </p:txBody>
      </p:sp>
      <p:sp>
        <p:nvSpPr>
          <p:cNvPr id="6" name="动作按钮: 前进或下一项 5">
            <a:hlinkClick r:id="rId4" action="ppaction://hlinksldjump" highlightClick="1"/>
          </p:cNvPr>
          <p:cNvSpPr/>
          <p:nvPr/>
        </p:nvSpPr>
        <p:spPr>
          <a:xfrm>
            <a:off x="5214938" y="3643313"/>
            <a:ext cx="357187" cy="35718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p>
        </p:txBody>
      </p:sp>
      <p:sp>
        <p:nvSpPr>
          <p:cNvPr id="7"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12</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466353" y="566164"/>
            <a:ext cx="8066087" cy="279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ts val="1200"/>
              </a:spcBef>
              <a:buClr>
                <a:srgbClr val="FF0000"/>
              </a:buClr>
              <a:buFont typeface="Wingdings" pitchFamily="2" charset="2"/>
              <a:buChar char="Ø"/>
            </a:pPr>
            <a:r>
              <a:rPr lang="en-US" altLang="zh-CN" sz="3200" dirty="0">
                <a:solidFill>
                  <a:schemeClr val="tx1"/>
                </a:solidFill>
                <a:latin typeface="仿宋_GB2312" pitchFamily="49" charset="-122"/>
                <a:ea typeface="仿宋_GB2312" pitchFamily="49" charset="-122"/>
              </a:rPr>
              <a:t>2004</a:t>
            </a:r>
            <a:r>
              <a:rPr lang="zh-CN" altLang="en-US" sz="3200" dirty="0">
                <a:solidFill>
                  <a:schemeClr val="tx1"/>
                </a:solidFill>
                <a:latin typeface="仿宋_GB2312" pitchFamily="49" charset="-122"/>
                <a:ea typeface="仿宋_GB2312" pitchFamily="49" charset="-122"/>
              </a:rPr>
              <a:t>年开始进行资源的标准化整理、整合及共享平台建设，初步实现信息及实物共享框架</a:t>
            </a:r>
          </a:p>
          <a:p>
            <a:pPr marL="342900" indent="-342900" algn="just" eaLnBrk="1" hangingPunct="1">
              <a:spcBef>
                <a:spcPts val="1200"/>
              </a:spcBef>
              <a:buClr>
                <a:srgbClr val="FF0000"/>
              </a:buClr>
              <a:buFont typeface="Wingdings" pitchFamily="2" charset="2"/>
              <a:buChar char="Ø"/>
            </a:pPr>
            <a:r>
              <a:rPr lang="en-US" altLang="zh-CN" sz="3200" dirty="0" smtClean="0">
                <a:solidFill>
                  <a:schemeClr val="tx1"/>
                </a:solidFill>
                <a:latin typeface="仿宋_GB2312" pitchFamily="49" charset="-122"/>
                <a:ea typeface="仿宋_GB2312" pitchFamily="49" charset="-122"/>
              </a:rPr>
              <a:t>2004-2007</a:t>
            </a:r>
            <a:r>
              <a:rPr lang="zh-CN" altLang="en-US" sz="3200" dirty="0" smtClean="0">
                <a:solidFill>
                  <a:schemeClr val="tx1"/>
                </a:solidFill>
                <a:latin typeface="仿宋_GB2312" pitchFamily="49" charset="-122"/>
                <a:ea typeface="仿宋_GB2312" pitchFamily="49" charset="-122"/>
              </a:rPr>
              <a:t>年</a:t>
            </a:r>
            <a:r>
              <a:rPr lang="zh-CN" altLang="en-US" sz="3200" dirty="0">
                <a:solidFill>
                  <a:schemeClr val="tx1"/>
                </a:solidFill>
                <a:latin typeface="仿宋_GB2312" pitchFamily="49" charset="-122"/>
                <a:ea typeface="仿宋_GB2312" pitchFamily="49" charset="-122"/>
              </a:rPr>
              <a:t>第二次全国调查，新品种</a:t>
            </a:r>
            <a:r>
              <a:rPr lang="zh-CN" altLang="en-US" sz="3200" dirty="0" smtClean="0">
                <a:solidFill>
                  <a:schemeClr val="tx1"/>
                </a:solidFill>
                <a:latin typeface="仿宋_GB2312" pitchFamily="49" charset="-122"/>
                <a:ea typeface="仿宋_GB2312" pitchFamily="49" charset="-122"/>
              </a:rPr>
              <a:t>志</a:t>
            </a:r>
            <a:r>
              <a:rPr lang="en-US" altLang="zh-CN" sz="3200" dirty="0" smtClean="0">
                <a:solidFill>
                  <a:schemeClr val="tx1"/>
                </a:solidFill>
                <a:latin typeface="仿宋_GB2312" pitchFamily="49" charset="-122"/>
                <a:ea typeface="仿宋_GB2312" pitchFamily="49" charset="-122"/>
              </a:rPr>
              <a:t>7</a:t>
            </a:r>
            <a:r>
              <a:rPr lang="zh-CN" altLang="en-US" sz="3200" dirty="0" smtClean="0">
                <a:solidFill>
                  <a:schemeClr val="tx1"/>
                </a:solidFill>
                <a:latin typeface="仿宋_GB2312" pitchFamily="49" charset="-122"/>
                <a:ea typeface="仿宋_GB2312" pitchFamily="49" charset="-122"/>
              </a:rPr>
              <a:t>卷</a:t>
            </a:r>
            <a:r>
              <a:rPr lang="en-US" altLang="zh-CN" sz="3200" dirty="0" smtClean="0">
                <a:solidFill>
                  <a:schemeClr val="tx1"/>
                </a:solidFill>
                <a:latin typeface="仿宋_GB2312" pitchFamily="49" charset="-122"/>
                <a:ea typeface="仿宋_GB2312" pitchFamily="49" charset="-122"/>
              </a:rPr>
              <a:t>777</a:t>
            </a:r>
            <a:r>
              <a:rPr lang="zh-CN" altLang="en-US" sz="3200" dirty="0" smtClean="0">
                <a:solidFill>
                  <a:schemeClr val="tx1"/>
                </a:solidFill>
                <a:latin typeface="仿宋_GB2312" pitchFamily="49" charset="-122"/>
                <a:ea typeface="仿宋_GB2312" pitchFamily="49" charset="-122"/>
              </a:rPr>
              <a:t>个地方品种，</a:t>
            </a:r>
            <a:r>
              <a:rPr lang="en-US" altLang="zh-CN" sz="3200" dirty="0" smtClean="0">
                <a:solidFill>
                  <a:schemeClr val="tx1"/>
                </a:solidFill>
                <a:latin typeface="仿宋_GB2312" pitchFamily="49" charset="-122"/>
                <a:ea typeface="仿宋_GB2312" pitchFamily="49" charset="-122"/>
              </a:rPr>
              <a:t>2012</a:t>
            </a:r>
            <a:r>
              <a:rPr lang="zh-CN" altLang="en-US" sz="3200" dirty="0" smtClean="0">
                <a:solidFill>
                  <a:schemeClr val="tx1"/>
                </a:solidFill>
                <a:latin typeface="仿宋_GB2312" pitchFamily="49" charset="-122"/>
                <a:ea typeface="仿宋_GB2312" pitchFamily="49" charset="-122"/>
              </a:rPr>
              <a:t>年正式发行</a:t>
            </a:r>
            <a:endParaRPr lang="zh-CN" altLang="en-US" sz="3200" dirty="0">
              <a:solidFill>
                <a:schemeClr val="tx1"/>
              </a:solidFill>
              <a:latin typeface="仿宋_GB2312" pitchFamily="49" charset="-122"/>
              <a:ea typeface="仿宋_GB2312" pitchFamily="49" charset="-122"/>
            </a:endParaRPr>
          </a:p>
        </p:txBody>
      </p:sp>
      <p:graphicFrame>
        <p:nvGraphicFramePr>
          <p:cNvPr id="19484" name="Group 28"/>
          <p:cNvGraphicFramePr>
            <a:graphicFrameLocks noGrp="1"/>
          </p:cNvGraphicFramePr>
          <p:nvPr>
            <p:extLst>
              <p:ext uri="{D42A27DB-BD31-4B8C-83A1-F6EECF244321}">
                <p14:modId xmlns:p14="http://schemas.microsoft.com/office/powerpoint/2010/main" val="1154995691"/>
              </p:ext>
            </p:extLst>
          </p:nvPr>
        </p:nvGraphicFramePr>
        <p:xfrm>
          <a:off x="35496" y="4070404"/>
          <a:ext cx="7929618" cy="2742972"/>
        </p:xfrm>
        <a:graphic>
          <a:graphicData uri="http://schemas.openxmlformats.org/drawingml/2006/table">
            <a:tbl>
              <a:tblPr/>
              <a:tblGrid>
                <a:gridCol w="1571634"/>
                <a:gridCol w="1000132"/>
                <a:gridCol w="1082570"/>
                <a:gridCol w="1218112"/>
                <a:gridCol w="1056904"/>
                <a:gridCol w="857256"/>
                <a:gridCol w="1143010"/>
              </a:tblGrid>
              <a:tr h="369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宋体" pitchFamily="2" charset="-122"/>
                          <a:ea typeface="宋体" pitchFamily="2" charset="-122"/>
                        </a:rPr>
                        <a:t>1989</a:t>
                      </a:r>
                      <a:r>
                        <a:rPr kumimoji="0" lang="zh-CN" altLang="en-US" sz="2400" b="1" i="0" u="none" strike="noStrike" cap="none" normalizeH="0" baseline="0" dirty="0" smtClean="0">
                          <a:ln>
                            <a:noFill/>
                          </a:ln>
                          <a:solidFill>
                            <a:schemeClr val="tx1"/>
                          </a:solidFill>
                          <a:effectLst/>
                          <a:latin typeface="宋体" pitchFamily="2" charset="-122"/>
                          <a:ea typeface="宋体" pitchFamily="2" charset="-122"/>
                        </a:rPr>
                        <a:t>年</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宋体" pitchFamily="2" charset="-122"/>
                          <a:ea typeface="宋体" pitchFamily="2" charset="-122"/>
                        </a:rPr>
                        <a:t>2001</a:t>
                      </a:r>
                      <a:r>
                        <a:rPr kumimoji="0" lang="zh-CN" altLang="en-US" sz="2400" b="1" i="0" u="none" strike="noStrike" cap="none" normalizeH="0" baseline="0" dirty="0" smtClean="0">
                          <a:ln>
                            <a:noFill/>
                          </a:ln>
                          <a:solidFill>
                            <a:schemeClr val="tx1"/>
                          </a:solidFill>
                          <a:effectLst/>
                          <a:latin typeface="宋体" pitchFamily="2" charset="-122"/>
                          <a:ea typeface="宋体" pitchFamily="2" charset="-122"/>
                        </a:rPr>
                        <a:t>年</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宋体" pitchFamily="2" charset="-122"/>
                          <a:ea typeface="宋体" pitchFamily="2" charset="-122"/>
                        </a:rPr>
                        <a:t>2012</a:t>
                      </a:r>
                      <a:r>
                        <a:rPr kumimoji="0" lang="zh-CN" altLang="en-US" sz="2400" b="1" i="0" u="none" strike="noStrike" cap="none" normalizeH="0" baseline="0" dirty="0" smtClean="0">
                          <a:ln>
                            <a:noFill/>
                          </a:ln>
                          <a:solidFill>
                            <a:schemeClr val="tx1"/>
                          </a:solidFill>
                          <a:effectLst/>
                          <a:latin typeface="宋体" pitchFamily="2" charset="-122"/>
                          <a:ea typeface="宋体" pitchFamily="2" charset="-122"/>
                        </a:rPr>
                        <a:t>年</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369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宋体" pitchFamily="2" charset="-122"/>
                          <a:ea typeface="宋体" pitchFamily="2" charset="-122"/>
                        </a:rPr>
                        <a:t>地方品种</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宋体" pitchFamily="2" charset="-122"/>
                          <a:ea typeface="宋体" pitchFamily="2" charset="-122"/>
                        </a:rPr>
                        <a:t>194</a:t>
                      </a: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宋体" pitchFamily="2" charset="-122"/>
                          <a:ea typeface="宋体" pitchFamily="2" charset="-122"/>
                        </a:rPr>
                        <a:t>68.8%</a:t>
                      </a: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宋体" pitchFamily="2" charset="-122"/>
                          <a:ea typeface="宋体" pitchFamily="2" charset="-122"/>
                        </a:rPr>
                        <a:t>426</a:t>
                      </a: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宋体" pitchFamily="2" charset="-122"/>
                          <a:ea typeface="宋体" pitchFamily="2" charset="-122"/>
                        </a:rPr>
                        <a:t>74%</a:t>
                      </a:r>
                      <a:endParaRPr kumimoji="0" lang="zh-CN" altLang="en-US" sz="2400" b="1" i="0" u="none" strike="noStrike" cap="none" normalizeH="0" baseline="0" dirty="0" smtClean="0">
                        <a:ln>
                          <a:noFill/>
                        </a:ln>
                        <a:solidFill>
                          <a:schemeClr val="tx1"/>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556</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71.6%</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369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宋体" pitchFamily="2" charset="-122"/>
                          <a:ea typeface="宋体" pitchFamily="2" charset="-122"/>
                        </a:rPr>
                        <a:t>培育品种</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45</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16.0%</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73</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12.7%</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algn="ctr"/>
                      <a:r>
                        <a:rPr lang="en-US" altLang="zh-CN" sz="2400" b="0" dirty="0" smtClean="0"/>
                        <a:t>109</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algn="ctr"/>
                      <a:r>
                        <a:rPr lang="en-US" altLang="zh-CN" sz="2400" b="0" dirty="0" smtClean="0"/>
                        <a:t>14.0%</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69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宋体" pitchFamily="2" charset="-122"/>
                          <a:ea typeface="宋体" pitchFamily="2" charset="-122"/>
                        </a:rPr>
                        <a:t>引进品种</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43</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15.2%</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smtClean="0">
                          <a:ln>
                            <a:noFill/>
                          </a:ln>
                          <a:solidFill>
                            <a:srgbClr val="000000"/>
                          </a:solidFill>
                          <a:effectLst/>
                          <a:latin typeface="宋体" pitchFamily="2" charset="-122"/>
                          <a:ea typeface="宋体" pitchFamily="2" charset="-122"/>
                        </a:rPr>
                        <a:t>77</a:t>
                      </a:r>
                      <a:endParaRPr kumimoji="0" lang="zh-CN" altLang="en-US" sz="2400" b="1" i="0" u="none" strike="noStrike" cap="none" normalizeH="0" baseline="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13.3%</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104</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14.4%</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369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宋体" pitchFamily="2" charset="-122"/>
                          <a:ea typeface="宋体" pitchFamily="2" charset="-122"/>
                        </a:rPr>
                        <a:t>其它</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0</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0</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0</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0</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8</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1.0%</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369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宋体" pitchFamily="2" charset="-122"/>
                          <a:ea typeface="宋体" pitchFamily="2" charset="-122"/>
                        </a:rPr>
                        <a:t>合计</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282</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100%</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576</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宋体" pitchFamily="2" charset="-122"/>
                          <a:ea typeface="宋体" pitchFamily="2" charset="-122"/>
                        </a:rPr>
                        <a:t>100%</a:t>
                      </a:r>
                      <a:endParaRPr kumimoji="0" lang="zh-CN" altLang="en-US" sz="2400" b="1" i="0" u="none" strike="noStrike" cap="none" normalizeH="0" baseline="0" dirty="0" smtClean="0">
                        <a:ln>
                          <a:noFill/>
                        </a:ln>
                        <a:solidFill>
                          <a:srgbClr val="000000"/>
                        </a:solidFill>
                        <a:effectLst/>
                        <a:latin typeface="宋体" pitchFamily="2" charset="-122"/>
                        <a:ea typeface="宋体" pitchFamily="2" charset="-122"/>
                      </a:endParaRP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777</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algn="ctr"/>
                      <a:r>
                        <a:rPr lang="en-US" altLang="zh-CN" sz="2400" b="0" dirty="0" smtClean="0"/>
                        <a:t>101%</a:t>
                      </a:r>
                      <a:endParaRPr lang="zh-CN" altLang="en-US" sz="2400" b="0" dirty="0"/>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bl>
          </a:graphicData>
        </a:graphic>
      </p:graphicFrame>
      <p:sp>
        <p:nvSpPr>
          <p:cNvPr id="31765" name="Text Box 27"/>
          <p:cNvSpPr txBox="1">
            <a:spLocks noChangeArrowheads="1"/>
          </p:cNvSpPr>
          <p:nvPr/>
        </p:nvSpPr>
        <p:spPr bwMode="auto">
          <a:xfrm>
            <a:off x="611560" y="3409181"/>
            <a:ext cx="5951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spcBef>
                <a:spcPct val="50000"/>
              </a:spcBef>
            </a:pPr>
            <a:r>
              <a:rPr lang="zh-CN" altLang="en-US" sz="2800" dirty="0">
                <a:latin typeface="宋体" pitchFamily="2" charset="-122"/>
                <a:ea typeface="宋体" pitchFamily="2" charset="-122"/>
              </a:rPr>
              <a:t>中国畜禽遗传资源</a:t>
            </a:r>
            <a:r>
              <a:rPr lang="zh-CN" altLang="en-US" sz="2800" dirty="0" smtClean="0">
                <a:latin typeface="宋体" pitchFamily="2" charset="-122"/>
                <a:ea typeface="宋体" pitchFamily="2" charset="-122"/>
              </a:rPr>
              <a:t>状况</a:t>
            </a:r>
            <a:endParaRPr lang="zh-CN" altLang="en-US" sz="2800" dirty="0">
              <a:latin typeface="宋体" pitchFamily="2" charset="-122"/>
              <a:ea typeface="宋体" pitchFamily="2" charset="-122"/>
            </a:endParaRPr>
          </a:p>
        </p:txBody>
      </p:sp>
      <p:pic>
        <p:nvPicPr>
          <p:cNvPr id="5" name="Picture 6" descr="http://a.hiphotos.baidu.com/baike/c0%3Dbaike60%2C5%2C5%2C60%2C20/sign=4af19f56572c11dfcadcb771024e09b5/2cf5e0fe9925bc317448592d5edf8db1ca1349540923585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9763" y="3976269"/>
            <a:ext cx="1190749" cy="1627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13</a:t>
            </a:fld>
            <a:endParaRPr lang="en-US" altLang="zh-CN" sz="1800" dirty="0" smtClean="0">
              <a:solidFill>
                <a:schemeClr val="bg1"/>
              </a:solidFill>
            </a:endParaRPr>
          </a:p>
        </p:txBody>
      </p:sp>
      <p:pic>
        <p:nvPicPr>
          <p:cNvPr id="19460" name="Picture 4" descr="http://img11.360buyimg.com/n1/14477/0a8fd6d9-4d0a-4195-b895-0ed0b23b3e79.jpg"/>
          <p:cNvPicPr>
            <a:picLocks noChangeAspect="1" noChangeArrowheads="1"/>
          </p:cNvPicPr>
          <p:nvPr/>
        </p:nvPicPr>
        <p:blipFill rotWithShape="1">
          <a:blip r:embed="rId5">
            <a:extLst>
              <a:ext uri="{28A0092B-C50C-407E-A947-70E740481C1C}">
                <a14:useLocalDpi xmlns:a14="http://schemas.microsoft.com/office/drawing/2010/main" val="0"/>
              </a:ext>
            </a:extLst>
          </a:blip>
          <a:srcRect l="12878" r="13601"/>
          <a:stretch/>
        </p:blipFill>
        <p:spPr bwMode="auto">
          <a:xfrm>
            <a:off x="7989763" y="5265771"/>
            <a:ext cx="1190749" cy="1619613"/>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00034" y="1196752"/>
            <a:ext cx="8032779" cy="473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ts val="1200"/>
              </a:spcBef>
              <a:buClr>
                <a:srgbClr val="FF0000"/>
              </a:buClr>
              <a:buFont typeface="Wingdings" pitchFamily="2" charset="2"/>
              <a:buChar char="Ø"/>
            </a:pPr>
            <a:r>
              <a:rPr lang="zh-CN" altLang="en-US" sz="3200" dirty="0">
                <a:solidFill>
                  <a:srgbClr val="CC0000"/>
                </a:solidFill>
                <a:latin typeface="仿宋_GB2312" pitchFamily="49" charset="-122"/>
                <a:ea typeface="仿宋_GB2312" pitchFamily="49" charset="-122"/>
              </a:rPr>
              <a:t>保种理论研究</a:t>
            </a:r>
            <a:r>
              <a:rPr lang="zh-CN" altLang="en-US" sz="3200" dirty="0" smtClean="0">
                <a:solidFill>
                  <a:srgbClr val="CC0000"/>
                </a:solidFill>
                <a:latin typeface="仿宋_GB2312" pitchFamily="49" charset="-122"/>
                <a:ea typeface="仿宋_GB2312" pitchFamily="49" charset="-122"/>
              </a:rPr>
              <a:t>：</a:t>
            </a:r>
            <a:r>
              <a:rPr lang="zh-CN" altLang="en-US" sz="3200" dirty="0" smtClean="0">
                <a:solidFill>
                  <a:schemeClr val="tx1"/>
                </a:solidFill>
                <a:latin typeface="仿宋_GB2312" pitchFamily="49" charset="-122"/>
                <a:ea typeface="仿宋_GB2312" pitchFamily="49" charset="-122"/>
              </a:rPr>
              <a:t>小群随机保种与家系等量留种保种。以</a:t>
            </a:r>
            <a:r>
              <a:rPr lang="zh-CN" altLang="en-US" sz="3200" u="sng" dirty="0">
                <a:solidFill>
                  <a:schemeClr val="tx1"/>
                </a:solidFill>
                <a:latin typeface="仿宋_GB2312" pitchFamily="49" charset="-122"/>
                <a:ea typeface="仿宋_GB2312" pitchFamily="49" charset="-122"/>
              </a:rPr>
              <a:t>有效群体含量</a:t>
            </a:r>
            <a:r>
              <a:rPr lang="zh-CN" altLang="en-US" sz="3200" dirty="0">
                <a:solidFill>
                  <a:schemeClr val="tx1"/>
                </a:solidFill>
                <a:latin typeface="仿宋_GB2312" pitchFamily="49" charset="-122"/>
                <a:ea typeface="仿宋_GB2312" pitchFamily="49" charset="-122"/>
              </a:rPr>
              <a:t>和</a:t>
            </a:r>
            <a:r>
              <a:rPr lang="zh-CN" altLang="en-US" sz="3200" u="sng" dirty="0">
                <a:solidFill>
                  <a:schemeClr val="tx1"/>
                </a:solidFill>
                <a:latin typeface="仿宋_GB2312" pitchFamily="49" charset="-122"/>
                <a:ea typeface="仿宋_GB2312" pitchFamily="49" charset="-122"/>
              </a:rPr>
              <a:t>近交系数增量</a:t>
            </a:r>
            <a:r>
              <a:rPr lang="zh-CN" altLang="en-US" sz="3200" dirty="0">
                <a:solidFill>
                  <a:schemeClr val="tx1"/>
                </a:solidFill>
                <a:latin typeface="仿宋_GB2312" pitchFamily="49" charset="-122"/>
                <a:ea typeface="仿宋_GB2312" pitchFamily="49" charset="-122"/>
              </a:rPr>
              <a:t>为</a:t>
            </a:r>
            <a:r>
              <a:rPr lang="zh-CN" altLang="en-US" sz="3200" dirty="0" smtClean="0">
                <a:solidFill>
                  <a:schemeClr val="tx1"/>
                </a:solidFill>
                <a:latin typeface="仿宋_GB2312" pitchFamily="49" charset="-122"/>
                <a:ea typeface="仿宋_GB2312" pitchFamily="49" charset="-122"/>
              </a:rPr>
              <a:t>基础</a:t>
            </a:r>
            <a:endParaRPr lang="en-US" altLang="zh-CN" sz="3200" dirty="0" smtClean="0">
              <a:solidFill>
                <a:schemeClr val="tx1"/>
              </a:solidFill>
              <a:latin typeface="仿宋_GB2312" pitchFamily="49" charset="-122"/>
              <a:ea typeface="仿宋_GB2312" pitchFamily="49" charset="-122"/>
            </a:endParaRPr>
          </a:p>
          <a:p>
            <a:pPr marL="342900" indent="-342900" algn="just" eaLnBrk="1" hangingPunct="1">
              <a:spcBef>
                <a:spcPts val="1200"/>
              </a:spcBef>
              <a:buClr>
                <a:srgbClr val="FF0000"/>
              </a:buClr>
              <a:buFont typeface="Wingdings" pitchFamily="2" charset="2"/>
              <a:buChar char="Ø"/>
            </a:pPr>
            <a:r>
              <a:rPr lang="zh-CN" altLang="en-US" sz="3200" dirty="0" smtClean="0">
                <a:solidFill>
                  <a:srgbClr val="CC0000"/>
                </a:solidFill>
                <a:latin typeface="仿宋_GB2312" pitchFamily="49" charset="-122"/>
                <a:ea typeface="仿宋_GB2312" pitchFamily="49" charset="-122"/>
              </a:rPr>
              <a:t>保</a:t>
            </a:r>
            <a:r>
              <a:rPr lang="zh-CN" altLang="en-US" sz="3200" dirty="0">
                <a:solidFill>
                  <a:srgbClr val="CC0000"/>
                </a:solidFill>
                <a:latin typeface="仿宋_GB2312" pitchFamily="49" charset="-122"/>
                <a:ea typeface="仿宋_GB2312" pitchFamily="49" charset="-122"/>
              </a:rPr>
              <a:t>种方法：</a:t>
            </a:r>
            <a:r>
              <a:rPr lang="zh-CN" altLang="en-US" sz="3200" dirty="0">
                <a:solidFill>
                  <a:schemeClr val="tx1"/>
                </a:solidFill>
                <a:latin typeface="仿宋_GB2312" pitchFamily="49" charset="-122"/>
                <a:ea typeface="仿宋_GB2312" pitchFamily="49" charset="-122"/>
              </a:rPr>
              <a:t>提出了优先保护</a:t>
            </a:r>
            <a:r>
              <a:rPr lang="zh-CN" altLang="en-US" sz="3200" dirty="0" smtClean="0">
                <a:solidFill>
                  <a:schemeClr val="tx1"/>
                </a:solidFill>
                <a:latin typeface="仿宋_GB2312" pitchFamily="49" charset="-122"/>
                <a:ea typeface="仿宋_GB2312" pitchFamily="49" charset="-122"/>
              </a:rPr>
              <a:t>序列、</a:t>
            </a:r>
            <a:r>
              <a:rPr lang="zh-CN" altLang="en-US" sz="3200" dirty="0">
                <a:solidFill>
                  <a:schemeClr val="tx1"/>
                </a:solidFill>
                <a:latin typeface="仿宋_GB2312" pitchFamily="49" charset="-122"/>
                <a:ea typeface="仿宋_GB2312" pitchFamily="49" charset="-122"/>
              </a:rPr>
              <a:t>国家保护</a:t>
            </a:r>
            <a:r>
              <a:rPr lang="zh-CN" altLang="en-US" sz="3200" dirty="0" smtClean="0">
                <a:solidFill>
                  <a:schemeClr val="tx1"/>
                </a:solidFill>
                <a:latin typeface="仿宋_GB2312" pitchFamily="49" charset="-122"/>
                <a:ea typeface="仿宋_GB2312" pitchFamily="49" charset="-122"/>
              </a:rPr>
              <a:t>名录。保存方法：原产地</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异地，活体</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细胞</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基因</a:t>
            </a:r>
            <a:r>
              <a:rPr lang="zh-CN" altLang="en-US" sz="3200" dirty="0" smtClean="0">
                <a:solidFill>
                  <a:schemeClr val="tx1"/>
                </a:solidFill>
                <a:latin typeface="仿宋_GB2312" pitchFamily="49" charset="-122"/>
                <a:ea typeface="仿宋_GB2312" pitchFamily="49" charset="-122"/>
              </a:rPr>
              <a:t>保存</a:t>
            </a:r>
            <a:endParaRPr lang="en-US" altLang="zh-CN" sz="3200" dirty="0" smtClean="0">
              <a:solidFill>
                <a:schemeClr val="tx1"/>
              </a:solidFill>
              <a:latin typeface="仿宋_GB2312" pitchFamily="49" charset="-122"/>
              <a:ea typeface="仿宋_GB2312" pitchFamily="49" charset="-122"/>
            </a:endParaRPr>
          </a:p>
          <a:p>
            <a:pPr algn="just" eaLnBrk="1" hangingPunct="1">
              <a:spcBef>
                <a:spcPts val="1200"/>
              </a:spcBef>
              <a:buClr>
                <a:srgbClr val="FF0000"/>
              </a:buClr>
            </a:pPr>
            <a:r>
              <a:rPr lang="zh-CN" altLang="en-US" sz="3200" dirty="0" smtClean="0">
                <a:solidFill>
                  <a:srgbClr val="C00000"/>
                </a:solidFill>
                <a:latin typeface="仿宋_GB2312" pitchFamily="49" charset="-122"/>
                <a:ea typeface="仿宋_GB2312" pitchFamily="49" charset="-122"/>
              </a:rPr>
              <a:t>畜禽遗传资源保存的理论与</a:t>
            </a:r>
            <a:r>
              <a:rPr lang="zh-CN" altLang="en-US" sz="3200" dirty="0">
                <a:solidFill>
                  <a:srgbClr val="C00000"/>
                </a:solidFill>
                <a:latin typeface="仿宋_GB2312" pitchFamily="49" charset="-122"/>
                <a:ea typeface="仿宋_GB2312" pitchFamily="49" charset="-122"/>
              </a:rPr>
              <a:t>技术、荣昌猪品种资源保护与</a:t>
            </a:r>
            <a:r>
              <a:rPr lang="zh-CN" altLang="en-US" sz="3200" dirty="0" smtClean="0">
                <a:solidFill>
                  <a:srgbClr val="C00000"/>
                </a:solidFill>
                <a:latin typeface="仿宋_GB2312" pitchFamily="49" charset="-122"/>
                <a:ea typeface="仿宋_GB2312" pitchFamily="49" charset="-122"/>
              </a:rPr>
              <a:t>开发利用</a:t>
            </a:r>
            <a:r>
              <a:rPr lang="en-US" altLang="zh-CN" sz="3200" dirty="0" smtClean="0">
                <a:solidFill>
                  <a:schemeClr val="tx1"/>
                </a:solidFill>
                <a:latin typeface="仿宋_GB2312" pitchFamily="49" charset="-122"/>
                <a:ea typeface="仿宋_GB2312" pitchFamily="49" charset="-122"/>
              </a:rPr>
              <a:t>—2001</a:t>
            </a:r>
            <a:r>
              <a:rPr lang="zh-CN" altLang="en-US" sz="3200" dirty="0" smtClean="0">
                <a:solidFill>
                  <a:schemeClr val="tx1"/>
                </a:solidFill>
                <a:latin typeface="仿宋_GB2312" pitchFamily="49" charset="-122"/>
                <a:ea typeface="仿宋_GB2312" pitchFamily="49" charset="-122"/>
              </a:rPr>
              <a:t>、</a:t>
            </a:r>
            <a:r>
              <a:rPr lang="en-US" altLang="zh-CN" sz="3200" dirty="0" smtClean="0">
                <a:solidFill>
                  <a:schemeClr val="tx1"/>
                </a:solidFill>
                <a:latin typeface="仿宋_GB2312" pitchFamily="49" charset="-122"/>
                <a:ea typeface="仿宋_GB2312" pitchFamily="49" charset="-122"/>
              </a:rPr>
              <a:t>2015</a:t>
            </a:r>
            <a:r>
              <a:rPr lang="zh-CN" altLang="en-US" sz="3200" dirty="0" smtClean="0">
                <a:solidFill>
                  <a:schemeClr val="tx1"/>
                </a:solidFill>
                <a:latin typeface="仿宋_GB2312" pitchFamily="49" charset="-122"/>
                <a:ea typeface="仿宋_GB2312" pitchFamily="49" charset="-122"/>
              </a:rPr>
              <a:t>年国家科技进步二等奖 </a:t>
            </a:r>
            <a:endParaRPr lang="en-US" altLang="zh-CN" sz="3200" dirty="0">
              <a:solidFill>
                <a:schemeClr val="tx1"/>
              </a:solidFill>
              <a:latin typeface="仿宋_GB2312" pitchFamily="49" charset="-122"/>
              <a:ea typeface="仿宋_GB2312" pitchFamily="49" charset="-122"/>
            </a:endParaRPr>
          </a:p>
        </p:txBody>
      </p:sp>
      <p:sp>
        <p:nvSpPr>
          <p:cNvPr id="32771" name="矩形 3"/>
          <p:cNvSpPr>
            <a:spLocks noChangeArrowheads="1"/>
          </p:cNvSpPr>
          <p:nvPr/>
        </p:nvSpPr>
        <p:spPr bwMode="auto">
          <a:xfrm>
            <a:off x="1071562" y="500042"/>
            <a:ext cx="62150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2</a:t>
            </a:r>
            <a:r>
              <a:rPr lang="zh-CN" altLang="en-US"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、资源</a:t>
            </a:r>
            <a:r>
              <a:rPr lang="zh-CN" altLang="en-US" dirty="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的保存理论与方法</a:t>
            </a:r>
          </a:p>
        </p:txBody>
      </p:sp>
      <p:pic>
        <p:nvPicPr>
          <p:cNvPr id="32772" name="Picture 10" descr="图片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8775" y="5972175"/>
            <a:ext cx="21336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7" descr="图片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72375" y="5956300"/>
            <a:ext cx="15716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643570" y="5572140"/>
            <a:ext cx="3143272" cy="400110"/>
          </a:xfrm>
          <a:prstGeom prst="rect">
            <a:avLst/>
          </a:prstGeom>
          <a:noFill/>
        </p:spPr>
        <p:txBody>
          <a:bodyPr wrap="square" rtlCol="0">
            <a:spAutoFit/>
          </a:bodyPr>
          <a:lstStyle/>
          <a:p>
            <a:r>
              <a:rPr lang="zh-CN" altLang="en-US" sz="2000" dirty="0" smtClean="0"/>
              <a:t>家系等量留种</a:t>
            </a:r>
            <a:endParaRPr lang="zh-CN" altLang="en-US" sz="20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a:xfrm>
            <a:off x="2362200" y="620713"/>
            <a:ext cx="4824413" cy="617537"/>
          </a:xfrm>
          <a:ln w="38100" cap="sq" algn="ctr">
            <a:solidFill>
              <a:srgbClr val="CC0000"/>
            </a:solidFill>
            <a:headEnd type="none" w="med" len="med"/>
            <a:tailEnd type="none" w="med" len="med"/>
          </a:ln>
        </p:spPr>
        <p:txBody>
          <a:bodyPr anchor="t">
            <a:spAutoFit/>
          </a:bodyPr>
          <a:lstStyle/>
          <a:p>
            <a:pPr algn="l">
              <a:defRPr/>
            </a:pPr>
            <a:r>
              <a:rPr lang="zh-CN" altLang="en-US" sz="3200" b="1" dirty="0" smtClean="0">
                <a:solidFill>
                  <a:srgbClr val="FF0000"/>
                </a:solidFill>
                <a:effectLst>
                  <a:outerShdw blurRad="38100" dist="38100" dir="2700000" algn="tl">
                    <a:srgbClr val="000000"/>
                  </a:outerShdw>
                </a:effectLst>
                <a:latin typeface="仿宋_GB2312" pitchFamily="49" charset="-122"/>
                <a:ea typeface="仿宋_GB2312" pitchFamily="49" charset="-122"/>
              </a:rPr>
              <a:t>小型猪种质资源异地保存</a:t>
            </a:r>
          </a:p>
        </p:txBody>
      </p:sp>
      <p:sp>
        <p:nvSpPr>
          <p:cNvPr id="4100" name="内容占位符 2"/>
          <p:cNvSpPr>
            <a:spLocks noGrp="1"/>
          </p:cNvSpPr>
          <p:nvPr>
            <p:ph idx="4294967295"/>
          </p:nvPr>
        </p:nvSpPr>
        <p:spPr>
          <a:xfrm>
            <a:off x="611188" y="1628775"/>
            <a:ext cx="8104187" cy="3987800"/>
          </a:xfrm>
        </p:spPr>
        <p:txBody>
          <a:bodyPr/>
          <a:lstStyle/>
          <a:p>
            <a:pPr>
              <a:lnSpc>
                <a:spcPts val="4200"/>
              </a:lnSpc>
              <a:spcBef>
                <a:spcPts val="1200"/>
              </a:spcBef>
              <a:buClr>
                <a:srgbClr val="FF0000"/>
              </a:buClr>
              <a:buFont typeface="Wingdings" pitchFamily="2" charset="2"/>
              <a:buChar char="Ø"/>
            </a:pPr>
            <a:r>
              <a:rPr lang="zh-CN" altLang="en-US" b="1" smtClean="0">
                <a:latin typeface="仿宋_GB2312" pitchFamily="49" charset="-122"/>
                <a:ea typeface="仿宋_GB2312" pitchFamily="49" charset="-122"/>
              </a:rPr>
              <a:t>海南五指山小型猪、广西巴马小型猪、贵州小型猪活体保存</a:t>
            </a:r>
          </a:p>
          <a:p>
            <a:pPr>
              <a:lnSpc>
                <a:spcPts val="4200"/>
              </a:lnSpc>
              <a:spcBef>
                <a:spcPts val="1200"/>
              </a:spcBef>
              <a:buClr>
                <a:srgbClr val="FF0000"/>
              </a:buClr>
              <a:buFont typeface="Wingdings" pitchFamily="2" charset="2"/>
              <a:buChar char="Ø"/>
            </a:pPr>
            <a:r>
              <a:rPr lang="zh-CN" altLang="en-US" b="1" smtClean="0">
                <a:latin typeface="仿宋_GB2312" pitchFamily="49" charset="-122"/>
                <a:ea typeface="仿宋_GB2312" pitchFamily="49" charset="-122"/>
              </a:rPr>
              <a:t>建立近交系、封闭群，培育</a:t>
            </a:r>
            <a:r>
              <a:rPr lang="en-US" altLang="zh-CN" b="1" smtClean="0">
                <a:latin typeface="仿宋_GB2312" pitchFamily="49" charset="-122"/>
                <a:ea typeface="仿宋_GB2312" pitchFamily="49" charset="-122"/>
              </a:rPr>
              <a:t>SPF</a:t>
            </a:r>
            <a:r>
              <a:rPr lang="zh-CN" altLang="en-US" b="1" smtClean="0">
                <a:latin typeface="仿宋_GB2312" pitchFamily="49" charset="-122"/>
                <a:ea typeface="仿宋_GB2312" pitchFamily="49" charset="-122"/>
              </a:rPr>
              <a:t>小型猪，初步建成国家实验用小型猪种源基地</a:t>
            </a:r>
            <a:endParaRPr lang="en-US" altLang="zh-CN" b="1" smtClean="0">
              <a:latin typeface="仿宋_GB2312" pitchFamily="49" charset="-122"/>
              <a:ea typeface="仿宋_GB2312" pitchFamily="49" charset="-122"/>
            </a:endParaRPr>
          </a:p>
          <a:p>
            <a:pPr>
              <a:lnSpc>
                <a:spcPts val="4200"/>
              </a:lnSpc>
              <a:spcBef>
                <a:spcPts val="1200"/>
              </a:spcBef>
              <a:buClr>
                <a:srgbClr val="FF0000"/>
              </a:buClr>
              <a:buFont typeface="Wingdings" pitchFamily="2" charset="2"/>
              <a:buChar char="Ø"/>
            </a:pPr>
            <a:r>
              <a:rPr lang="zh-CN" altLang="en-US" b="1" smtClean="0">
                <a:latin typeface="仿宋_GB2312" pitchFamily="49" charset="-122"/>
                <a:ea typeface="仿宋_GB2312" pitchFamily="49" charset="-122"/>
              </a:rPr>
              <a:t>脱离了原生境，存在性状改变的风险；保种成本较高</a:t>
            </a:r>
          </a:p>
          <a:p>
            <a:pPr>
              <a:lnSpc>
                <a:spcPts val="4200"/>
              </a:lnSpc>
              <a:spcBef>
                <a:spcPts val="1200"/>
              </a:spcBef>
              <a:buClr>
                <a:srgbClr val="FF0000"/>
              </a:buClr>
              <a:buFont typeface="Wingdings" pitchFamily="2" charset="2"/>
              <a:buChar char="Ø"/>
            </a:pPr>
            <a:endParaRPr lang="zh-CN" altLang="en-US" b="1" smtClean="0">
              <a:latin typeface="仿宋_GB2312" pitchFamily="49" charset="-122"/>
              <a:ea typeface="仿宋_GB2312" pitchFamily="49" charset="-122"/>
            </a:endParaRPr>
          </a:p>
        </p:txBody>
      </p:sp>
      <p:sp>
        <p:nvSpPr>
          <p:cNvPr id="36870" name="Rectangle 6"/>
          <p:cNvSpPr>
            <a:spLocks noChangeArrowheads="1"/>
          </p:cNvSpPr>
          <p:nvPr/>
        </p:nvSpPr>
        <p:spPr bwMode="auto">
          <a:xfrm>
            <a:off x="1498600" y="620713"/>
            <a:ext cx="796925" cy="579437"/>
          </a:xfrm>
          <a:prstGeom prst="rect">
            <a:avLst/>
          </a:prstGeom>
          <a:noFill/>
          <a:ln w="9525">
            <a:noFill/>
            <a:miter lim="800000"/>
            <a:headEnd/>
            <a:tailEnd/>
          </a:ln>
          <a:effectLst/>
        </p:spPr>
        <p:txBody>
          <a:bodyPr wrap="none">
            <a:spAutoFit/>
          </a:bodyPr>
          <a:lstStyle/>
          <a:p>
            <a:pPr algn="l" eaLnBrk="1" hangingPunct="1">
              <a:defRPr/>
            </a:pPr>
            <a:r>
              <a:rPr lang="zh-CN" altLang="en-US" sz="3200">
                <a:effectLst>
                  <a:outerShdw blurRad="38100" dist="38100" dir="2700000" algn="tl">
                    <a:srgbClr val="000000"/>
                  </a:outerShdw>
                </a:effectLst>
                <a:latin typeface="仿宋_GB2312" pitchFamily="49" charset="-122"/>
                <a:ea typeface="仿宋_GB2312" pitchFamily="49" charset="-122"/>
              </a:rPr>
              <a:t>例</a:t>
            </a:r>
            <a:r>
              <a:rPr lang="en-US" altLang="zh-CN" sz="3200">
                <a:effectLst>
                  <a:outerShdw blurRad="38100" dist="38100" dir="2700000" algn="tl">
                    <a:srgbClr val="000000"/>
                  </a:outerShdw>
                </a:effectLst>
                <a:latin typeface="仿宋_GB2312" pitchFamily="49" charset="-122"/>
                <a:ea typeface="仿宋_GB2312" pitchFamily="49" charset="-122"/>
              </a:rPr>
              <a:t>1</a:t>
            </a:r>
            <a:endParaRPr lang="zh-CN" altLang="en-US" sz="3200">
              <a:effectLst>
                <a:outerShdw blurRad="38100" dist="38100" dir="2700000" algn="tl">
                  <a:srgbClr val="000000"/>
                </a:outerShdw>
              </a:effectLst>
              <a:latin typeface="仿宋_GB2312" pitchFamily="49" charset="-122"/>
              <a:ea typeface="仿宋_GB2312" pitchFamily="49" charset="-122"/>
            </a:endParaRPr>
          </a:p>
        </p:txBody>
      </p:sp>
      <p:sp>
        <p:nvSpPr>
          <p:cNvPr id="4102" name="Rectangle 5"/>
          <p:cNvSpPr>
            <a:spLocks noChangeArrowheads="1"/>
          </p:cNvSpPr>
          <p:nvPr/>
        </p:nvSpPr>
        <p:spPr bwMode="auto">
          <a:xfrm>
            <a:off x="3959225" y="3194050"/>
            <a:ext cx="22129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zh-CN" altLang="zh-CN" sz="6000">
              <a:latin typeface="Times New Roman" pitchFamily="18" charset="0"/>
              <a:ea typeface="隶书" pitchFamily="49" charset="-122"/>
            </a:endParaRPr>
          </a:p>
        </p:txBody>
      </p:sp>
      <p:pic>
        <p:nvPicPr>
          <p:cNvPr id="4103" name="Picture 4" descr="猪">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1863" y="4813300"/>
            <a:ext cx="3132137"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TextBox 7"/>
          <p:cNvSpPr txBox="1">
            <a:spLocks noChangeArrowheads="1"/>
          </p:cNvSpPr>
          <p:nvPr/>
        </p:nvSpPr>
        <p:spPr bwMode="auto">
          <a:xfrm>
            <a:off x="7451725" y="6491288"/>
            <a:ext cx="16922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lang="zh-CN" altLang="en-US" sz="1800" b="0"/>
              <a:t>五指山小型猪</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a:xfrm>
            <a:off x="3348038" y="714375"/>
            <a:ext cx="3097212" cy="617538"/>
          </a:xfrm>
          <a:ln w="38100" cap="sq" algn="ctr">
            <a:solidFill>
              <a:srgbClr val="CC0000"/>
            </a:solidFill>
            <a:headEnd type="none" w="med" len="med"/>
            <a:tailEnd type="none" w="med" len="med"/>
          </a:ln>
        </p:spPr>
        <p:txBody>
          <a:bodyPr anchor="t">
            <a:spAutoFit/>
          </a:bodyPr>
          <a:lstStyle/>
          <a:p>
            <a:pPr algn="l">
              <a:defRPr/>
            </a:pPr>
            <a:r>
              <a:rPr lang="zh-CN" altLang="en-US" sz="3200" b="1" smtClean="0">
                <a:solidFill>
                  <a:srgbClr val="FF0000"/>
                </a:solidFill>
                <a:effectLst>
                  <a:outerShdw blurRad="38100" dist="38100" dir="2700000" algn="tl">
                    <a:srgbClr val="000000"/>
                  </a:outerShdw>
                </a:effectLst>
                <a:latin typeface="仿宋_GB2312" pitchFamily="49" charset="-122"/>
                <a:ea typeface="仿宋_GB2312" pitchFamily="49" charset="-122"/>
              </a:rPr>
              <a:t>细胞库保存技术</a:t>
            </a:r>
          </a:p>
        </p:txBody>
      </p:sp>
      <p:sp>
        <p:nvSpPr>
          <p:cNvPr id="34819" name="内容占位符 2"/>
          <p:cNvSpPr>
            <a:spLocks noGrp="1"/>
          </p:cNvSpPr>
          <p:nvPr>
            <p:ph idx="4294967295"/>
          </p:nvPr>
        </p:nvSpPr>
        <p:spPr>
          <a:xfrm>
            <a:off x="500063" y="1857375"/>
            <a:ext cx="8001000" cy="4071938"/>
          </a:xfrm>
        </p:spPr>
        <p:txBody>
          <a:bodyPr/>
          <a:lstStyle/>
          <a:p>
            <a:pPr>
              <a:spcBef>
                <a:spcPct val="50000"/>
              </a:spcBef>
              <a:buClr>
                <a:srgbClr val="FF0000"/>
              </a:buClr>
              <a:buFont typeface="Wingdings" pitchFamily="2" charset="2"/>
              <a:buChar char="Ø"/>
            </a:pPr>
            <a:r>
              <a:rPr lang="zh-CN" altLang="en-US" b="1" smtClean="0">
                <a:latin typeface="仿宋_GB2312" pitchFamily="49" charset="-122"/>
                <a:ea typeface="仿宋_GB2312" pitchFamily="49" charset="-122"/>
              </a:rPr>
              <a:t>以体细胞方式，保存畜禽全部基因组信息。</a:t>
            </a:r>
            <a:r>
              <a:rPr lang="en-US" altLang="zh-CN" b="1" smtClean="0">
                <a:latin typeface="仿宋_GB2312" pitchFamily="49" charset="-122"/>
                <a:ea typeface="仿宋_GB2312" pitchFamily="49" charset="-122"/>
              </a:rPr>
              <a:t>建成</a:t>
            </a:r>
            <a:r>
              <a:rPr lang="zh-CN" altLang="en-US" b="1" smtClean="0">
                <a:latin typeface="仿宋_GB2312" pitchFamily="49" charset="-122"/>
                <a:ea typeface="仿宋_GB2312" pitchFamily="49" charset="-122"/>
              </a:rPr>
              <a:t>了世界上最大的畜禽体细胞库</a:t>
            </a:r>
          </a:p>
          <a:p>
            <a:pPr>
              <a:spcBef>
                <a:spcPct val="50000"/>
              </a:spcBef>
              <a:buClr>
                <a:srgbClr val="FF0000"/>
              </a:buClr>
              <a:buFont typeface="Wingdings" pitchFamily="2" charset="2"/>
              <a:buChar char="Ø"/>
            </a:pPr>
            <a:r>
              <a:rPr lang="zh-CN" altLang="en-US" b="1" smtClean="0">
                <a:latin typeface="仿宋_GB2312" pitchFamily="49" charset="-122"/>
                <a:ea typeface="仿宋_GB2312" pitchFamily="49" charset="-122"/>
              </a:rPr>
              <a:t>弥补了活体、精子、胚胎保存的不足。通过体细胞克隆，可复原畜禽资源；为功能基因组研究提供平台</a:t>
            </a:r>
          </a:p>
          <a:p>
            <a:pPr>
              <a:spcBef>
                <a:spcPct val="50000"/>
              </a:spcBef>
              <a:buClr>
                <a:srgbClr val="FF0000"/>
              </a:buClr>
              <a:buFont typeface="Wingdings" pitchFamily="2" charset="2"/>
              <a:buChar char="Ø"/>
            </a:pPr>
            <a:r>
              <a:rPr lang="zh-CN" altLang="en-US" b="1" smtClean="0">
                <a:latin typeface="仿宋_GB2312" pitchFamily="49" charset="-122"/>
                <a:ea typeface="仿宋_GB2312" pitchFamily="49" charset="-122"/>
              </a:rPr>
              <a:t>由于体细胞克隆的技术因素，复原畜禽资源效率低，开始研究干细胞方法</a:t>
            </a:r>
          </a:p>
        </p:txBody>
      </p:sp>
      <p:sp>
        <p:nvSpPr>
          <p:cNvPr id="37894" name="Rectangle 6"/>
          <p:cNvSpPr>
            <a:spLocks noChangeArrowheads="1"/>
          </p:cNvSpPr>
          <p:nvPr/>
        </p:nvSpPr>
        <p:spPr bwMode="auto">
          <a:xfrm>
            <a:off x="2413000" y="714375"/>
            <a:ext cx="796925" cy="579438"/>
          </a:xfrm>
          <a:prstGeom prst="rect">
            <a:avLst/>
          </a:prstGeom>
          <a:noFill/>
          <a:ln w="9525" algn="ctr">
            <a:noFill/>
            <a:miter lim="800000"/>
            <a:headEnd/>
            <a:tailEnd/>
          </a:ln>
          <a:effectLst/>
        </p:spPr>
        <p:txBody>
          <a:bodyPr wrap="none">
            <a:spAutoFit/>
          </a:bodyPr>
          <a:lstStyle/>
          <a:p>
            <a:pPr algn="l" eaLnBrk="1" hangingPunct="1">
              <a:defRPr/>
            </a:pPr>
            <a:r>
              <a:rPr lang="zh-CN" altLang="en-US" sz="3200">
                <a:effectLst>
                  <a:outerShdw blurRad="38100" dist="38100" dir="2700000" algn="tl">
                    <a:srgbClr val="000000"/>
                  </a:outerShdw>
                </a:effectLst>
                <a:latin typeface="仿宋_GB2312" pitchFamily="49" charset="-122"/>
                <a:ea typeface="仿宋_GB2312" pitchFamily="49" charset="-122"/>
              </a:rPr>
              <a:t>例</a:t>
            </a:r>
            <a:r>
              <a:rPr lang="en-US" altLang="zh-CN" sz="3200">
                <a:effectLst>
                  <a:outerShdw blurRad="38100" dist="38100" dir="2700000" algn="tl">
                    <a:srgbClr val="000000"/>
                  </a:outerShdw>
                </a:effectLst>
                <a:latin typeface="仿宋_GB2312" pitchFamily="49" charset="-122"/>
                <a:ea typeface="仿宋_GB2312" pitchFamily="49" charset="-122"/>
              </a:rPr>
              <a:t>2</a:t>
            </a:r>
            <a:endParaRPr lang="zh-CN" altLang="en-US" sz="3200">
              <a:effectLst>
                <a:outerShdw blurRad="38100" dist="38100" dir="2700000" algn="tl">
                  <a:srgbClr val="000000"/>
                </a:outerShdw>
              </a:effectLst>
              <a:latin typeface="仿宋_GB2312" pitchFamily="49" charset="-122"/>
              <a:ea typeface="仿宋_GB2312" pitchFamily="49" charset="-122"/>
            </a:endParaRPr>
          </a:p>
        </p:txBody>
      </p:sp>
      <p:sp>
        <p:nvSpPr>
          <p:cNvPr id="6" name="动作按钮: 前进或下一项 5">
            <a:hlinkClick r:id="rId3" action="ppaction://hlinksldjump" highlightClick="1"/>
          </p:cNvPr>
          <p:cNvSpPr/>
          <p:nvPr/>
        </p:nvSpPr>
        <p:spPr>
          <a:xfrm>
            <a:off x="7500938" y="2500313"/>
            <a:ext cx="285750" cy="28575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p>
        </p:txBody>
      </p:sp>
      <p:sp>
        <p:nvSpPr>
          <p:cNvPr id="7"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16</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500063" y="1428736"/>
            <a:ext cx="8001000" cy="429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lnSpc>
                <a:spcPts val="4500"/>
              </a:lnSpc>
              <a:spcBef>
                <a:spcPct val="20000"/>
              </a:spcBef>
              <a:buClr>
                <a:srgbClr val="FF0000"/>
              </a:buClr>
              <a:buFont typeface="Wingdings" pitchFamily="2" charset="2"/>
              <a:buChar char="Ø"/>
            </a:pPr>
            <a:r>
              <a:rPr lang="zh-CN" altLang="en-US" sz="3200" dirty="0">
                <a:solidFill>
                  <a:srgbClr val="CC0000"/>
                </a:solidFill>
                <a:latin typeface="仿宋_GB2312" pitchFamily="49" charset="-122"/>
                <a:ea typeface="仿宋_GB2312" pitchFamily="49" charset="-122"/>
              </a:rPr>
              <a:t>起源与进化：</a:t>
            </a:r>
            <a:r>
              <a:rPr lang="zh-CN" altLang="en-US" sz="3200" dirty="0">
                <a:solidFill>
                  <a:schemeClr val="tx1"/>
                </a:solidFill>
                <a:latin typeface="仿宋_GB2312" pitchFamily="49" charset="-122"/>
                <a:ea typeface="仿宋_GB2312" pitchFamily="49" charset="-122"/>
              </a:rPr>
              <a:t>畜禽起源、进化时间和路线</a:t>
            </a:r>
          </a:p>
          <a:p>
            <a:pPr marL="342900" indent="-342900" algn="just" eaLnBrk="1" hangingPunct="1">
              <a:lnSpc>
                <a:spcPts val="4500"/>
              </a:lnSpc>
              <a:spcBef>
                <a:spcPct val="20000"/>
              </a:spcBef>
              <a:buClr>
                <a:srgbClr val="FF0000"/>
              </a:buClr>
              <a:buFont typeface="Wingdings" pitchFamily="2" charset="2"/>
              <a:buChar char="Ø"/>
            </a:pPr>
            <a:r>
              <a:rPr lang="zh-CN" altLang="en-US" sz="3200" dirty="0" smtClean="0">
                <a:solidFill>
                  <a:srgbClr val="CC0000"/>
                </a:solidFill>
                <a:latin typeface="仿宋_GB2312" pitchFamily="49" charset="-122"/>
                <a:ea typeface="仿宋_GB2312" pitchFamily="49" charset="-122"/>
              </a:rPr>
              <a:t>遗传多样性：</a:t>
            </a:r>
            <a:r>
              <a:rPr lang="zh-CN" altLang="en-US" sz="3200" dirty="0">
                <a:solidFill>
                  <a:schemeClr val="tx1"/>
                </a:solidFill>
                <a:latin typeface="仿宋_GB2312" pitchFamily="49" charset="-122"/>
                <a:ea typeface="仿宋_GB2312" pitchFamily="49" charset="-122"/>
              </a:rPr>
              <a:t>资源的群体结构、遗传关系、遗传多样性等</a:t>
            </a:r>
          </a:p>
          <a:p>
            <a:pPr marL="342900" indent="-342900" algn="just" eaLnBrk="1" hangingPunct="1">
              <a:lnSpc>
                <a:spcPts val="4500"/>
              </a:lnSpc>
              <a:spcBef>
                <a:spcPct val="20000"/>
              </a:spcBef>
              <a:buClr>
                <a:srgbClr val="FF0000"/>
              </a:buClr>
              <a:buFont typeface="Wingdings" pitchFamily="2" charset="2"/>
              <a:buChar char="Ø"/>
            </a:pPr>
            <a:r>
              <a:rPr lang="zh-CN" altLang="en-US" sz="3200" dirty="0">
                <a:solidFill>
                  <a:srgbClr val="CC0000"/>
                </a:solidFill>
                <a:latin typeface="仿宋_GB2312" pitchFamily="49" charset="-122"/>
                <a:ea typeface="仿宋_GB2312" pitchFamily="49" charset="-122"/>
              </a:rPr>
              <a:t>基因资源挖掘：</a:t>
            </a:r>
            <a:r>
              <a:rPr lang="zh-CN" altLang="en-US" sz="3200" dirty="0">
                <a:solidFill>
                  <a:schemeClr val="tx1"/>
                </a:solidFill>
                <a:latin typeface="仿宋_GB2312" pitchFamily="49" charset="-122"/>
                <a:ea typeface="仿宋_GB2312" pitchFamily="49" charset="-122"/>
              </a:rPr>
              <a:t>挖掘与繁殖、肉质及抗病性状等有关的优良、特色基因资源</a:t>
            </a:r>
            <a:endParaRPr lang="en-US" altLang="zh-CN" sz="3200" dirty="0">
              <a:solidFill>
                <a:schemeClr val="tx1"/>
              </a:solidFill>
              <a:latin typeface="仿宋_GB2312" pitchFamily="49" charset="-122"/>
              <a:ea typeface="仿宋_GB2312" pitchFamily="49" charset="-122"/>
            </a:endParaRPr>
          </a:p>
          <a:p>
            <a:pPr algn="just" eaLnBrk="1" hangingPunct="1">
              <a:lnSpc>
                <a:spcPts val="4500"/>
              </a:lnSpc>
              <a:spcBef>
                <a:spcPct val="20000"/>
              </a:spcBef>
              <a:buClr>
                <a:srgbClr val="FF0000"/>
              </a:buClr>
            </a:pPr>
            <a:r>
              <a:rPr lang="zh-CN" altLang="en-US" sz="3200" dirty="0" smtClean="0">
                <a:solidFill>
                  <a:srgbClr val="CC0000"/>
                </a:solidFill>
                <a:latin typeface="仿宋_GB2312" pitchFamily="49" charset="-122"/>
                <a:ea typeface="仿宋_GB2312" pitchFamily="49" charset="-122"/>
              </a:rPr>
              <a:t>  中国</a:t>
            </a:r>
            <a:r>
              <a:rPr lang="zh-CN" altLang="en-US" sz="3200" dirty="0">
                <a:solidFill>
                  <a:srgbClr val="CC0000"/>
                </a:solidFill>
                <a:latin typeface="仿宋_GB2312" pitchFamily="49" charset="-122"/>
                <a:ea typeface="仿宋_GB2312" pitchFamily="49" charset="-122"/>
              </a:rPr>
              <a:t>地方鸡种质资源优异</a:t>
            </a:r>
            <a:r>
              <a:rPr lang="zh-CN" altLang="en-US" sz="3200" dirty="0" smtClean="0">
                <a:solidFill>
                  <a:srgbClr val="CC0000"/>
                </a:solidFill>
                <a:latin typeface="仿宋_GB2312" pitchFamily="49" charset="-122"/>
                <a:ea typeface="仿宋_GB2312" pitchFamily="49" charset="-122"/>
              </a:rPr>
              <a:t>性状</a:t>
            </a:r>
            <a:r>
              <a:rPr lang="zh-CN" altLang="en-US" sz="3200" dirty="0" smtClean="0">
                <a:solidFill>
                  <a:schemeClr val="tx1"/>
                </a:solidFill>
                <a:latin typeface="仿宋_GB2312" pitchFamily="49" charset="-122"/>
                <a:ea typeface="仿宋_GB2312" pitchFamily="49" charset="-122"/>
              </a:rPr>
              <a:t>（青脚、丝羽、绿壳等）</a:t>
            </a:r>
            <a:r>
              <a:rPr lang="zh-CN" altLang="en-US" sz="3200" dirty="0" smtClean="0">
                <a:solidFill>
                  <a:srgbClr val="CC0000"/>
                </a:solidFill>
                <a:latin typeface="仿宋_GB2312" pitchFamily="49" charset="-122"/>
                <a:ea typeface="仿宋_GB2312" pitchFamily="49" charset="-122"/>
              </a:rPr>
              <a:t>发掘</a:t>
            </a:r>
            <a:r>
              <a:rPr lang="zh-CN" altLang="en-US" sz="3200" dirty="0">
                <a:solidFill>
                  <a:srgbClr val="CC0000"/>
                </a:solidFill>
                <a:latin typeface="仿宋_GB2312" pitchFamily="49" charset="-122"/>
                <a:ea typeface="仿宋_GB2312" pitchFamily="49" charset="-122"/>
              </a:rPr>
              <a:t>创新与应用</a:t>
            </a:r>
            <a:r>
              <a:rPr lang="en-US" altLang="zh-CN" sz="3200" dirty="0">
                <a:solidFill>
                  <a:schemeClr val="tx1"/>
                </a:solidFill>
                <a:latin typeface="仿宋_GB2312" pitchFamily="49" charset="-122"/>
                <a:ea typeface="仿宋_GB2312" pitchFamily="49" charset="-122"/>
              </a:rPr>
              <a:t>--2008</a:t>
            </a:r>
            <a:r>
              <a:rPr lang="zh-CN" altLang="en-US" sz="3200" dirty="0">
                <a:solidFill>
                  <a:schemeClr val="tx1"/>
                </a:solidFill>
                <a:latin typeface="仿宋_GB2312" pitchFamily="49" charset="-122"/>
                <a:ea typeface="仿宋_GB2312" pitchFamily="49" charset="-122"/>
              </a:rPr>
              <a:t>年国家发明二等奖</a:t>
            </a:r>
            <a:endParaRPr lang="en-US" altLang="zh-CN" sz="3200" dirty="0">
              <a:solidFill>
                <a:schemeClr val="tx1"/>
              </a:solidFill>
              <a:latin typeface="仿宋_GB2312" pitchFamily="49" charset="-122"/>
              <a:ea typeface="仿宋_GB2312" pitchFamily="49" charset="-122"/>
            </a:endParaRPr>
          </a:p>
        </p:txBody>
      </p:sp>
      <p:sp>
        <p:nvSpPr>
          <p:cNvPr id="33795" name="矩形 3"/>
          <p:cNvSpPr>
            <a:spLocks noChangeArrowheads="1"/>
          </p:cNvSpPr>
          <p:nvPr/>
        </p:nvSpPr>
        <p:spPr bwMode="auto">
          <a:xfrm>
            <a:off x="857250" y="571480"/>
            <a:ext cx="55721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3</a:t>
            </a:r>
            <a:r>
              <a:rPr lang="zh-CN" altLang="en-US"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、种质资源</a:t>
            </a:r>
            <a:r>
              <a:rPr lang="zh-CN" altLang="en-US" dirty="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遗传评价研究</a:t>
            </a:r>
          </a:p>
        </p:txBody>
      </p:sp>
      <p:sp>
        <p:nvSpPr>
          <p:cNvPr id="6" name="动作按钮: 前进或下一项 5">
            <a:hlinkClick r:id="rId4" action="ppaction://hlinksldjump" highlightClick="1"/>
          </p:cNvPr>
          <p:cNvSpPr/>
          <p:nvPr/>
        </p:nvSpPr>
        <p:spPr>
          <a:xfrm>
            <a:off x="8358188" y="1571612"/>
            <a:ext cx="357187" cy="35718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p>
        </p:txBody>
      </p:sp>
      <p:sp>
        <p:nvSpPr>
          <p:cNvPr id="5"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17</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副标题 2"/>
          <p:cNvSpPr>
            <a:spLocks/>
          </p:cNvSpPr>
          <p:nvPr/>
        </p:nvSpPr>
        <p:spPr bwMode="auto">
          <a:xfrm>
            <a:off x="500063" y="2428882"/>
            <a:ext cx="8134350" cy="321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61938" indent="-261938" algn="l" eaLnBrk="1" hangingPunct="1">
              <a:spcBef>
                <a:spcPts val="12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通城猪是国家重点保护的猪种，肉质优良</a:t>
            </a:r>
          </a:p>
          <a:p>
            <a:pPr marL="261938" indent="-261938" algn="l" eaLnBrk="1" hangingPunct="1">
              <a:spcBef>
                <a:spcPts val="12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研究骨骼肌生长发育差异分子机制</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鉴定了</a:t>
            </a:r>
            <a:r>
              <a:rPr lang="en-US" altLang="zh-CN" sz="3200" dirty="0">
                <a:solidFill>
                  <a:schemeClr val="tx1"/>
                </a:solidFill>
                <a:latin typeface="仿宋_GB2312" pitchFamily="49" charset="-122"/>
                <a:ea typeface="仿宋_GB2312" pitchFamily="49" charset="-122"/>
              </a:rPr>
              <a:t>2648</a:t>
            </a:r>
            <a:r>
              <a:rPr lang="zh-CN" altLang="en-US" sz="3200" dirty="0">
                <a:solidFill>
                  <a:schemeClr val="tx1"/>
                </a:solidFill>
                <a:latin typeface="仿宋_GB2312" pitchFamily="49" charset="-122"/>
                <a:ea typeface="仿宋_GB2312" pitchFamily="49" charset="-122"/>
              </a:rPr>
              <a:t>个差异表达基因，发现了中外猪种基因表达模式和功能富集</a:t>
            </a:r>
            <a:r>
              <a:rPr lang="zh-CN" altLang="en-US" sz="3200" dirty="0" smtClean="0">
                <a:solidFill>
                  <a:schemeClr val="tx1"/>
                </a:solidFill>
                <a:latin typeface="仿宋_GB2312" pitchFamily="49" charset="-122"/>
                <a:ea typeface="仿宋_GB2312" pitchFamily="49" charset="-122"/>
              </a:rPr>
              <a:t>差异</a:t>
            </a:r>
            <a:endParaRPr lang="en-US" altLang="zh-CN" sz="3200" dirty="0" smtClean="0">
              <a:solidFill>
                <a:schemeClr val="tx1"/>
              </a:solidFill>
              <a:latin typeface="仿宋_GB2312" pitchFamily="49" charset="-122"/>
              <a:ea typeface="仿宋_GB2312" pitchFamily="49" charset="-122"/>
            </a:endParaRPr>
          </a:p>
          <a:p>
            <a:pPr marL="261938" indent="-261938" algn="l" eaLnBrk="1" hangingPunct="1">
              <a:spcBef>
                <a:spcPts val="1200"/>
              </a:spcBef>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发现妊娠</a:t>
            </a:r>
            <a:r>
              <a:rPr lang="en-US" altLang="zh-CN" sz="3200" dirty="0" smtClean="0">
                <a:solidFill>
                  <a:schemeClr val="tx1"/>
                </a:solidFill>
                <a:latin typeface="仿宋_GB2312" pitchFamily="49" charset="-122"/>
                <a:ea typeface="仿宋_GB2312" pitchFamily="49" charset="-122"/>
              </a:rPr>
              <a:t>65</a:t>
            </a:r>
            <a:r>
              <a:rPr lang="zh-CN" altLang="en-US" sz="3200" dirty="0" smtClean="0">
                <a:solidFill>
                  <a:schemeClr val="tx1"/>
                </a:solidFill>
                <a:latin typeface="仿宋_GB2312" pitchFamily="49" charset="-122"/>
                <a:ea typeface="仿宋_GB2312" pitchFamily="49" charset="-122"/>
              </a:rPr>
              <a:t>天是导致猪种生长差异的重要节点</a:t>
            </a:r>
            <a:endParaRPr lang="en-US" altLang="zh-CN" sz="3200" dirty="0" smtClean="0">
              <a:solidFill>
                <a:schemeClr val="tx1"/>
              </a:solidFill>
              <a:latin typeface="仿宋_GB2312" pitchFamily="49" charset="-122"/>
              <a:ea typeface="仿宋_GB2312" pitchFamily="49" charset="-122"/>
            </a:endParaRPr>
          </a:p>
          <a:p>
            <a:pPr marL="261938" indent="-261938" algn="l" eaLnBrk="1" hangingPunct="1">
              <a:spcBef>
                <a:spcPts val="1200"/>
              </a:spcBef>
              <a:buClr>
                <a:srgbClr val="FF0000"/>
              </a:buClr>
              <a:buFont typeface="Wingdings" pitchFamily="2" charset="2"/>
              <a:buChar char="Ø"/>
            </a:pPr>
            <a:endParaRPr lang="en-US" altLang="zh-CN" sz="3200" dirty="0">
              <a:solidFill>
                <a:schemeClr val="tx1"/>
              </a:solidFill>
              <a:latin typeface="仿宋_GB2312" pitchFamily="49" charset="-122"/>
              <a:ea typeface="仿宋_GB2312" pitchFamily="49" charset="-122"/>
            </a:endParaRPr>
          </a:p>
        </p:txBody>
      </p:sp>
      <p:pic>
        <p:nvPicPr>
          <p:cNvPr id="35843"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14500" y="5713413"/>
            <a:ext cx="61309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内容占位符 5" descr="封面.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61325" y="5357813"/>
            <a:ext cx="1082675"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标题 1"/>
          <p:cNvSpPr>
            <a:spLocks/>
          </p:cNvSpPr>
          <p:nvPr/>
        </p:nvSpPr>
        <p:spPr bwMode="auto">
          <a:xfrm>
            <a:off x="1143000" y="660390"/>
            <a:ext cx="7500938" cy="1411288"/>
          </a:xfrm>
          <a:prstGeom prst="rect">
            <a:avLst/>
          </a:prstGeom>
          <a:noFill/>
          <a:ln w="38100" cap="sq" algn="ctr">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zh-CN" sz="2800">
                <a:latin typeface="+mn-lt"/>
              </a:rPr>
              <a:t>Long SAGE Analysis of Skeletal Muscle at Three Prenatal Stages in Tongcheng and Landrace Pigs</a:t>
            </a:r>
          </a:p>
        </p:txBody>
      </p:sp>
      <p:sp>
        <p:nvSpPr>
          <p:cNvPr id="144395" name="Rectangle 11"/>
          <p:cNvSpPr>
            <a:spLocks noChangeArrowheads="1"/>
          </p:cNvSpPr>
          <p:nvPr/>
        </p:nvSpPr>
        <p:spPr bwMode="auto">
          <a:xfrm>
            <a:off x="285750" y="731828"/>
            <a:ext cx="796925" cy="579437"/>
          </a:xfrm>
          <a:prstGeom prst="rect">
            <a:avLst/>
          </a:prstGeom>
          <a:noFill/>
          <a:ln w="9525" algn="ctr">
            <a:noFill/>
            <a:miter lim="800000"/>
            <a:headEnd/>
            <a:tailEnd/>
          </a:ln>
          <a:effectLst/>
        </p:spPr>
        <p:txBody>
          <a:bodyPr wrap="none">
            <a:spAutoFit/>
          </a:bodyPr>
          <a:lstStyle/>
          <a:p>
            <a:pPr algn="l" eaLnBrk="1" hangingPunct="1">
              <a:defRPr/>
            </a:pPr>
            <a:r>
              <a:rPr lang="zh-CN" altLang="en-US" sz="3200" dirty="0">
                <a:effectLst>
                  <a:outerShdw blurRad="38100" dist="38100" dir="2700000" algn="tl">
                    <a:srgbClr val="000000"/>
                  </a:outerShdw>
                </a:effectLst>
                <a:latin typeface="仿宋_GB2312" pitchFamily="49" charset="-122"/>
                <a:ea typeface="仿宋_GB2312" pitchFamily="49" charset="-122"/>
              </a:rPr>
              <a:t>例</a:t>
            </a:r>
            <a:r>
              <a:rPr lang="en-US" altLang="zh-CN" sz="3200" dirty="0">
                <a:effectLst>
                  <a:outerShdw blurRad="38100" dist="38100" dir="2700000" algn="tl">
                    <a:srgbClr val="000000"/>
                  </a:outerShdw>
                </a:effectLst>
                <a:latin typeface="仿宋_GB2312" pitchFamily="49" charset="-122"/>
                <a:ea typeface="仿宋_GB2312" pitchFamily="49" charset="-122"/>
              </a:rPr>
              <a:t>3</a:t>
            </a:r>
          </a:p>
        </p:txBody>
      </p:sp>
      <p:sp>
        <p:nvSpPr>
          <p:cNvPr id="35847" name="矩形 7"/>
          <p:cNvSpPr>
            <a:spLocks noChangeArrowheads="1"/>
          </p:cNvSpPr>
          <p:nvPr/>
        </p:nvSpPr>
        <p:spPr bwMode="auto">
          <a:xfrm>
            <a:off x="3738563" y="5643563"/>
            <a:ext cx="12620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r>
              <a:rPr lang="en-US" altLang="zh-CN" sz="2400">
                <a:latin typeface="仿宋_GB2312" pitchFamily="49" charset="-122"/>
                <a:ea typeface="仿宋_GB2312" pitchFamily="49" charset="-122"/>
              </a:rPr>
              <a:t>IF=7.17</a:t>
            </a:r>
            <a:endParaRPr lang="zh-CN" altLang="en-US" sz="2400" b="0">
              <a:latin typeface="Times New Roman" pitchFamily="18" charset="0"/>
              <a:ea typeface="方正舒体" pitchFamily="2" charset="-122"/>
            </a:endParaRPr>
          </a:p>
        </p:txBody>
      </p:sp>
      <p:pic>
        <p:nvPicPr>
          <p:cNvPr id="3584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5713413"/>
            <a:ext cx="1428750"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5713413"/>
            <a:ext cx="4508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标题 1"/>
          <p:cNvSpPr>
            <a:spLocks/>
          </p:cNvSpPr>
          <p:nvPr/>
        </p:nvSpPr>
        <p:spPr bwMode="auto">
          <a:xfrm>
            <a:off x="1143000" y="660390"/>
            <a:ext cx="3571876" cy="523220"/>
          </a:xfrm>
          <a:prstGeom prst="rect">
            <a:avLst/>
          </a:prstGeom>
          <a:noFill/>
          <a:ln w="38100" cap="sq" algn="ctr">
            <a:solidFill>
              <a:srgbClr val="CC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r>
              <a:rPr lang="zh-CN" altLang="en-US" sz="2800" dirty="0" smtClean="0">
                <a:latin typeface="+mn-lt"/>
              </a:rPr>
              <a:t>脂肪代谢新基因鉴定</a:t>
            </a:r>
            <a:endParaRPr lang="en-US" altLang="zh-CN" sz="2800" dirty="0">
              <a:latin typeface="+mn-lt"/>
            </a:endParaRPr>
          </a:p>
        </p:txBody>
      </p:sp>
      <p:sp>
        <p:nvSpPr>
          <p:cNvPr id="144395" name="Rectangle 11"/>
          <p:cNvSpPr>
            <a:spLocks noChangeArrowheads="1"/>
          </p:cNvSpPr>
          <p:nvPr/>
        </p:nvSpPr>
        <p:spPr bwMode="auto">
          <a:xfrm>
            <a:off x="285750" y="571480"/>
            <a:ext cx="803425" cy="584775"/>
          </a:xfrm>
          <a:prstGeom prst="rect">
            <a:avLst/>
          </a:prstGeom>
          <a:noFill/>
          <a:ln w="9525" algn="ctr">
            <a:noFill/>
            <a:miter lim="800000"/>
            <a:headEnd/>
            <a:tailEnd/>
          </a:ln>
          <a:effectLst/>
        </p:spPr>
        <p:txBody>
          <a:bodyPr wrap="none">
            <a:spAutoFit/>
          </a:bodyPr>
          <a:lstStyle/>
          <a:p>
            <a:pPr algn="l" eaLnBrk="1" hangingPunct="1">
              <a:defRPr/>
            </a:pPr>
            <a:r>
              <a:rPr lang="zh-CN" altLang="en-US" sz="3200" dirty="0" smtClean="0">
                <a:effectLst>
                  <a:outerShdw blurRad="38100" dist="38100" dir="2700000" algn="tl">
                    <a:srgbClr val="000000"/>
                  </a:outerShdw>
                </a:effectLst>
                <a:latin typeface="仿宋_GB2312" pitchFamily="49" charset="-122"/>
                <a:ea typeface="仿宋_GB2312" pitchFamily="49" charset="-122"/>
              </a:rPr>
              <a:t>例</a:t>
            </a:r>
            <a:r>
              <a:rPr lang="en-US" altLang="zh-CN" sz="3200" dirty="0" smtClean="0">
                <a:effectLst>
                  <a:outerShdw blurRad="38100" dist="38100" dir="2700000" algn="tl">
                    <a:srgbClr val="000000"/>
                  </a:outerShdw>
                </a:effectLst>
                <a:latin typeface="仿宋_GB2312" pitchFamily="49" charset="-122"/>
                <a:ea typeface="仿宋_GB2312" pitchFamily="49" charset="-122"/>
              </a:rPr>
              <a:t>4</a:t>
            </a:r>
            <a:endParaRPr lang="en-US" altLang="zh-CN" sz="3200" dirty="0">
              <a:effectLst>
                <a:outerShdw blurRad="38100" dist="38100" dir="2700000" algn="tl">
                  <a:srgbClr val="000000"/>
                </a:outerShdw>
              </a:effectLst>
              <a:latin typeface="仿宋_GB2312" pitchFamily="49" charset="-122"/>
              <a:ea typeface="仿宋_GB2312" pitchFamily="49" charset="-122"/>
            </a:endParaRPr>
          </a:p>
        </p:txBody>
      </p:sp>
      <p:sp>
        <p:nvSpPr>
          <p:cNvPr id="11" name="Rectangle 3"/>
          <p:cNvSpPr txBox="1">
            <a:spLocks noChangeArrowheads="1"/>
          </p:cNvSpPr>
          <p:nvPr/>
        </p:nvSpPr>
        <p:spPr bwMode="auto">
          <a:xfrm>
            <a:off x="642910" y="1628800"/>
            <a:ext cx="7843838"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14350" marR="0" lvl="0" indent="-514350" algn="l" defTabSz="914400" rtl="0" eaLnBrk="0" fontAlgn="base" latinLnBrk="0" hangingPunct="0">
              <a:lnSpc>
                <a:spcPct val="100000"/>
              </a:lnSpc>
              <a:spcBef>
                <a:spcPct val="20000"/>
              </a:spcBef>
              <a:spcAft>
                <a:spcPct val="0"/>
              </a:spcAft>
              <a:buClrTx/>
              <a:buSzTx/>
              <a:buFont typeface="+mj-lt"/>
              <a:buAutoNum type="arabicPeriod"/>
              <a:tabLst/>
              <a:defRPr/>
            </a:pPr>
            <a:r>
              <a:rPr kumimoji="1" lang="zh-CN" altLang="en-US"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北京油鸡是列入国家遗传资源保护名录的地方品种，肉质优良</a:t>
            </a:r>
            <a:endParaRPr kumimoji="1" lang="en-US" altLang="zh-CN"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endParaRPr>
          </a:p>
          <a:p>
            <a:pPr marL="514350" marR="0" lvl="0" indent="-514350" algn="l" defTabSz="914400" rtl="0" eaLnBrk="0" fontAlgn="base" latinLnBrk="0" hangingPunct="0">
              <a:lnSpc>
                <a:spcPct val="100000"/>
              </a:lnSpc>
              <a:spcBef>
                <a:spcPct val="20000"/>
              </a:spcBef>
              <a:spcAft>
                <a:spcPct val="0"/>
              </a:spcAft>
              <a:buClrTx/>
              <a:buSzTx/>
              <a:buFont typeface="+mj-lt"/>
              <a:buAutoNum type="arabicPeriod"/>
              <a:tabLst/>
              <a:defRPr/>
            </a:pPr>
            <a:r>
              <a:rPr kumimoji="1" lang="en-US" altLang="zh-CN"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FSH</a:t>
            </a:r>
            <a:r>
              <a:rPr lang="zh-CN" altLang="en-US" sz="3200" kern="0" dirty="0" smtClean="0">
                <a:solidFill>
                  <a:srgbClr val="333333"/>
                </a:solidFill>
                <a:latin typeface="仿宋_GB2312" pitchFamily="49" charset="-122"/>
                <a:ea typeface="仿宋_GB2312" pitchFamily="49" charset="-122"/>
                <a:cs typeface="Arial" charset="0"/>
              </a:rPr>
              <a:t>主要调节</a:t>
            </a:r>
            <a:r>
              <a:rPr kumimoji="1" lang="zh-CN" altLang="en-US"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繁殖功能</a:t>
            </a:r>
          </a:p>
          <a:p>
            <a:pPr marL="514350" marR="0" lvl="0" indent="-514350" algn="l" defTabSz="914400" rtl="0" eaLnBrk="1" fontAlgn="base" latinLnBrk="0" hangingPunct="1">
              <a:lnSpc>
                <a:spcPct val="100000"/>
              </a:lnSpc>
              <a:spcBef>
                <a:spcPct val="20000"/>
              </a:spcBef>
              <a:spcAft>
                <a:spcPct val="0"/>
              </a:spcAft>
              <a:buClrTx/>
              <a:buSzTx/>
              <a:buFont typeface="+mj-lt"/>
              <a:buAutoNum type="arabicPeriod"/>
              <a:tabLst/>
              <a:defRPr/>
            </a:pPr>
            <a:r>
              <a:rPr kumimoji="1" lang="en-US" altLang="zh-CN"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FSH </a:t>
            </a:r>
            <a:r>
              <a:rPr kumimoji="1" lang="zh-CN" altLang="en-US"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通过特异受体</a:t>
            </a:r>
            <a:r>
              <a:rPr kumimoji="1" lang="en-US" altLang="zh-CN" sz="3200" i="1"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FSHR </a:t>
            </a:r>
            <a:r>
              <a:rPr kumimoji="1" lang="zh-CN" altLang="en-US"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对脂类沉积起正调控作用</a:t>
            </a:r>
          </a:p>
          <a:p>
            <a:pPr marL="514350" marR="0" lvl="0" indent="-514350" algn="l" defTabSz="914400" rtl="0" eaLnBrk="1" fontAlgn="base" latinLnBrk="0" hangingPunct="1">
              <a:lnSpc>
                <a:spcPct val="100000"/>
              </a:lnSpc>
              <a:spcBef>
                <a:spcPct val="20000"/>
              </a:spcBef>
              <a:spcAft>
                <a:spcPct val="0"/>
              </a:spcAft>
              <a:buClrTx/>
              <a:buSzTx/>
              <a:buFont typeface="+mj-lt"/>
              <a:buAutoNum type="arabicPeriod"/>
              <a:tabLst/>
              <a:defRPr/>
            </a:pPr>
            <a:r>
              <a:rPr kumimoji="1" lang="en-US" altLang="zh-CN"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FSH </a:t>
            </a:r>
            <a:r>
              <a:rPr kumimoji="1" lang="zh-CN" altLang="en-US"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通过影响 </a:t>
            </a:r>
            <a:r>
              <a:rPr kumimoji="1" lang="en-US" altLang="zh-CN"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RA </a:t>
            </a:r>
            <a:r>
              <a:rPr kumimoji="1" lang="zh-CN" altLang="en-US"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代谢和 </a:t>
            </a:r>
            <a:r>
              <a:rPr kumimoji="1" lang="en-US" altLang="zh-CN"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PPAR </a:t>
            </a:r>
            <a:r>
              <a:rPr kumimoji="1" lang="zh-CN" altLang="en-US" sz="3200" i="0" u="none" strike="noStrike" kern="0" cap="none" spc="0" normalizeH="0" baseline="0" noProof="0" dirty="0" smtClean="0">
                <a:ln>
                  <a:noFill/>
                </a:ln>
                <a:solidFill>
                  <a:srgbClr val="333333"/>
                </a:solidFill>
                <a:effectLst/>
                <a:uLnTx/>
                <a:uFillTx/>
                <a:latin typeface="仿宋_GB2312" pitchFamily="49" charset="-122"/>
                <a:ea typeface="仿宋_GB2312" pitchFamily="49" charset="-122"/>
                <a:cs typeface="Arial" charset="0"/>
              </a:rPr>
              <a:t>信号途径调控脂类沉积</a:t>
            </a:r>
          </a:p>
        </p:txBody>
      </p:sp>
      <p:pic>
        <p:nvPicPr>
          <p:cNvPr id="1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8" y="5661025"/>
            <a:ext cx="9144000"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3" name="矩形 12"/>
          <p:cNvSpPr>
            <a:spLocks noChangeArrowheads="1"/>
          </p:cNvSpPr>
          <p:nvPr/>
        </p:nvSpPr>
        <p:spPr bwMode="auto">
          <a:xfrm>
            <a:off x="3276600" y="5764213"/>
            <a:ext cx="20161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None/>
            </a:pPr>
            <a:r>
              <a:rPr lang="en-US" altLang="zh-CN" sz="3200" b="1" dirty="0" smtClean="0">
                <a:solidFill>
                  <a:srgbClr val="FF0000"/>
                </a:solidFill>
                <a:effectLst/>
                <a:latin typeface="Arial" charset="0"/>
                <a:cs typeface="Arial" charset="0"/>
              </a:rPr>
              <a:t>IF=5.559</a:t>
            </a:r>
            <a:endParaRPr lang="zh-CN" altLang="zh-CN" sz="3200" b="1" dirty="0">
              <a:solidFill>
                <a:srgbClr val="FF0000"/>
              </a:solidFill>
              <a:effectLst/>
              <a:latin typeface="Arial" charset="0"/>
              <a:cs typeface="Arial" charset="0"/>
            </a:endParaRPr>
          </a:p>
        </p:txBody>
      </p:sp>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t="20525" b="3480"/>
          <a:stretch/>
        </p:blipFill>
        <p:spPr>
          <a:xfrm>
            <a:off x="6713588" y="41330"/>
            <a:ext cx="2424991" cy="1382142"/>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a:off x="1714500" y="2205038"/>
            <a:ext cx="5786438" cy="308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buClr>
                <a:srgbClr val="FF3300"/>
              </a:buClr>
              <a:buFont typeface="Wingdings" pitchFamily="2" charset="2"/>
              <a:buNone/>
            </a:pPr>
            <a:r>
              <a:rPr lang="zh-CN" altLang="en-US" b="0" dirty="0">
                <a:solidFill>
                  <a:schemeClr val="tx1"/>
                </a:solidFill>
                <a:latin typeface="隶书" pitchFamily="49" charset="-122"/>
                <a:ea typeface="隶书" pitchFamily="49" charset="-122"/>
              </a:rPr>
              <a:t>一、动物遗传资源</a:t>
            </a:r>
            <a:endParaRPr lang="en-US" altLang="zh-CN" b="0" dirty="0">
              <a:solidFill>
                <a:schemeClr val="tx1"/>
              </a:solidFill>
              <a:latin typeface="隶书" pitchFamily="49" charset="-122"/>
              <a:ea typeface="隶书" pitchFamily="49" charset="-122"/>
            </a:endParaRPr>
          </a:p>
          <a:p>
            <a:pPr marL="449263" indent="-449263" algn="l" eaLnBrk="1" hangingPunct="1">
              <a:buClr>
                <a:srgbClr val="FF3300"/>
              </a:buClr>
              <a:buFont typeface="Wingdings" pitchFamily="2" charset="2"/>
              <a:buNone/>
            </a:pPr>
            <a:r>
              <a:rPr lang="zh-CN" altLang="en-US" b="0" dirty="0">
                <a:solidFill>
                  <a:schemeClr val="tx1"/>
                </a:solidFill>
                <a:latin typeface="隶书" pitchFamily="49" charset="-122"/>
                <a:ea typeface="隶书" pitchFamily="49" charset="-122"/>
              </a:rPr>
              <a:t>二、动物遗传育种</a:t>
            </a:r>
            <a:endParaRPr lang="en-US" altLang="zh-CN" b="0" dirty="0">
              <a:solidFill>
                <a:schemeClr val="tx1"/>
              </a:solidFill>
              <a:latin typeface="隶书" pitchFamily="49" charset="-122"/>
              <a:ea typeface="隶书" pitchFamily="49" charset="-122"/>
            </a:endParaRPr>
          </a:p>
          <a:p>
            <a:pPr marL="449263" indent="-449263" algn="l" eaLnBrk="1" hangingPunct="1">
              <a:buClr>
                <a:srgbClr val="FF3300"/>
              </a:buClr>
              <a:buFont typeface="Wingdings" pitchFamily="2" charset="2"/>
              <a:buNone/>
            </a:pPr>
            <a:r>
              <a:rPr lang="zh-CN" altLang="en-US" b="0" dirty="0">
                <a:solidFill>
                  <a:schemeClr val="tx1"/>
                </a:solidFill>
                <a:latin typeface="隶书" pitchFamily="49" charset="-122"/>
                <a:ea typeface="隶书" pitchFamily="49" charset="-122"/>
              </a:rPr>
              <a:t>三、动物繁殖</a:t>
            </a:r>
          </a:p>
          <a:p>
            <a:pPr marL="449263" indent="-449263" algn="l" eaLnBrk="1" hangingPunct="1">
              <a:buClr>
                <a:srgbClr val="FF3300"/>
              </a:buClr>
              <a:buFont typeface="Wingdings" pitchFamily="2" charset="2"/>
              <a:buNone/>
            </a:pPr>
            <a:r>
              <a:rPr lang="zh-CN" altLang="en-US" b="0" dirty="0">
                <a:solidFill>
                  <a:schemeClr val="tx1"/>
                </a:solidFill>
                <a:latin typeface="隶书" pitchFamily="49" charset="-122"/>
                <a:ea typeface="隶书" pitchFamily="49" charset="-122"/>
              </a:rPr>
              <a:t>四、动物营养与饲料</a:t>
            </a:r>
          </a:p>
          <a:p>
            <a:pPr marL="449263" indent="-449263" algn="l" eaLnBrk="1" hangingPunct="1">
              <a:buClr>
                <a:srgbClr val="FF3300"/>
              </a:buClr>
              <a:buFont typeface="Wingdings" pitchFamily="2" charset="2"/>
              <a:buNone/>
            </a:pPr>
            <a:r>
              <a:rPr lang="zh-CN" altLang="en-US" b="0" dirty="0">
                <a:solidFill>
                  <a:schemeClr val="tx1"/>
                </a:solidFill>
                <a:latin typeface="隶书" pitchFamily="49" charset="-122"/>
                <a:ea typeface="隶书" pitchFamily="49" charset="-122"/>
              </a:rPr>
              <a:t>五</a:t>
            </a:r>
            <a:r>
              <a:rPr lang="zh-CN" altLang="en-US" b="0" dirty="0" smtClean="0">
                <a:solidFill>
                  <a:schemeClr val="tx1"/>
                </a:solidFill>
                <a:latin typeface="隶书" pitchFamily="49" charset="-122"/>
                <a:ea typeface="隶书" pitchFamily="49" charset="-122"/>
              </a:rPr>
              <a:t>、畜牧</a:t>
            </a:r>
            <a:r>
              <a:rPr lang="zh-CN" altLang="en-US" b="0" dirty="0">
                <a:solidFill>
                  <a:schemeClr val="tx1"/>
                </a:solidFill>
                <a:latin typeface="隶书" pitchFamily="49" charset="-122"/>
                <a:ea typeface="隶书" pitchFamily="49" charset="-122"/>
              </a:rPr>
              <a:t>科技发展趋势</a:t>
            </a:r>
          </a:p>
        </p:txBody>
      </p:sp>
      <p:sp>
        <p:nvSpPr>
          <p:cNvPr id="1028" name="Text Box 7"/>
          <p:cNvSpPr txBox="1">
            <a:spLocks noChangeArrowheads="1"/>
          </p:cNvSpPr>
          <p:nvPr/>
        </p:nvSpPr>
        <p:spPr bwMode="auto">
          <a:xfrm>
            <a:off x="2843213" y="765175"/>
            <a:ext cx="3714750" cy="877888"/>
          </a:xfrm>
          <a:prstGeom prst="rect">
            <a:avLst/>
          </a:prstGeom>
          <a:gradFill rotWithShape="0">
            <a:gsLst>
              <a:gs pos="0">
                <a:srgbClr val="5E2F00"/>
              </a:gs>
              <a:gs pos="50000">
                <a:srgbClr val="CC6600"/>
              </a:gs>
              <a:gs pos="100000">
                <a:srgbClr val="5E2F00"/>
              </a:gs>
            </a:gsLst>
            <a:lin ang="5400000" scaled="1"/>
          </a:gradFill>
          <a:ln>
            <a:noFill/>
          </a:ln>
          <a:extLst>
            <a:ext uri="{91240B29-F687-4F45-9708-019B960494DF}">
              <a14:hiddenLine xmlns:a14="http://schemas.microsoft.com/office/drawing/2010/main" w="9525" algn="ctr">
                <a:solidFill>
                  <a:srgbClr val="000000"/>
                </a:solidFill>
                <a:miter lim="800000"/>
                <a:headEnd type="none" w="sm" len="sm"/>
                <a:tailEnd type="none" w="sm" len="sm"/>
              </a14:hiddenLine>
            </a:ext>
          </a:extLst>
        </p:spPr>
        <p:txBody>
          <a:bodyPr anchor="ct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lang="zh-CN" altLang="en-US" sz="5400">
                <a:solidFill>
                  <a:srgbClr val="FFFF00"/>
                </a:solidFill>
                <a:latin typeface="隶书" pitchFamily="49" charset="-122"/>
                <a:ea typeface="隶书" pitchFamily="49" charset="-122"/>
              </a:rPr>
              <a:t>内  容</a:t>
            </a:r>
          </a:p>
        </p:txBody>
      </p:sp>
      <p:graphicFrame>
        <p:nvGraphicFramePr>
          <p:cNvPr id="1026" name="Object 9"/>
          <p:cNvGraphicFramePr>
            <a:graphicFrameLocks noGrp="1" noChangeAspect="1"/>
          </p:cNvGraphicFramePr>
          <p:nvPr>
            <p:ph idx="4294967295"/>
          </p:nvPr>
        </p:nvGraphicFramePr>
        <p:xfrm>
          <a:off x="7143750" y="5000625"/>
          <a:ext cx="1835150" cy="1700213"/>
        </p:xfrm>
        <a:graphic>
          <a:graphicData uri="http://schemas.openxmlformats.org/presentationml/2006/ole">
            <mc:AlternateContent xmlns:mc="http://schemas.openxmlformats.org/markup-compatibility/2006">
              <mc:Choice xmlns:v="urn:schemas-microsoft-com:vml" Requires="v">
                <p:oleObj spid="_x0000_s1111" name="剪辑" r:id="rId5" imgW="1279246" imgH="1185977" progId="">
                  <p:embed/>
                </p:oleObj>
              </mc:Choice>
              <mc:Fallback>
                <p:oleObj name="剪辑" r:id="rId5" imgW="1279246" imgH="1185977" progId="">
                  <p:embed/>
                  <p:pic>
                    <p:nvPicPr>
                      <p:cNvPr id="0" name="Picture 53"/>
                      <p:cNvPicPr>
                        <a:picLocks noGrp="1"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3750" y="5000625"/>
                        <a:ext cx="1835150" cy="1700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
          <p:cNvSpPr txBox="1">
            <a:spLocks noChangeArrowheads="1"/>
          </p:cNvSpPr>
          <p:nvPr/>
        </p:nvSpPr>
        <p:spPr bwMode="auto">
          <a:xfrm>
            <a:off x="1403350" y="620713"/>
            <a:ext cx="5715000" cy="70167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（二）与国际水平比较</a:t>
            </a:r>
          </a:p>
        </p:txBody>
      </p:sp>
      <p:graphicFrame>
        <p:nvGraphicFramePr>
          <p:cNvPr id="25626" name="Group 26"/>
          <p:cNvGraphicFramePr>
            <a:graphicFrameLocks noGrp="1"/>
          </p:cNvGraphicFramePr>
          <p:nvPr/>
        </p:nvGraphicFramePr>
        <p:xfrm>
          <a:off x="468313" y="1844675"/>
          <a:ext cx="8207375" cy="4297650"/>
        </p:xfrm>
        <a:graphic>
          <a:graphicData uri="http://schemas.openxmlformats.org/drawingml/2006/table">
            <a:tbl>
              <a:tblPr/>
              <a:tblGrid>
                <a:gridCol w="4175125"/>
                <a:gridCol w="4032250"/>
              </a:tblGrid>
              <a:tr h="518122">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rgbClr val="FF0000"/>
                          </a:solidFill>
                          <a:effectLst/>
                          <a:latin typeface="宋体" pitchFamily="2" charset="-122"/>
                          <a:ea typeface="宋体" pitchFamily="2" charset="-122"/>
                        </a:rPr>
                        <a:t>发达国家</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rgbClr val="FF0000"/>
                          </a:solidFill>
                          <a:effectLst/>
                          <a:latin typeface="宋体" pitchFamily="2" charset="-122"/>
                          <a:ea typeface="宋体" pitchFamily="2" charset="-122"/>
                        </a:rPr>
                        <a:t>中  国</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1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宋体" pitchFamily="2" charset="-122"/>
                          <a:ea typeface="宋体" pitchFamily="2" charset="-122"/>
                        </a:rPr>
                        <a:t>技术手段先进</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宋体" pitchFamily="2" charset="-122"/>
                          <a:ea typeface="宋体" pitchFamily="2" charset="-122"/>
                        </a:rPr>
                        <a:t>相对落后，特别是基层研究机构</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1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宋体" pitchFamily="2" charset="-122"/>
                          <a:ea typeface="宋体" pitchFamily="2" charset="-122"/>
                        </a:rPr>
                        <a:t>对全国的畜禽资源有系统、详细的记录</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宋体" pitchFamily="2" charset="-122"/>
                          <a:ea typeface="宋体" pitchFamily="2" charset="-122"/>
                        </a:rPr>
                        <a:t>地方品种资源缺乏系统的系谱资料</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1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宋体" pitchFamily="2" charset="-122"/>
                          <a:ea typeface="宋体" pitchFamily="2" charset="-122"/>
                        </a:rPr>
                        <a:t>开展了多项动物基因组计划，大大推动了资源研究</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宋体" pitchFamily="2" charset="-122"/>
                          <a:ea typeface="宋体" pitchFamily="2" charset="-122"/>
                        </a:rPr>
                        <a:t>动物功能性基因组计划刚刚起步</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1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宋体" pitchFamily="2" charset="-122"/>
                          <a:ea typeface="宋体" pitchFamily="2" charset="-122"/>
                        </a:rPr>
                        <a:t>资源活体、遗传物质保护体系完善，保护力度强</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宋体" pitchFamily="2" charset="-122"/>
                          <a:ea typeface="宋体" pitchFamily="2" charset="-122"/>
                        </a:rPr>
                        <a:t>资源保护有待进一步完善，保护力度有待加强</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20</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642938" y="2060575"/>
            <a:ext cx="7643812"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63538" indent="-363538" algn="l">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“九五”前以资源的调查、收集为核心，近年以基因资源挖掘和开发利用为主</a:t>
            </a:r>
          </a:p>
          <a:p>
            <a:pPr marL="363538" indent="-363538" algn="l">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种质资源新特性的发现与利用</a:t>
            </a:r>
          </a:p>
          <a:p>
            <a:pPr marL="363538" indent="-363538" algn="l">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细胞、基因水平的资源保存方法研究与应用 </a:t>
            </a:r>
          </a:p>
        </p:txBody>
      </p:sp>
      <p:sp>
        <p:nvSpPr>
          <p:cNvPr id="25603" name="TextBox 4"/>
          <p:cNvSpPr txBox="1">
            <a:spLocks noChangeArrowheads="1"/>
          </p:cNvSpPr>
          <p:nvPr/>
        </p:nvSpPr>
        <p:spPr bwMode="auto">
          <a:xfrm>
            <a:off x="2071688" y="1000125"/>
            <a:ext cx="4156075"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（三）发展趋势</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21</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ChangeArrowheads="1"/>
          </p:cNvSpPr>
          <p:nvPr/>
        </p:nvSpPr>
        <p:spPr bwMode="auto">
          <a:xfrm>
            <a:off x="1857375" y="980728"/>
            <a:ext cx="5591175" cy="1150938"/>
          </a:xfrm>
          <a:prstGeom prst="rect">
            <a:avLst/>
          </a:prstGeom>
          <a:gradFill rotWithShape="0">
            <a:gsLst>
              <a:gs pos="0">
                <a:srgbClr val="5E2F00"/>
              </a:gs>
              <a:gs pos="50000">
                <a:srgbClr val="CC6600"/>
              </a:gs>
              <a:gs pos="100000">
                <a:srgbClr val="5E2F00"/>
              </a:gs>
            </a:gsLst>
            <a:lin ang="5400000" scaled="1"/>
          </a:gradFill>
          <a:ln>
            <a:noFill/>
          </a:ln>
          <a:extLst>
            <a:ext uri="{91240B29-F687-4F45-9708-019B960494DF}">
              <a14:hiddenLine xmlns:a14="http://schemas.microsoft.com/office/drawing/2010/main" w="9525" algn="ctr">
                <a:solidFill>
                  <a:srgbClr val="000000"/>
                </a:solidFill>
                <a:miter lim="800000"/>
                <a:headEnd type="none" w="sm" len="sm"/>
                <a:tailEnd type="none" w="sm" len="sm"/>
              </a14:hiddenLine>
            </a:ext>
          </a:extLst>
        </p:spPr>
        <p:txBody>
          <a:bodyPr anchor="ctr"/>
          <a:lstStyle/>
          <a:p>
            <a:pPr>
              <a:lnSpc>
                <a:spcPct val="80000"/>
              </a:lnSpc>
              <a:buClr>
                <a:srgbClr val="FF0000"/>
              </a:buClr>
              <a:buSzPct val="130000"/>
              <a:buFont typeface="Monotype Sorts" charset="2"/>
              <a:buNone/>
            </a:pPr>
            <a:r>
              <a:rPr lang="zh-CN" altLang="en-US" sz="5400">
                <a:solidFill>
                  <a:srgbClr val="FFFF00"/>
                </a:solidFill>
                <a:latin typeface="隶书" pitchFamily="49" charset="-122"/>
                <a:ea typeface="隶书" pitchFamily="49" charset="-122"/>
              </a:rPr>
              <a:t>二、遗传育种</a:t>
            </a:r>
          </a:p>
        </p:txBody>
      </p:sp>
      <p:sp>
        <p:nvSpPr>
          <p:cNvPr id="38915" name="TextBox 6"/>
          <p:cNvSpPr txBox="1">
            <a:spLocks noChangeArrowheads="1"/>
          </p:cNvSpPr>
          <p:nvPr/>
        </p:nvSpPr>
        <p:spPr bwMode="auto">
          <a:xfrm>
            <a:off x="900113" y="2420888"/>
            <a:ext cx="7643812" cy="3958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a:spcBef>
                <a:spcPct val="20000"/>
              </a:spcBef>
            </a:pPr>
            <a:r>
              <a:rPr lang="zh-CN" altLang="en-US" sz="3200" dirty="0">
                <a:solidFill>
                  <a:srgbClr val="CC0000"/>
                </a:solidFill>
              </a:rPr>
              <a:t>品种：</a:t>
            </a:r>
            <a:r>
              <a:rPr lang="zh-CN" altLang="en-US" sz="3200" dirty="0">
                <a:solidFill>
                  <a:schemeClr val="tx1"/>
                </a:solidFill>
                <a:latin typeface="仿宋_GB2312" pitchFamily="49" charset="-122"/>
                <a:ea typeface="仿宋_GB2312" pitchFamily="49" charset="-122"/>
              </a:rPr>
              <a:t>通过人工选育，主要遗传性状具备一致性和稳定性，并具有一定经济价值的畜禽群体</a:t>
            </a:r>
            <a:endParaRPr lang="en-US" altLang="zh-CN" sz="3200" dirty="0">
              <a:solidFill>
                <a:srgbClr val="FF00FF"/>
              </a:solidFill>
              <a:latin typeface="仿宋_GB2312" pitchFamily="49" charset="-122"/>
              <a:ea typeface="仿宋_GB2312" pitchFamily="49" charset="-122"/>
            </a:endParaRPr>
          </a:p>
          <a:p>
            <a:pPr algn="l">
              <a:spcBef>
                <a:spcPct val="20000"/>
              </a:spcBef>
            </a:pPr>
            <a:r>
              <a:rPr lang="zh-CN" altLang="en-US" sz="3200" dirty="0">
                <a:solidFill>
                  <a:srgbClr val="CC0000"/>
                </a:solidFill>
              </a:rPr>
              <a:t>配套系：</a:t>
            </a:r>
            <a:r>
              <a:rPr lang="zh-CN" altLang="en-US" sz="3200" dirty="0">
                <a:solidFill>
                  <a:schemeClr val="tx1"/>
                </a:solidFill>
                <a:latin typeface="仿宋_GB2312" pitchFamily="49" charset="-122"/>
                <a:ea typeface="仿宋_GB2312" pitchFamily="49" charset="-122"/>
              </a:rPr>
              <a:t>利用不同品种或种群之间杂种优势，用于生产商品群体的品种或种群的特定</a:t>
            </a:r>
            <a:r>
              <a:rPr lang="zh-CN" altLang="en-US" sz="3200" dirty="0" smtClean="0">
                <a:solidFill>
                  <a:schemeClr val="tx1"/>
                </a:solidFill>
                <a:latin typeface="仿宋_GB2312" pitchFamily="49" charset="-122"/>
                <a:ea typeface="仿宋_GB2312" pitchFamily="49" charset="-122"/>
              </a:rPr>
              <a:t>组合</a:t>
            </a:r>
            <a:endParaRPr lang="en-US" altLang="zh-CN" sz="3200" dirty="0" smtClean="0">
              <a:solidFill>
                <a:schemeClr val="tx1"/>
              </a:solidFill>
              <a:latin typeface="仿宋_GB2312" pitchFamily="49" charset="-122"/>
              <a:ea typeface="仿宋_GB2312" pitchFamily="49" charset="-122"/>
            </a:endParaRPr>
          </a:p>
          <a:p>
            <a:pPr algn="l">
              <a:spcBef>
                <a:spcPct val="20000"/>
              </a:spcBef>
            </a:pP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畜禽新品种配套系审定和畜禽遗传资源鉴定办法</a:t>
            </a:r>
            <a:r>
              <a:rPr lang="en-US" altLang="zh-CN"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农业部令第</a:t>
            </a:r>
            <a:r>
              <a:rPr lang="en-US" altLang="zh-CN" sz="2400" dirty="0" smtClean="0">
                <a:latin typeface="仿宋_GB2312" pitchFamily="49" charset="-122"/>
                <a:ea typeface="仿宋_GB2312" pitchFamily="49" charset="-122"/>
              </a:rPr>
              <a:t>65</a:t>
            </a:r>
            <a:r>
              <a:rPr lang="zh-CN" altLang="en-US" sz="2400" dirty="0" smtClean="0">
                <a:latin typeface="仿宋_GB2312" pitchFamily="49" charset="-122"/>
                <a:ea typeface="仿宋_GB2312" pitchFamily="49" charset="-122"/>
              </a:rPr>
              <a:t>号</a:t>
            </a:r>
            <a:endParaRPr lang="en-US" altLang="zh-CN" sz="2400" dirty="0">
              <a:solidFill>
                <a:schemeClr val="tx1"/>
              </a:solidFill>
              <a:latin typeface="仿宋_GB2312" pitchFamily="49" charset="-122"/>
              <a:ea typeface="仿宋_GB2312" pitchFamily="49" charset="-122"/>
            </a:endParaRP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22</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
          <p:cNvSpPr>
            <a:spLocks noChangeArrowheads="1"/>
          </p:cNvSpPr>
          <p:nvPr/>
        </p:nvSpPr>
        <p:spPr bwMode="auto">
          <a:xfrm>
            <a:off x="571500" y="908720"/>
            <a:ext cx="7929563" cy="524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just" eaLnBrk="1" hangingPunct="1">
              <a:spcBef>
                <a:spcPts val="600"/>
              </a:spcBef>
              <a:buClr>
                <a:srgbClr val="FF0000"/>
              </a:buClr>
              <a:buFont typeface="Wingdings" pitchFamily="2" charset="2"/>
              <a:buChar char="Ø"/>
            </a:pPr>
            <a:r>
              <a:rPr lang="en-US" altLang="zh-CN" sz="3200" dirty="0">
                <a:solidFill>
                  <a:schemeClr val="tx1"/>
                </a:solidFill>
                <a:latin typeface="仿宋_GB2312" pitchFamily="49" charset="-122"/>
                <a:ea typeface="仿宋_GB2312" pitchFamily="49" charset="-122"/>
              </a:rPr>
              <a:t>1998</a:t>
            </a:r>
            <a:r>
              <a:rPr lang="zh-CN" altLang="en-US" sz="3200" dirty="0">
                <a:solidFill>
                  <a:schemeClr val="tx1"/>
                </a:solidFill>
                <a:latin typeface="仿宋_GB2312" pitchFamily="49" charset="-122"/>
                <a:ea typeface="仿宋_GB2312" pitchFamily="49" charset="-122"/>
              </a:rPr>
              <a:t>－</a:t>
            </a:r>
            <a:r>
              <a:rPr lang="en-US" altLang="zh-CN" sz="3200" dirty="0" smtClean="0">
                <a:solidFill>
                  <a:schemeClr val="tx1"/>
                </a:solidFill>
                <a:latin typeface="仿宋_GB2312" pitchFamily="49" charset="-122"/>
                <a:ea typeface="仿宋_GB2312" pitchFamily="49" charset="-122"/>
              </a:rPr>
              <a:t>2010</a:t>
            </a:r>
            <a:r>
              <a:rPr lang="zh-CN" altLang="en-US" sz="3200" dirty="0" smtClean="0">
                <a:solidFill>
                  <a:schemeClr val="tx1"/>
                </a:solidFill>
                <a:latin typeface="仿宋_GB2312" pitchFamily="49" charset="-122"/>
                <a:ea typeface="仿宋_GB2312" pitchFamily="49" charset="-122"/>
              </a:rPr>
              <a:t>年</a:t>
            </a:r>
            <a:r>
              <a:rPr lang="zh-CN" altLang="en-US" sz="3200" dirty="0">
                <a:solidFill>
                  <a:schemeClr val="tx1"/>
                </a:solidFill>
                <a:latin typeface="仿宋_GB2312" pitchFamily="49" charset="-122"/>
                <a:ea typeface="仿宋_GB2312" pitchFamily="49" charset="-122"/>
              </a:rPr>
              <a:t>国家畜禽遗传资源委员会审定新品</a:t>
            </a:r>
            <a:r>
              <a:rPr lang="zh-CN" altLang="en-US" sz="3200" dirty="0" smtClean="0">
                <a:solidFill>
                  <a:schemeClr val="tx1"/>
                </a:solidFill>
                <a:latin typeface="仿宋_GB2312" pitchFamily="49" charset="-122"/>
                <a:ea typeface="仿宋_GB2312" pitchFamily="49" charset="-122"/>
              </a:rPr>
              <a:t>种</a:t>
            </a:r>
            <a:r>
              <a:rPr lang="en-US" altLang="zh-CN" sz="3200" dirty="0" smtClean="0">
                <a:solidFill>
                  <a:schemeClr val="tx1"/>
                </a:solidFill>
                <a:latin typeface="仿宋_GB2312" pitchFamily="49" charset="-122"/>
                <a:ea typeface="仿宋_GB2312" pitchFamily="49" charset="-122"/>
              </a:rPr>
              <a:t>87</a:t>
            </a:r>
            <a:r>
              <a:rPr lang="zh-CN" altLang="en-US" sz="3200" dirty="0" smtClean="0">
                <a:solidFill>
                  <a:schemeClr val="tx1"/>
                </a:solidFill>
                <a:latin typeface="仿宋_GB2312" pitchFamily="49" charset="-122"/>
                <a:ea typeface="仿宋_GB2312" pitchFamily="49" charset="-122"/>
              </a:rPr>
              <a:t>个</a:t>
            </a:r>
            <a:r>
              <a:rPr lang="zh-CN" altLang="en-US" sz="3200" dirty="0">
                <a:solidFill>
                  <a:schemeClr val="tx1"/>
                </a:solidFill>
                <a:latin typeface="仿宋_GB2312" pitchFamily="49" charset="-122"/>
                <a:ea typeface="仿宋_GB2312" pitchFamily="49" charset="-122"/>
              </a:rPr>
              <a:t>，猪</a:t>
            </a:r>
            <a:r>
              <a:rPr lang="en-US" altLang="zh-CN" sz="3200" dirty="0" smtClean="0">
                <a:solidFill>
                  <a:schemeClr val="tx1"/>
                </a:solidFill>
                <a:latin typeface="仿宋_GB2312" pitchFamily="49" charset="-122"/>
                <a:ea typeface="仿宋_GB2312" pitchFamily="49" charset="-122"/>
              </a:rPr>
              <a:t>17</a:t>
            </a:r>
            <a:r>
              <a:rPr lang="zh-CN" altLang="en-US" sz="3200" dirty="0" smtClean="0">
                <a:solidFill>
                  <a:schemeClr val="tx1"/>
                </a:solidFill>
                <a:latin typeface="仿宋_GB2312" pitchFamily="49" charset="-122"/>
                <a:ea typeface="仿宋_GB2312" pitchFamily="49" charset="-122"/>
              </a:rPr>
              <a:t>，牛</a:t>
            </a:r>
            <a:r>
              <a:rPr lang="en-US" altLang="zh-CN" sz="3200" dirty="0" smtClean="0">
                <a:solidFill>
                  <a:schemeClr val="tx1"/>
                </a:solidFill>
                <a:latin typeface="仿宋_GB2312" pitchFamily="49" charset="-122"/>
                <a:ea typeface="仿宋_GB2312" pitchFamily="49" charset="-122"/>
              </a:rPr>
              <a:t>5</a:t>
            </a:r>
            <a:r>
              <a:rPr lang="zh-CN" altLang="en-US" sz="3200" dirty="0" smtClean="0">
                <a:solidFill>
                  <a:schemeClr val="tx1"/>
                </a:solidFill>
                <a:latin typeface="仿宋_GB2312" pitchFamily="49" charset="-122"/>
                <a:ea typeface="仿宋_GB2312" pitchFamily="49" charset="-122"/>
              </a:rPr>
              <a:t>，羊</a:t>
            </a:r>
            <a:r>
              <a:rPr lang="en-US" altLang="zh-CN" sz="3200" dirty="0" smtClean="0">
                <a:solidFill>
                  <a:schemeClr val="tx1"/>
                </a:solidFill>
                <a:latin typeface="仿宋_GB2312" pitchFamily="49" charset="-122"/>
                <a:ea typeface="仿宋_GB2312" pitchFamily="49" charset="-122"/>
              </a:rPr>
              <a:t>9</a:t>
            </a:r>
            <a:r>
              <a:rPr lang="zh-CN" altLang="en-US" sz="3200" dirty="0" smtClean="0">
                <a:solidFill>
                  <a:schemeClr val="tx1"/>
                </a:solidFill>
                <a:latin typeface="仿宋_GB2312" pitchFamily="49" charset="-122"/>
                <a:ea typeface="仿宋_GB2312" pitchFamily="49" charset="-122"/>
              </a:rPr>
              <a:t>，</a:t>
            </a:r>
            <a:r>
              <a:rPr lang="zh-CN" altLang="en-US" sz="3200" dirty="0" smtClean="0">
                <a:solidFill>
                  <a:srgbClr val="C00000"/>
                </a:solidFill>
                <a:latin typeface="仿宋_GB2312" pitchFamily="49" charset="-122"/>
                <a:ea typeface="仿宋_GB2312" pitchFamily="49" charset="-122"/>
              </a:rPr>
              <a:t>鸡</a:t>
            </a:r>
            <a:r>
              <a:rPr lang="en-US" altLang="zh-CN" sz="3200" dirty="0" smtClean="0">
                <a:solidFill>
                  <a:srgbClr val="C00000"/>
                </a:solidFill>
                <a:latin typeface="仿宋_GB2312" pitchFamily="49" charset="-122"/>
                <a:ea typeface="仿宋_GB2312" pitchFamily="49" charset="-122"/>
              </a:rPr>
              <a:t>41</a:t>
            </a:r>
            <a:r>
              <a:rPr lang="zh-CN" altLang="en-US" sz="3200" dirty="0" smtClean="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鸭</a:t>
            </a:r>
            <a:r>
              <a:rPr lang="en-US" altLang="zh-CN" sz="3200" dirty="0" smtClean="0">
                <a:solidFill>
                  <a:schemeClr val="tx1"/>
                </a:solidFill>
                <a:latin typeface="仿宋_GB2312" pitchFamily="49" charset="-122"/>
                <a:ea typeface="仿宋_GB2312" pitchFamily="49" charset="-122"/>
              </a:rPr>
              <a:t>4</a:t>
            </a:r>
            <a:r>
              <a:rPr lang="zh-CN" altLang="en-US" sz="3200" dirty="0" smtClean="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鹅</a:t>
            </a:r>
            <a:r>
              <a:rPr lang="en-US" altLang="zh-CN" sz="3200" dirty="0" smtClean="0">
                <a:solidFill>
                  <a:schemeClr val="tx1"/>
                </a:solidFill>
                <a:latin typeface="仿宋_GB2312" pitchFamily="49" charset="-122"/>
                <a:ea typeface="仿宋_GB2312" pitchFamily="49" charset="-122"/>
              </a:rPr>
              <a:t>1,</a:t>
            </a:r>
            <a:r>
              <a:rPr lang="zh-CN" altLang="en-US" sz="3200" dirty="0" smtClean="0">
                <a:solidFill>
                  <a:schemeClr val="tx1"/>
                </a:solidFill>
                <a:latin typeface="仿宋_GB2312" pitchFamily="49" charset="-122"/>
                <a:ea typeface="仿宋_GB2312" pitchFamily="49" charset="-122"/>
              </a:rPr>
              <a:t>特产</a:t>
            </a:r>
            <a:r>
              <a:rPr lang="en-US" altLang="zh-CN" sz="3200" dirty="0" smtClean="0">
                <a:solidFill>
                  <a:schemeClr val="tx1"/>
                </a:solidFill>
                <a:latin typeface="仿宋_GB2312" pitchFamily="49" charset="-122"/>
                <a:ea typeface="仿宋_GB2312" pitchFamily="49" charset="-122"/>
              </a:rPr>
              <a:t>6</a:t>
            </a:r>
            <a:r>
              <a:rPr lang="zh-CN" altLang="en-US" sz="3200" dirty="0" smtClean="0">
                <a:solidFill>
                  <a:schemeClr val="tx1"/>
                </a:solidFill>
                <a:latin typeface="仿宋_GB2312" pitchFamily="49" charset="-122"/>
                <a:ea typeface="仿宋_GB2312" pitchFamily="49" charset="-122"/>
              </a:rPr>
              <a:t>，兔</a:t>
            </a:r>
            <a:r>
              <a:rPr lang="en-US" altLang="zh-CN" sz="3200" dirty="0" smtClean="0">
                <a:solidFill>
                  <a:schemeClr val="tx1"/>
                </a:solidFill>
                <a:latin typeface="仿宋_GB2312" pitchFamily="49" charset="-122"/>
                <a:ea typeface="仿宋_GB2312" pitchFamily="49" charset="-122"/>
              </a:rPr>
              <a:t>3</a:t>
            </a:r>
            <a:r>
              <a:rPr lang="zh-CN" altLang="en-US" sz="3200" dirty="0" smtClean="0">
                <a:solidFill>
                  <a:schemeClr val="tx1"/>
                </a:solidFill>
                <a:latin typeface="仿宋_GB2312" pitchFamily="49" charset="-122"/>
                <a:ea typeface="仿宋_GB2312" pitchFamily="49" charset="-122"/>
              </a:rPr>
              <a:t>，犬</a:t>
            </a:r>
            <a:r>
              <a:rPr lang="en-US" altLang="zh-CN" sz="3200" dirty="0" smtClean="0">
                <a:solidFill>
                  <a:schemeClr val="tx1"/>
                </a:solidFill>
                <a:latin typeface="仿宋_GB2312" pitchFamily="49" charset="-122"/>
                <a:ea typeface="仿宋_GB2312" pitchFamily="49" charset="-122"/>
              </a:rPr>
              <a:t>1</a:t>
            </a:r>
            <a:endParaRPr lang="zh-CN" altLang="en-US" sz="3200" dirty="0">
              <a:solidFill>
                <a:schemeClr val="tx1"/>
              </a:solidFill>
              <a:latin typeface="仿宋_GB2312" pitchFamily="49" charset="-122"/>
              <a:ea typeface="仿宋_GB2312" pitchFamily="49" charset="-122"/>
            </a:endParaRPr>
          </a:p>
          <a:p>
            <a:pPr marL="342900" indent="-342900" algn="just" eaLnBrk="1" hangingPunct="1">
              <a:spcBef>
                <a:spcPts val="600"/>
              </a:spcBef>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蛋鸡打破了国外品种的垄断，黄羽肉鸡商品生产</a:t>
            </a:r>
            <a:r>
              <a:rPr lang="zh-CN" altLang="en-US" sz="3200" dirty="0">
                <a:solidFill>
                  <a:schemeClr val="tx1"/>
                </a:solidFill>
                <a:latin typeface="仿宋_GB2312" pitchFamily="49" charset="-122"/>
                <a:ea typeface="仿宋_GB2312" pitchFamily="49" charset="-122"/>
              </a:rPr>
              <a:t>上使用的全部是国产品种</a:t>
            </a:r>
            <a:endParaRPr lang="en-US" altLang="zh-CN" sz="3200" dirty="0">
              <a:solidFill>
                <a:schemeClr val="tx1"/>
              </a:solidFill>
              <a:latin typeface="仿宋_GB2312" pitchFamily="49" charset="-122"/>
              <a:ea typeface="仿宋_GB2312" pitchFamily="49" charset="-122"/>
            </a:endParaRPr>
          </a:p>
          <a:p>
            <a:pPr marL="342900" indent="-342900" algn="just" eaLnBrk="1" hangingPunct="1">
              <a:spcBef>
                <a:spcPts val="6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畜禽育种周期长、难度大，但品种适应性广、更新速度慢</a:t>
            </a:r>
            <a:endParaRPr lang="en-US" altLang="zh-CN" sz="3200" dirty="0">
              <a:solidFill>
                <a:schemeClr val="tx1"/>
              </a:solidFill>
              <a:latin typeface="仿宋_GB2312" pitchFamily="49" charset="-122"/>
              <a:ea typeface="仿宋_GB2312" pitchFamily="49" charset="-122"/>
            </a:endParaRPr>
          </a:p>
          <a:p>
            <a:pPr algn="just" eaLnBrk="1" hangingPunct="1">
              <a:spcBef>
                <a:spcPts val="600"/>
              </a:spcBef>
              <a:buClr>
                <a:srgbClr val="FF0000"/>
              </a:buClr>
            </a:pPr>
            <a:r>
              <a:rPr lang="zh-CN" altLang="en-US" sz="3200" dirty="0" smtClean="0">
                <a:solidFill>
                  <a:srgbClr val="CC0000"/>
                </a:solidFill>
                <a:latin typeface="仿宋_GB2312" pitchFamily="49" charset="-122"/>
                <a:ea typeface="仿宋_GB2312" pitchFamily="49" charset="-122"/>
              </a:rPr>
              <a:t>  中国美利奴羊、中国黑白花奶牛</a:t>
            </a:r>
            <a:r>
              <a:rPr lang="zh-CN" altLang="en-US" sz="3200" dirty="0" smtClean="0">
                <a:solidFill>
                  <a:schemeClr val="tx1"/>
                </a:solidFill>
                <a:latin typeface="仿宋_GB2312" pitchFamily="49" charset="-122"/>
                <a:ea typeface="仿宋_GB2312" pitchFamily="49" charset="-122"/>
              </a:rPr>
              <a:t>获一等奖</a:t>
            </a:r>
            <a:r>
              <a:rPr lang="zh-CN" altLang="en-US" sz="3200" dirty="0" smtClean="0">
                <a:solidFill>
                  <a:srgbClr val="CC0000"/>
                </a:solidFill>
                <a:latin typeface="仿宋_GB2312" pitchFamily="49" charset="-122"/>
                <a:ea typeface="仿宋_GB2312" pitchFamily="49" charset="-122"/>
              </a:rPr>
              <a:t>；大通</a:t>
            </a:r>
            <a:r>
              <a:rPr lang="zh-CN" altLang="en-US" sz="3200" dirty="0">
                <a:solidFill>
                  <a:srgbClr val="CC0000"/>
                </a:solidFill>
                <a:latin typeface="仿宋_GB2312" pitchFamily="49" charset="-122"/>
                <a:ea typeface="仿宋_GB2312" pitchFamily="49" charset="-122"/>
              </a:rPr>
              <a:t>牦牛新品种及培育技术</a:t>
            </a:r>
            <a:r>
              <a:rPr lang="en-US" altLang="zh-CN" sz="3200" dirty="0">
                <a:solidFill>
                  <a:schemeClr val="tx1"/>
                </a:solidFill>
                <a:latin typeface="仿宋_GB2312" pitchFamily="49" charset="-122"/>
                <a:ea typeface="仿宋_GB2312" pitchFamily="49" charset="-122"/>
              </a:rPr>
              <a:t>--2007</a:t>
            </a:r>
            <a:r>
              <a:rPr lang="zh-CN" altLang="en-US" sz="3200" dirty="0">
                <a:solidFill>
                  <a:schemeClr val="tx1"/>
                </a:solidFill>
                <a:latin typeface="仿宋_GB2312" pitchFamily="49" charset="-122"/>
                <a:ea typeface="仿宋_GB2312" pitchFamily="49" charset="-122"/>
              </a:rPr>
              <a:t>年国家科技进步</a:t>
            </a:r>
            <a:r>
              <a:rPr lang="zh-CN" altLang="en-US" sz="3200" dirty="0" smtClean="0">
                <a:solidFill>
                  <a:schemeClr val="tx1"/>
                </a:solidFill>
                <a:latin typeface="仿宋_GB2312" pitchFamily="49" charset="-122"/>
                <a:ea typeface="仿宋_GB2312" pitchFamily="49" charset="-122"/>
              </a:rPr>
              <a:t>二等奖</a:t>
            </a:r>
            <a:endParaRPr lang="zh-CN" altLang="en-US" sz="3200" dirty="0">
              <a:solidFill>
                <a:schemeClr val="tx1"/>
              </a:solidFill>
              <a:latin typeface="仿宋_GB2312" pitchFamily="49" charset="-122"/>
              <a:ea typeface="仿宋_GB2312" pitchFamily="49" charset="-122"/>
            </a:endParaRPr>
          </a:p>
        </p:txBody>
      </p:sp>
      <p:sp>
        <p:nvSpPr>
          <p:cNvPr id="27651" name="TextBox 5"/>
          <p:cNvSpPr txBox="1">
            <a:spLocks noChangeArrowheads="1"/>
          </p:cNvSpPr>
          <p:nvPr/>
        </p:nvSpPr>
        <p:spPr bwMode="auto">
          <a:xfrm>
            <a:off x="2487613" y="260648"/>
            <a:ext cx="3941762"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（一）研究进展</a:t>
            </a:r>
          </a:p>
        </p:txBody>
      </p:sp>
      <p:pic>
        <p:nvPicPr>
          <p:cNvPr id="39940" name="Picture 6" descr="L:\工作图片\兰州所牦牛照片.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57938" y="5572125"/>
            <a:ext cx="2786062"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矩形 8"/>
          <p:cNvSpPr>
            <a:spLocks noChangeArrowheads="1"/>
          </p:cNvSpPr>
          <p:nvPr/>
        </p:nvSpPr>
        <p:spPr bwMode="auto">
          <a:xfrm>
            <a:off x="7358063" y="628650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hangingPunct="1"/>
            <a:r>
              <a:rPr lang="zh-CN" altLang="en-US" sz="2400"/>
              <a:t>大通牦牛</a:t>
            </a:r>
            <a:endParaRPr lang="zh-CN" altLang="en-US" sz="2400" b="0" u="sng"/>
          </a:p>
        </p:txBody>
      </p:sp>
      <p:sp>
        <p:nvSpPr>
          <p:cNvPr id="39942" name="AutoShape 29">
            <a:hlinkClick r:id="rId5" action="ppaction://hlinksldjump" highlightClick="1"/>
          </p:cNvPr>
          <p:cNvSpPr>
            <a:spLocks noChangeArrowheads="1"/>
          </p:cNvSpPr>
          <p:nvPr/>
        </p:nvSpPr>
        <p:spPr bwMode="auto">
          <a:xfrm>
            <a:off x="3963386" y="4077072"/>
            <a:ext cx="468312" cy="360362"/>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94"/>
          <p:cNvSpPr>
            <a:spLocks noChangeArrowheads="1"/>
          </p:cNvSpPr>
          <p:nvPr/>
        </p:nvSpPr>
        <p:spPr bwMode="auto">
          <a:xfrm>
            <a:off x="714375" y="1428750"/>
            <a:ext cx="7786688"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spcBef>
                <a:spcPts val="1200"/>
              </a:spcBef>
            </a:pPr>
            <a:r>
              <a:rPr lang="zh-CN" altLang="en-US" sz="3200" dirty="0">
                <a:solidFill>
                  <a:srgbClr val="CC0000"/>
                </a:solidFill>
                <a:latin typeface="仿宋_GB2312" pitchFamily="49" charset="-122"/>
                <a:ea typeface="仿宋_GB2312" pitchFamily="49" charset="-122"/>
              </a:rPr>
              <a:t>第一阶段</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1900</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1960</a:t>
            </a:r>
            <a:r>
              <a:rPr lang="zh-CN" altLang="en-US" sz="3200" dirty="0">
                <a:solidFill>
                  <a:schemeClr val="tx1"/>
                </a:solidFill>
                <a:latin typeface="仿宋_GB2312" pitchFamily="49" charset="-122"/>
                <a:ea typeface="仿宋_GB2312" pitchFamily="49" charset="-122"/>
              </a:rPr>
              <a:t>）：从</a:t>
            </a:r>
            <a:r>
              <a:rPr lang="en-US" altLang="zh-CN" sz="3200" dirty="0">
                <a:solidFill>
                  <a:schemeClr val="tx1"/>
                </a:solidFill>
                <a:latin typeface="仿宋_GB2312" pitchFamily="49" charset="-122"/>
                <a:ea typeface="仿宋_GB2312" pitchFamily="49" charset="-122"/>
              </a:rPr>
              <a:t>Mendel</a:t>
            </a:r>
            <a:r>
              <a:rPr lang="zh-CN" altLang="en-US" sz="3200" dirty="0">
                <a:solidFill>
                  <a:schemeClr val="tx1"/>
                </a:solidFill>
                <a:latin typeface="仿宋_GB2312" pitchFamily="49" charset="-122"/>
                <a:ea typeface="仿宋_GB2312" pitchFamily="49" charset="-122"/>
              </a:rPr>
              <a:t>论文的重新发现到</a:t>
            </a:r>
            <a:r>
              <a:rPr lang="en-US" altLang="zh-CN" sz="3200" dirty="0">
                <a:solidFill>
                  <a:schemeClr val="tx1"/>
                </a:solidFill>
                <a:latin typeface="仿宋_GB2312" pitchFamily="49" charset="-122"/>
                <a:ea typeface="仿宋_GB2312" pitchFamily="49" charset="-122"/>
              </a:rPr>
              <a:t>Falconer</a:t>
            </a:r>
            <a:r>
              <a:rPr lang="zh-CN" altLang="en-US" sz="3200" dirty="0">
                <a:solidFill>
                  <a:schemeClr val="tx1"/>
                </a:solidFill>
                <a:latin typeface="仿宋_GB2312" pitchFamily="49" charset="-122"/>
                <a:ea typeface="仿宋_GB2312" pitchFamily="49" charset="-122"/>
              </a:rPr>
              <a:t>的</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数量遗传学概论</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问世，表型和表型值选种技术</a:t>
            </a:r>
            <a:endParaRPr lang="en-US" altLang="zh-CN" sz="3200" dirty="0">
              <a:solidFill>
                <a:schemeClr val="tx1"/>
              </a:solidFill>
              <a:latin typeface="仿宋_GB2312" pitchFamily="49" charset="-122"/>
              <a:ea typeface="仿宋_GB2312" pitchFamily="49" charset="-122"/>
            </a:endParaRPr>
          </a:p>
          <a:p>
            <a:pPr algn="l" eaLnBrk="1" hangingPunct="1">
              <a:spcBef>
                <a:spcPts val="1200"/>
              </a:spcBef>
            </a:pPr>
            <a:r>
              <a:rPr lang="zh-CN" altLang="en-US" sz="3200" dirty="0">
                <a:solidFill>
                  <a:srgbClr val="CC0000"/>
                </a:solidFill>
                <a:latin typeface="仿宋_GB2312" pitchFamily="49" charset="-122"/>
                <a:ea typeface="仿宋_GB2312" pitchFamily="49" charset="-122"/>
              </a:rPr>
              <a:t>第二阶段</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1961</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1986</a:t>
            </a:r>
            <a:r>
              <a:rPr lang="zh-CN" altLang="en-US" sz="3200" dirty="0">
                <a:solidFill>
                  <a:schemeClr val="tx1"/>
                </a:solidFill>
                <a:latin typeface="仿宋_GB2312" pitchFamily="49" charset="-122"/>
                <a:ea typeface="仿宋_GB2312" pitchFamily="49" charset="-122"/>
              </a:rPr>
              <a:t>）：统计学、计算机技术在动物遗传育种的应用，利用估计育种值（</a:t>
            </a:r>
            <a:r>
              <a:rPr lang="en-US" altLang="zh-CN" sz="3200" dirty="0">
                <a:solidFill>
                  <a:schemeClr val="tx1"/>
                </a:solidFill>
                <a:latin typeface="仿宋_GB2312" pitchFamily="49" charset="-122"/>
                <a:ea typeface="仿宋_GB2312" pitchFamily="49" charset="-122"/>
              </a:rPr>
              <a:t>EBV</a:t>
            </a:r>
            <a:r>
              <a:rPr lang="zh-CN" altLang="en-US" sz="3200" dirty="0">
                <a:solidFill>
                  <a:schemeClr val="tx1"/>
                </a:solidFill>
                <a:latin typeface="仿宋_GB2312" pitchFamily="49" charset="-122"/>
                <a:ea typeface="仿宋_GB2312" pitchFamily="49" charset="-122"/>
              </a:rPr>
              <a:t>）选择</a:t>
            </a:r>
            <a:endParaRPr lang="en-US" altLang="zh-CN" sz="3200" dirty="0">
              <a:solidFill>
                <a:schemeClr val="tx1"/>
              </a:solidFill>
              <a:latin typeface="仿宋_GB2312" pitchFamily="49" charset="-122"/>
              <a:ea typeface="仿宋_GB2312" pitchFamily="49" charset="-122"/>
            </a:endParaRPr>
          </a:p>
          <a:p>
            <a:pPr algn="l" eaLnBrk="1" hangingPunct="1">
              <a:spcBef>
                <a:spcPts val="1200"/>
              </a:spcBef>
            </a:pPr>
            <a:r>
              <a:rPr lang="zh-CN" altLang="en-US" sz="3200" dirty="0">
                <a:solidFill>
                  <a:srgbClr val="CC0000"/>
                </a:solidFill>
                <a:latin typeface="仿宋_GB2312" pitchFamily="49" charset="-122"/>
                <a:ea typeface="仿宋_GB2312" pitchFamily="49" charset="-122"/>
              </a:rPr>
              <a:t>第三阶段</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1986</a:t>
            </a:r>
            <a:r>
              <a:rPr lang="zh-CN" altLang="en-US" sz="3200" dirty="0">
                <a:solidFill>
                  <a:schemeClr val="tx1"/>
                </a:solidFill>
                <a:latin typeface="仿宋_GB2312" pitchFamily="49" charset="-122"/>
                <a:ea typeface="仿宋_GB2312" pitchFamily="49" charset="-122"/>
              </a:rPr>
              <a:t>～）：动物遗传育种从群体水平进入分子水平，其标志是对数量性状进行基因定位</a:t>
            </a:r>
          </a:p>
        </p:txBody>
      </p:sp>
      <p:sp>
        <p:nvSpPr>
          <p:cNvPr id="40963" name="矩形 3"/>
          <p:cNvSpPr>
            <a:spLocks noChangeArrowheads="1"/>
          </p:cNvSpPr>
          <p:nvPr/>
        </p:nvSpPr>
        <p:spPr bwMode="auto">
          <a:xfrm>
            <a:off x="785813" y="785813"/>
            <a:ext cx="27334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altLang="zh-CN"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1</a:t>
            </a:r>
            <a:r>
              <a:rPr lang="zh-CN" altLang="en-US" dirty="0" smtClean="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、育种</a:t>
            </a:r>
            <a:r>
              <a:rPr lang="zh-CN" altLang="en-US" dirty="0">
                <a:solidFill>
                  <a:schemeClr val="accent2"/>
                </a:solidFill>
                <a:effectLst>
                  <a:outerShdw blurRad="38100" dist="38100" dir="2700000" algn="tl">
                    <a:srgbClr val="000000">
                      <a:alpha val="43137"/>
                    </a:srgbClr>
                  </a:outerShdw>
                </a:effectLst>
                <a:latin typeface="楷体_GB2312" pitchFamily="49" charset="-122"/>
                <a:ea typeface="楷体_GB2312" pitchFamily="49" charset="-122"/>
              </a:rPr>
              <a:t>技术</a:t>
            </a:r>
          </a:p>
        </p:txBody>
      </p:sp>
      <p:sp>
        <p:nvSpPr>
          <p:cNvPr id="4" name="AutoShape 29">
            <a:hlinkClick r:id="rId4" action="ppaction://hlinksldjump" highlightClick="1"/>
          </p:cNvPr>
          <p:cNvSpPr>
            <a:spLocks noChangeArrowheads="1"/>
          </p:cNvSpPr>
          <p:nvPr/>
        </p:nvSpPr>
        <p:spPr bwMode="auto">
          <a:xfrm>
            <a:off x="4429124" y="4143380"/>
            <a:ext cx="468312" cy="360362"/>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24</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8"/>
          <p:cNvGrpSpPr>
            <a:grpSpLocks/>
          </p:cNvGrpSpPr>
          <p:nvPr/>
        </p:nvGrpSpPr>
        <p:grpSpPr bwMode="auto">
          <a:xfrm>
            <a:off x="285720" y="3714753"/>
            <a:ext cx="2390775" cy="715183"/>
            <a:chOff x="503" y="981"/>
            <a:chExt cx="1506" cy="297"/>
          </a:xfrm>
        </p:grpSpPr>
        <p:sp>
          <p:nvSpPr>
            <p:cNvPr id="42077" name="AutoShape 39"/>
            <p:cNvSpPr>
              <a:spLocks noChangeArrowheads="1"/>
            </p:cNvSpPr>
            <p:nvPr/>
          </p:nvSpPr>
          <p:spPr bwMode="auto">
            <a:xfrm>
              <a:off x="503" y="981"/>
              <a:ext cx="1460" cy="297"/>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00000"/>
                </a:solidFill>
                <a:latin typeface="Times New Roman" pitchFamily="18" charset="0"/>
                <a:ea typeface="方正舒体" pitchFamily="2" charset="-122"/>
              </a:endParaRPr>
            </a:p>
          </p:txBody>
        </p:sp>
        <p:sp>
          <p:nvSpPr>
            <p:cNvPr id="42078" name="Text Box 40"/>
            <p:cNvSpPr txBox="1">
              <a:spLocks noChangeArrowheads="1"/>
            </p:cNvSpPr>
            <p:nvPr/>
          </p:nvSpPr>
          <p:spPr bwMode="auto">
            <a:xfrm>
              <a:off x="512" y="1000"/>
              <a:ext cx="1497"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rgbClr val="C00000"/>
                  </a:solidFill>
                  <a:latin typeface="Arial" pitchFamily="34" charset="0"/>
                </a:rPr>
                <a:t>假设，不存在影响观测值的系统环境效应</a:t>
              </a:r>
              <a:endParaRPr kumimoji="0" lang="zh-CN" altLang="en-US" sz="1800" b="0" dirty="0">
                <a:solidFill>
                  <a:srgbClr val="C00000"/>
                </a:solidFill>
                <a:latin typeface="Arial" pitchFamily="34" charset="0"/>
              </a:endParaRPr>
            </a:p>
          </p:txBody>
        </p:sp>
      </p:grpSp>
      <p:grpSp>
        <p:nvGrpSpPr>
          <p:cNvPr id="3" name="Group 54"/>
          <p:cNvGrpSpPr>
            <a:grpSpLocks/>
          </p:cNvGrpSpPr>
          <p:nvPr/>
        </p:nvGrpSpPr>
        <p:grpSpPr bwMode="auto">
          <a:xfrm>
            <a:off x="3017837" y="1516061"/>
            <a:ext cx="2126298" cy="431800"/>
            <a:chOff x="2381" y="981"/>
            <a:chExt cx="867" cy="272"/>
          </a:xfrm>
        </p:grpSpPr>
        <p:sp>
          <p:nvSpPr>
            <p:cNvPr id="42075" name="AutoShape 55"/>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eaLnBrk="1" hangingPunct="1"/>
              <a:endParaRPr lang="zh-CN" altLang="en-US" sz="2400" b="0">
                <a:latin typeface="Times New Roman" pitchFamily="18" charset="0"/>
                <a:ea typeface="方正舒体" pitchFamily="2" charset="-122"/>
              </a:endParaRPr>
            </a:p>
          </p:txBody>
        </p:sp>
        <p:sp>
          <p:nvSpPr>
            <p:cNvPr id="42076" name="Text Box 56"/>
            <p:cNvSpPr txBox="1">
              <a:spLocks noChangeArrowheads="1"/>
            </p:cNvSpPr>
            <p:nvPr/>
          </p:nvSpPr>
          <p:spPr bwMode="auto">
            <a:xfrm>
              <a:off x="2399" y="990"/>
              <a:ext cx="84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dirty="0" smtClean="0">
                  <a:latin typeface="Arial" pitchFamily="34" charset="0"/>
                </a:rPr>
                <a:t>根据外型选择</a:t>
              </a:r>
              <a:endParaRPr kumimoji="0" lang="zh-CN" altLang="en-US" sz="1800" b="0" dirty="0">
                <a:latin typeface="Arial" pitchFamily="34" charset="0"/>
              </a:endParaRPr>
            </a:p>
          </p:txBody>
        </p:sp>
      </p:grpSp>
      <p:grpSp>
        <p:nvGrpSpPr>
          <p:cNvPr id="4" name="Group 57"/>
          <p:cNvGrpSpPr>
            <a:grpSpLocks/>
          </p:cNvGrpSpPr>
          <p:nvPr/>
        </p:nvGrpSpPr>
        <p:grpSpPr bwMode="auto">
          <a:xfrm>
            <a:off x="3000364" y="3071810"/>
            <a:ext cx="2214578" cy="431800"/>
            <a:chOff x="3352" y="981"/>
            <a:chExt cx="907" cy="272"/>
          </a:xfrm>
        </p:grpSpPr>
        <p:sp>
          <p:nvSpPr>
            <p:cNvPr id="42073" name="AutoShape 58"/>
            <p:cNvSpPr>
              <a:spLocks noChangeArrowheads="1"/>
            </p:cNvSpPr>
            <p:nvPr/>
          </p:nvSpPr>
          <p:spPr bwMode="auto">
            <a:xfrm>
              <a:off x="336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eaLnBrk="1" hangingPunct="1"/>
              <a:endParaRPr lang="zh-CN" altLang="en-US" sz="2400" b="0">
                <a:latin typeface="Times New Roman" pitchFamily="18" charset="0"/>
                <a:ea typeface="方正舒体" pitchFamily="2" charset="-122"/>
              </a:endParaRPr>
            </a:p>
          </p:txBody>
        </p:sp>
        <p:sp>
          <p:nvSpPr>
            <p:cNvPr id="42074" name="Text Box 59"/>
            <p:cNvSpPr txBox="1">
              <a:spLocks noChangeArrowheads="1"/>
            </p:cNvSpPr>
            <p:nvPr/>
          </p:nvSpPr>
          <p:spPr bwMode="auto">
            <a:xfrm>
              <a:off x="3352" y="999"/>
              <a:ext cx="90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dirty="0" smtClean="0">
                  <a:latin typeface="Arial" pitchFamily="34" charset="0"/>
                </a:rPr>
                <a:t>根据亲属信息</a:t>
              </a:r>
              <a:endParaRPr kumimoji="0" lang="zh-CN" altLang="en-US" sz="1800" b="0" dirty="0">
                <a:latin typeface="Arial" pitchFamily="34" charset="0"/>
              </a:endParaRPr>
            </a:p>
          </p:txBody>
        </p:sp>
      </p:grpSp>
      <p:grpSp>
        <p:nvGrpSpPr>
          <p:cNvPr id="5" name="Group 60"/>
          <p:cNvGrpSpPr>
            <a:grpSpLocks/>
          </p:cNvGrpSpPr>
          <p:nvPr/>
        </p:nvGrpSpPr>
        <p:grpSpPr bwMode="auto">
          <a:xfrm>
            <a:off x="2986088" y="2357430"/>
            <a:ext cx="2157416" cy="431800"/>
            <a:chOff x="4540" y="981"/>
            <a:chExt cx="1044" cy="272"/>
          </a:xfrm>
        </p:grpSpPr>
        <p:sp>
          <p:nvSpPr>
            <p:cNvPr id="42071" name="AutoShape 61"/>
            <p:cNvSpPr>
              <a:spLocks noChangeArrowheads="1"/>
            </p:cNvSpPr>
            <p:nvPr/>
          </p:nvSpPr>
          <p:spPr bwMode="auto">
            <a:xfrm>
              <a:off x="4568" y="981"/>
              <a:ext cx="981"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eaLnBrk="1" hangingPunct="1"/>
              <a:endParaRPr lang="zh-CN" altLang="en-US" sz="2400" b="0">
                <a:latin typeface="Times New Roman" pitchFamily="18" charset="0"/>
                <a:ea typeface="方正舒体" pitchFamily="2" charset="-122"/>
              </a:endParaRPr>
            </a:p>
          </p:txBody>
        </p:sp>
        <p:sp>
          <p:nvSpPr>
            <p:cNvPr id="42072" name="Text Box 62"/>
            <p:cNvSpPr txBox="1">
              <a:spLocks noChangeArrowheads="1"/>
            </p:cNvSpPr>
            <p:nvPr/>
          </p:nvSpPr>
          <p:spPr bwMode="auto">
            <a:xfrm>
              <a:off x="4540" y="990"/>
              <a:ext cx="104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dirty="0" smtClean="0">
                  <a:latin typeface="Arial" pitchFamily="34" charset="0"/>
                </a:rPr>
                <a:t>个体表型值</a:t>
              </a:r>
              <a:endParaRPr kumimoji="0" lang="zh-CN" altLang="en-US" sz="1800" b="0" dirty="0">
                <a:latin typeface="Arial" pitchFamily="34" charset="0"/>
              </a:endParaRPr>
            </a:p>
          </p:txBody>
        </p:sp>
      </p:grpSp>
      <p:grpSp>
        <p:nvGrpSpPr>
          <p:cNvPr id="6" name="Group 102"/>
          <p:cNvGrpSpPr>
            <a:grpSpLocks/>
          </p:cNvGrpSpPr>
          <p:nvPr/>
        </p:nvGrpSpPr>
        <p:grpSpPr bwMode="auto">
          <a:xfrm>
            <a:off x="214282" y="4768863"/>
            <a:ext cx="2357454" cy="660401"/>
            <a:chOff x="2349" y="981"/>
            <a:chExt cx="957" cy="416"/>
          </a:xfrm>
        </p:grpSpPr>
        <p:sp>
          <p:nvSpPr>
            <p:cNvPr id="42069" name="AutoShape 103"/>
            <p:cNvSpPr>
              <a:spLocks noChangeArrowheads="1"/>
            </p:cNvSpPr>
            <p:nvPr/>
          </p:nvSpPr>
          <p:spPr bwMode="auto">
            <a:xfrm>
              <a:off x="2381" y="981"/>
              <a:ext cx="925" cy="405"/>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00000"/>
                </a:solidFill>
                <a:latin typeface="Times New Roman" pitchFamily="18" charset="0"/>
                <a:ea typeface="方正舒体" pitchFamily="2" charset="-122"/>
              </a:endParaRPr>
            </a:p>
          </p:txBody>
        </p:sp>
        <p:sp>
          <p:nvSpPr>
            <p:cNvPr id="42070" name="Text Box 104"/>
            <p:cNvSpPr txBox="1">
              <a:spLocks noChangeArrowheads="1"/>
            </p:cNvSpPr>
            <p:nvPr/>
          </p:nvSpPr>
          <p:spPr bwMode="auto">
            <a:xfrm>
              <a:off x="2349" y="990"/>
              <a:ext cx="957"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rgbClr val="C00000"/>
                  </a:solidFill>
                  <a:latin typeface="Arial" pitchFamily="34" charset="0"/>
                </a:rPr>
                <a:t>克服了选择指数的局限性</a:t>
              </a:r>
              <a:endParaRPr kumimoji="0" lang="zh-CN" altLang="en-US" sz="1800" b="0" dirty="0">
                <a:solidFill>
                  <a:srgbClr val="C00000"/>
                </a:solidFill>
                <a:latin typeface="Arial" pitchFamily="34" charset="0"/>
              </a:endParaRPr>
            </a:p>
          </p:txBody>
        </p:sp>
      </p:grpSp>
      <p:grpSp>
        <p:nvGrpSpPr>
          <p:cNvPr id="7" name="Group 105"/>
          <p:cNvGrpSpPr>
            <a:grpSpLocks/>
          </p:cNvGrpSpPr>
          <p:nvPr/>
        </p:nvGrpSpPr>
        <p:grpSpPr bwMode="auto">
          <a:xfrm>
            <a:off x="3000364" y="4854588"/>
            <a:ext cx="2286016" cy="431800"/>
            <a:chOff x="2381" y="981"/>
            <a:chExt cx="925" cy="272"/>
          </a:xfrm>
        </p:grpSpPr>
        <p:sp>
          <p:nvSpPr>
            <p:cNvPr id="42067" name="AutoShape 106"/>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eaLnBrk="1" hangingPunct="1"/>
              <a:endParaRPr lang="zh-CN" altLang="en-US" sz="2400" b="0">
                <a:latin typeface="Times New Roman" pitchFamily="18" charset="0"/>
                <a:ea typeface="方正舒体" pitchFamily="2" charset="-122"/>
              </a:endParaRPr>
            </a:p>
          </p:txBody>
        </p:sp>
        <p:sp>
          <p:nvSpPr>
            <p:cNvPr id="42068" name="Text Box 107"/>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en-US" altLang="zh-CN" sz="1800" b="0" dirty="0" smtClean="0">
                  <a:latin typeface="Arial" pitchFamily="34" charset="0"/>
                </a:rPr>
                <a:t>BLUP</a:t>
              </a:r>
              <a:r>
                <a:rPr kumimoji="0" lang="zh-CN" altLang="en-US" sz="1800" b="0" dirty="0" smtClean="0">
                  <a:latin typeface="Arial" pitchFamily="34" charset="0"/>
                </a:rPr>
                <a:t>方法</a:t>
              </a:r>
              <a:endParaRPr kumimoji="0" lang="zh-CN" altLang="en-US" sz="1800" b="0" dirty="0">
                <a:latin typeface="Arial" pitchFamily="34" charset="0"/>
              </a:endParaRPr>
            </a:p>
          </p:txBody>
        </p:sp>
      </p:grpSp>
      <p:grpSp>
        <p:nvGrpSpPr>
          <p:cNvPr id="8" name="Group 108"/>
          <p:cNvGrpSpPr>
            <a:grpSpLocks/>
          </p:cNvGrpSpPr>
          <p:nvPr/>
        </p:nvGrpSpPr>
        <p:grpSpPr bwMode="auto">
          <a:xfrm>
            <a:off x="2928926" y="3929066"/>
            <a:ext cx="2357454" cy="431800"/>
            <a:chOff x="2381" y="981"/>
            <a:chExt cx="925" cy="272"/>
          </a:xfrm>
        </p:grpSpPr>
        <p:sp>
          <p:nvSpPr>
            <p:cNvPr id="42065" name="AutoShape 109"/>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eaLnBrk="1" hangingPunct="1"/>
              <a:endParaRPr lang="zh-CN" altLang="en-US" sz="1800" b="0">
                <a:latin typeface="Times New Roman" pitchFamily="18" charset="0"/>
                <a:ea typeface="方正舒体" pitchFamily="2" charset="-122"/>
              </a:endParaRPr>
            </a:p>
          </p:txBody>
        </p:sp>
        <p:sp>
          <p:nvSpPr>
            <p:cNvPr id="42066" name="Text Box 110"/>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dirty="0" smtClean="0">
                  <a:latin typeface="Arial" pitchFamily="34" charset="0"/>
                </a:rPr>
                <a:t>选择指数</a:t>
              </a:r>
              <a:endParaRPr kumimoji="0" lang="zh-CN" altLang="en-US" sz="1800" b="0" dirty="0">
                <a:latin typeface="Arial" pitchFamily="34" charset="0"/>
              </a:endParaRPr>
            </a:p>
          </p:txBody>
        </p:sp>
      </p:grpSp>
      <p:grpSp>
        <p:nvGrpSpPr>
          <p:cNvPr id="9" name="Group 111"/>
          <p:cNvGrpSpPr>
            <a:grpSpLocks/>
          </p:cNvGrpSpPr>
          <p:nvPr/>
        </p:nvGrpSpPr>
        <p:grpSpPr bwMode="auto">
          <a:xfrm>
            <a:off x="5715008" y="1500176"/>
            <a:ext cx="2643206" cy="430437"/>
            <a:chOff x="2381" y="981"/>
            <a:chExt cx="925" cy="272"/>
          </a:xfrm>
        </p:grpSpPr>
        <p:sp>
          <p:nvSpPr>
            <p:cNvPr id="42063" name="AutoShape 112"/>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64" name="Text Box 113"/>
            <p:cNvSpPr txBox="1">
              <a:spLocks noChangeArrowheads="1"/>
            </p:cNvSpPr>
            <p:nvPr/>
          </p:nvSpPr>
          <p:spPr bwMode="auto">
            <a:xfrm>
              <a:off x="2399" y="990"/>
              <a:ext cx="90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chemeClr val="tx1"/>
                  </a:solidFill>
                  <a:latin typeface="Arial" pitchFamily="34" charset="0"/>
                </a:rPr>
                <a:t>经验式育种方法</a:t>
              </a:r>
              <a:endParaRPr kumimoji="0" lang="zh-CN" altLang="en-US" sz="1800" b="0" dirty="0">
                <a:solidFill>
                  <a:schemeClr val="tx1"/>
                </a:solidFill>
                <a:latin typeface="Arial" pitchFamily="34" charset="0"/>
              </a:endParaRPr>
            </a:p>
          </p:txBody>
        </p:sp>
      </p:grpSp>
      <p:sp>
        <p:nvSpPr>
          <p:cNvPr id="42054" name="AutoShape 124"/>
          <p:cNvSpPr>
            <a:spLocks noChangeArrowheads="1"/>
          </p:cNvSpPr>
          <p:nvPr/>
        </p:nvSpPr>
        <p:spPr bwMode="auto">
          <a:xfrm>
            <a:off x="2714612" y="5572140"/>
            <a:ext cx="2643206" cy="714380"/>
          </a:xfrm>
          <a:prstGeom prst="roundRect">
            <a:avLst>
              <a:gd name="adj" fmla="val 16667"/>
            </a:avLst>
          </a:prstGeom>
          <a:gradFill rotWithShape="1">
            <a:gsLst>
              <a:gs pos="0">
                <a:srgbClr val="00FF00"/>
              </a:gs>
              <a:gs pos="100000">
                <a:srgbClr val="99FF99"/>
              </a:gs>
            </a:gsLst>
            <a:lin ang="5400000" scaled="1"/>
          </a:gradFill>
          <a:ln w="9525">
            <a:solidFill>
              <a:schemeClr val="tx1"/>
            </a:solidFill>
            <a:round/>
            <a:headEnd/>
            <a:tailEnd/>
          </a:ln>
        </p:spPr>
        <p:txBody>
          <a:bodyPr wrap="none" anchor="ctr"/>
          <a:lstStyle/>
          <a:p>
            <a:pPr algn="l" eaLnBrk="1" hangingPunct="1"/>
            <a:endParaRPr lang="zh-CN" altLang="en-US" sz="2400" b="0">
              <a:latin typeface="Times New Roman" pitchFamily="18" charset="0"/>
              <a:ea typeface="方正舒体" pitchFamily="2" charset="-122"/>
            </a:endParaRPr>
          </a:p>
        </p:txBody>
      </p:sp>
      <p:sp>
        <p:nvSpPr>
          <p:cNvPr id="42055" name="Text Box 125"/>
          <p:cNvSpPr txBox="1">
            <a:spLocks noChangeArrowheads="1"/>
          </p:cNvSpPr>
          <p:nvPr/>
        </p:nvSpPr>
        <p:spPr bwMode="auto">
          <a:xfrm>
            <a:off x="2714612" y="5643578"/>
            <a:ext cx="26432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t>分子标记辅助选择（</a:t>
            </a:r>
            <a:r>
              <a:rPr kumimoji="0" lang="en-US" altLang="zh-CN" sz="1800" b="0" dirty="0" smtClean="0"/>
              <a:t>MAS)</a:t>
            </a:r>
          </a:p>
          <a:p>
            <a:pPr algn="l" eaLnBrk="1" hangingPunct="1"/>
            <a:r>
              <a:rPr kumimoji="0" lang="zh-CN" altLang="en-US" sz="1800" b="0" dirty="0" smtClean="0"/>
              <a:t>或基因型辅助选择（</a:t>
            </a:r>
            <a:r>
              <a:rPr kumimoji="0" lang="en-US" altLang="zh-CN" sz="1800" b="0" dirty="0" smtClean="0"/>
              <a:t>GAS</a:t>
            </a:r>
            <a:r>
              <a:rPr kumimoji="0" lang="zh-CN" altLang="en-US" sz="1800" b="0" dirty="0" smtClean="0"/>
              <a:t>）</a:t>
            </a:r>
            <a:endParaRPr kumimoji="0" lang="zh-CN" altLang="en-US" sz="1800" b="0" dirty="0"/>
          </a:p>
        </p:txBody>
      </p:sp>
      <p:grpSp>
        <p:nvGrpSpPr>
          <p:cNvPr id="95" name="Group 102"/>
          <p:cNvGrpSpPr>
            <a:grpSpLocks/>
          </p:cNvGrpSpPr>
          <p:nvPr/>
        </p:nvGrpSpPr>
        <p:grpSpPr bwMode="auto">
          <a:xfrm>
            <a:off x="5715008" y="2357430"/>
            <a:ext cx="2643206" cy="431800"/>
            <a:chOff x="2381" y="981"/>
            <a:chExt cx="925" cy="272"/>
          </a:xfrm>
        </p:grpSpPr>
        <p:sp>
          <p:nvSpPr>
            <p:cNvPr id="96" name="AutoShape 103"/>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97" name="Text Box 104"/>
            <p:cNvSpPr txBox="1">
              <a:spLocks noChangeArrowheads="1"/>
            </p:cNvSpPr>
            <p:nvPr/>
          </p:nvSpPr>
          <p:spPr bwMode="auto">
            <a:xfrm>
              <a:off x="2399" y="990"/>
              <a:ext cx="90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chemeClr val="tx1"/>
                  </a:solidFill>
                  <a:latin typeface="Arial" pitchFamily="34" charset="0"/>
                </a:rPr>
                <a:t>一次或多次记录</a:t>
              </a:r>
              <a:endParaRPr kumimoji="0" lang="zh-CN" altLang="en-US" sz="1800" b="0" dirty="0">
                <a:solidFill>
                  <a:schemeClr val="tx1"/>
                </a:solidFill>
                <a:latin typeface="Arial" pitchFamily="34" charset="0"/>
              </a:endParaRPr>
            </a:p>
          </p:txBody>
        </p:sp>
      </p:grpSp>
      <p:grpSp>
        <p:nvGrpSpPr>
          <p:cNvPr id="98" name="Group 102"/>
          <p:cNvGrpSpPr>
            <a:grpSpLocks/>
          </p:cNvGrpSpPr>
          <p:nvPr/>
        </p:nvGrpSpPr>
        <p:grpSpPr bwMode="auto">
          <a:xfrm>
            <a:off x="5715008" y="3071810"/>
            <a:ext cx="2643206" cy="431800"/>
            <a:chOff x="2381" y="981"/>
            <a:chExt cx="925" cy="272"/>
          </a:xfrm>
        </p:grpSpPr>
        <p:sp>
          <p:nvSpPr>
            <p:cNvPr id="99" name="AutoShape 103"/>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100" name="Text Box 104"/>
            <p:cNvSpPr txBox="1">
              <a:spLocks noChangeArrowheads="1"/>
            </p:cNvSpPr>
            <p:nvPr/>
          </p:nvSpPr>
          <p:spPr bwMode="auto">
            <a:xfrm>
              <a:off x="2399" y="990"/>
              <a:ext cx="90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chemeClr val="tx1"/>
                  </a:solidFill>
                  <a:latin typeface="Arial" pitchFamily="34" charset="0"/>
                </a:rPr>
                <a:t>父母、同胞、后裔等</a:t>
              </a:r>
              <a:endParaRPr kumimoji="0" lang="zh-CN" altLang="en-US" sz="1800" b="0" dirty="0">
                <a:solidFill>
                  <a:schemeClr val="tx1"/>
                </a:solidFill>
                <a:latin typeface="Arial" pitchFamily="34" charset="0"/>
              </a:endParaRPr>
            </a:p>
          </p:txBody>
        </p:sp>
      </p:grpSp>
      <p:grpSp>
        <p:nvGrpSpPr>
          <p:cNvPr id="101" name="Group 102"/>
          <p:cNvGrpSpPr>
            <a:grpSpLocks/>
          </p:cNvGrpSpPr>
          <p:nvPr/>
        </p:nvGrpSpPr>
        <p:grpSpPr bwMode="auto">
          <a:xfrm>
            <a:off x="5786446" y="3929066"/>
            <a:ext cx="2571768" cy="431800"/>
            <a:chOff x="2381" y="981"/>
            <a:chExt cx="925" cy="272"/>
          </a:xfrm>
        </p:grpSpPr>
        <p:sp>
          <p:nvSpPr>
            <p:cNvPr id="102" name="AutoShape 103"/>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103" name="Text Box 104"/>
            <p:cNvSpPr txBox="1">
              <a:spLocks noChangeArrowheads="1"/>
            </p:cNvSpPr>
            <p:nvPr/>
          </p:nvSpPr>
          <p:spPr bwMode="auto">
            <a:xfrm>
              <a:off x="2399" y="990"/>
              <a:ext cx="90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chemeClr val="tx1"/>
                  </a:solidFill>
                  <a:latin typeface="Arial" pitchFamily="34" charset="0"/>
                </a:rPr>
                <a:t>单性状或多性状指数</a:t>
              </a:r>
              <a:endParaRPr kumimoji="0" lang="zh-CN" altLang="en-US" sz="1800" b="0" dirty="0">
                <a:solidFill>
                  <a:schemeClr val="tx1"/>
                </a:solidFill>
                <a:latin typeface="Arial" pitchFamily="34" charset="0"/>
              </a:endParaRPr>
            </a:p>
          </p:txBody>
        </p:sp>
      </p:grpSp>
      <p:grpSp>
        <p:nvGrpSpPr>
          <p:cNvPr id="104" name="Group 102"/>
          <p:cNvGrpSpPr>
            <a:grpSpLocks/>
          </p:cNvGrpSpPr>
          <p:nvPr/>
        </p:nvGrpSpPr>
        <p:grpSpPr bwMode="auto">
          <a:xfrm>
            <a:off x="5786446" y="4714884"/>
            <a:ext cx="2857520" cy="660400"/>
            <a:chOff x="2381" y="981"/>
            <a:chExt cx="925" cy="416"/>
          </a:xfrm>
        </p:grpSpPr>
        <p:sp>
          <p:nvSpPr>
            <p:cNvPr id="105" name="AutoShape 103"/>
            <p:cNvSpPr>
              <a:spLocks noChangeArrowheads="1"/>
            </p:cNvSpPr>
            <p:nvPr/>
          </p:nvSpPr>
          <p:spPr bwMode="auto">
            <a:xfrm>
              <a:off x="2381" y="981"/>
              <a:ext cx="925" cy="405"/>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106" name="Text Box 104"/>
            <p:cNvSpPr txBox="1">
              <a:spLocks noChangeArrowheads="1"/>
            </p:cNvSpPr>
            <p:nvPr/>
          </p:nvSpPr>
          <p:spPr bwMode="auto">
            <a:xfrm>
              <a:off x="2399" y="990"/>
              <a:ext cx="907"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chemeClr val="tx1"/>
                  </a:solidFill>
                  <a:latin typeface="Arial" pitchFamily="34" charset="0"/>
                </a:rPr>
                <a:t>公畜模型、公畜母畜模型、外祖父模型、动物模型等</a:t>
              </a:r>
              <a:endParaRPr kumimoji="0" lang="zh-CN" altLang="en-US" sz="1800" b="0" dirty="0">
                <a:solidFill>
                  <a:schemeClr val="tx1"/>
                </a:solidFill>
                <a:latin typeface="Arial" pitchFamily="34" charset="0"/>
              </a:endParaRPr>
            </a:p>
          </p:txBody>
        </p:sp>
      </p:grpSp>
      <p:grpSp>
        <p:nvGrpSpPr>
          <p:cNvPr id="107" name="Group 102"/>
          <p:cNvGrpSpPr>
            <a:grpSpLocks/>
          </p:cNvGrpSpPr>
          <p:nvPr/>
        </p:nvGrpSpPr>
        <p:grpSpPr bwMode="auto">
          <a:xfrm>
            <a:off x="5786449" y="5715018"/>
            <a:ext cx="3010746" cy="428626"/>
            <a:chOff x="2381" y="981"/>
            <a:chExt cx="886" cy="270"/>
          </a:xfrm>
        </p:grpSpPr>
        <p:sp>
          <p:nvSpPr>
            <p:cNvPr id="108" name="AutoShape 103"/>
            <p:cNvSpPr>
              <a:spLocks noChangeArrowheads="1"/>
            </p:cNvSpPr>
            <p:nvPr/>
          </p:nvSpPr>
          <p:spPr bwMode="auto">
            <a:xfrm>
              <a:off x="2381" y="981"/>
              <a:ext cx="852" cy="270"/>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109" name="Text Box 104"/>
            <p:cNvSpPr txBox="1">
              <a:spLocks noChangeArrowheads="1"/>
            </p:cNvSpPr>
            <p:nvPr/>
          </p:nvSpPr>
          <p:spPr bwMode="auto">
            <a:xfrm>
              <a:off x="2381" y="990"/>
              <a:ext cx="88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dirty="0" smtClean="0">
                  <a:solidFill>
                    <a:schemeClr val="tx1"/>
                  </a:solidFill>
                  <a:latin typeface="Arial" pitchFamily="34" charset="0"/>
                </a:rPr>
                <a:t>分子遗传与数量遗传的结合</a:t>
              </a:r>
              <a:endParaRPr kumimoji="0" lang="zh-CN" altLang="en-US" sz="1800" b="0" dirty="0">
                <a:solidFill>
                  <a:schemeClr val="tx1"/>
                </a:solidFill>
                <a:latin typeface="Arial" pitchFamily="34" charset="0"/>
              </a:endParaRPr>
            </a:p>
          </p:txBody>
        </p:sp>
      </p:grpSp>
      <p:sp>
        <p:nvSpPr>
          <p:cNvPr id="129" name="矩形 128"/>
          <p:cNvSpPr/>
          <p:nvPr/>
        </p:nvSpPr>
        <p:spPr>
          <a:xfrm>
            <a:off x="3714744" y="1785926"/>
            <a:ext cx="647933" cy="646331"/>
          </a:xfrm>
          <a:prstGeom prst="rect">
            <a:avLst/>
          </a:prstGeom>
        </p:spPr>
        <p:txBody>
          <a:bodyPr wrap="square">
            <a:spAutoFit/>
          </a:bodyPr>
          <a:lstStyle/>
          <a:p>
            <a:r>
              <a:rPr lang="zh-CN" altLang="en-US" dirty="0" smtClean="0"/>
              <a:t>↓</a:t>
            </a:r>
            <a:endParaRPr lang="zh-CN" altLang="en-US" dirty="0"/>
          </a:p>
        </p:txBody>
      </p:sp>
      <p:sp>
        <p:nvSpPr>
          <p:cNvPr id="130" name="矩形 129"/>
          <p:cNvSpPr/>
          <p:nvPr/>
        </p:nvSpPr>
        <p:spPr>
          <a:xfrm>
            <a:off x="3709753" y="2639793"/>
            <a:ext cx="647933" cy="646331"/>
          </a:xfrm>
          <a:prstGeom prst="rect">
            <a:avLst/>
          </a:prstGeom>
        </p:spPr>
        <p:txBody>
          <a:bodyPr wrap="square">
            <a:spAutoFit/>
          </a:bodyPr>
          <a:lstStyle/>
          <a:p>
            <a:r>
              <a:rPr lang="zh-CN" altLang="en-US" dirty="0" smtClean="0"/>
              <a:t>↓</a:t>
            </a:r>
            <a:endParaRPr lang="zh-CN" altLang="en-US" dirty="0"/>
          </a:p>
        </p:txBody>
      </p:sp>
      <p:sp>
        <p:nvSpPr>
          <p:cNvPr id="131" name="矩形 130"/>
          <p:cNvSpPr/>
          <p:nvPr/>
        </p:nvSpPr>
        <p:spPr>
          <a:xfrm>
            <a:off x="3714744" y="3354173"/>
            <a:ext cx="647933" cy="646331"/>
          </a:xfrm>
          <a:prstGeom prst="rect">
            <a:avLst/>
          </a:prstGeom>
        </p:spPr>
        <p:txBody>
          <a:bodyPr wrap="square">
            <a:spAutoFit/>
          </a:bodyPr>
          <a:lstStyle/>
          <a:p>
            <a:r>
              <a:rPr lang="zh-CN" altLang="en-US" dirty="0" smtClean="0"/>
              <a:t>↓</a:t>
            </a:r>
            <a:endParaRPr lang="zh-CN" altLang="en-US" dirty="0"/>
          </a:p>
        </p:txBody>
      </p:sp>
      <p:sp>
        <p:nvSpPr>
          <p:cNvPr id="132" name="矩形 131"/>
          <p:cNvSpPr/>
          <p:nvPr/>
        </p:nvSpPr>
        <p:spPr>
          <a:xfrm>
            <a:off x="3714744" y="4211429"/>
            <a:ext cx="647933" cy="646331"/>
          </a:xfrm>
          <a:prstGeom prst="rect">
            <a:avLst/>
          </a:prstGeom>
        </p:spPr>
        <p:txBody>
          <a:bodyPr wrap="square">
            <a:spAutoFit/>
          </a:bodyPr>
          <a:lstStyle/>
          <a:p>
            <a:r>
              <a:rPr lang="zh-CN" altLang="en-US" dirty="0" smtClean="0"/>
              <a:t>↓</a:t>
            </a:r>
            <a:endParaRPr lang="zh-CN" altLang="en-US" dirty="0"/>
          </a:p>
        </p:txBody>
      </p:sp>
      <p:sp>
        <p:nvSpPr>
          <p:cNvPr id="133" name="矩形 132"/>
          <p:cNvSpPr/>
          <p:nvPr/>
        </p:nvSpPr>
        <p:spPr>
          <a:xfrm>
            <a:off x="3714744" y="5068685"/>
            <a:ext cx="647933" cy="646331"/>
          </a:xfrm>
          <a:prstGeom prst="rect">
            <a:avLst/>
          </a:prstGeom>
        </p:spPr>
        <p:txBody>
          <a:bodyPr wrap="square">
            <a:spAutoFit/>
          </a:bodyPr>
          <a:lstStyle/>
          <a:p>
            <a:r>
              <a:rPr lang="zh-CN" altLang="en-US" dirty="0" smtClean="0"/>
              <a:t>↓</a:t>
            </a:r>
            <a:endParaRPr lang="zh-CN" altLang="en-US" dirty="0"/>
          </a:p>
        </p:txBody>
      </p:sp>
      <p:sp>
        <p:nvSpPr>
          <p:cNvPr id="134" name="矩形 133"/>
          <p:cNvSpPr/>
          <p:nvPr/>
        </p:nvSpPr>
        <p:spPr>
          <a:xfrm>
            <a:off x="2500298" y="3786190"/>
            <a:ext cx="647933" cy="646331"/>
          </a:xfrm>
          <a:prstGeom prst="rect">
            <a:avLst/>
          </a:prstGeom>
        </p:spPr>
        <p:txBody>
          <a:bodyPr wrap="none">
            <a:spAutoFit/>
          </a:bodyPr>
          <a:lstStyle/>
          <a:p>
            <a:r>
              <a:rPr lang="zh-CN" altLang="en-US" dirty="0" smtClean="0"/>
              <a:t>→</a:t>
            </a:r>
            <a:endParaRPr lang="zh-CN" altLang="en-US" dirty="0"/>
          </a:p>
        </p:txBody>
      </p:sp>
      <p:sp>
        <p:nvSpPr>
          <p:cNvPr id="135" name="矩形 134"/>
          <p:cNvSpPr/>
          <p:nvPr/>
        </p:nvSpPr>
        <p:spPr>
          <a:xfrm>
            <a:off x="2428860" y="4711495"/>
            <a:ext cx="647933" cy="646331"/>
          </a:xfrm>
          <a:prstGeom prst="rect">
            <a:avLst/>
          </a:prstGeom>
        </p:spPr>
        <p:txBody>
          <a:bodyPr wrap="none">
            <a:spAutoFit/>
          </a:bodyPr>
          <a:lstStyle/>
          <a:p>
            <a:r>
              <a:rPr lang="zh-CN" altLang="en-US" dirty="0" smtClean="0"/>
              <a:t>→</a:t>
            </a:r>
            <a:endParaRPr lang="zh-CN" altLang="en-US" dirty="0"/>
          </a:p>
        </p:txBody>
      </p:sp>
      <p:sp>
        <p:nvSpPr>
          <p:cNvPr id="136" name="矩形 135"/>
          <p:cNvSpPr/>
          <p:nvPr/>
        </p:nvSpPr>
        <p:spPr>
          <a:xfrm>
            <a:off x="5072066" y="1357298"/>
            <a:ext cx="647933" cy="646331"/>
          </a:xfrm>
          <a:prstGeom prst="rect">
            <a:avLst/>
          </a:prstGeom>
        </p:spPr>
        <p:txBody>
          <a:bodyPr wrap="none">
            <a:spAutoFit/>
          </a:bodyPr>
          <a:lstStyle/>
          <a:p>
            <a:r>
              <a:rPr lang="en-US" altLang="zh-CN" dirty="0" smtClean="0"/>
              <a:t>—</a:t>
            </a:r>
            <a:endParaRPr lang="zh-CN" altLang="en-US" dirty="0"/>
          </a:p>
        </p:txBody>
      </p:sp>
      <p:sp>
        <p:nvSpPr>
          <p:cNvPr id="137" name="矩形 136"/>
          <p:cNvSpPr/>
          <p:nvPr/>
        </p:nvSpPr>
        <p:spPr>
          <a:xfrm>
            <a:off x="5067075" y="2211165"/>
            <a:ext cx="647933" cy="646331"/>
          </a:xfrm>
          <a:prstGeom prst="rect">
            <a:avLst/>
          </a:prstGeom>
        </p:spPr>
        <p:txBody>
          <a:bodyPr wrap="none">
            <a:spAutoFit/>
          </a:bodyPr>
          <a:lstStyle/>
          <a:p>
            <a:r>
              <a:rPr lang="en-US" altLang="zh-CN" dirty="0" smtClean="0"/>
              <a:t>—</a:t>
            </a:r>
            <a:endParaRPr lang="zh-CN" altLang="en-US" dirty="0"/>
          </a:p>
        </p:txBody>
      </p:sp>
      <p:sp>
        <p:nvSpPr>
          <p:cNvPr id="138" name="矩形 137"/>
          <p:cNvSpPr/>
          <p:nvPr/>
        </p:nvSpPr>
        <p:spPr>
          <a:xfrm>
            <a:off x="5072066" y="2928934"/>
            <a:ext cx="647933" cy="646331"/>
          </a:xfrm>
          <a:prstGeom prst="rect">
            <a:avLst/>
          </a:prstGeom>
        </p:spPr>
        <p:txBody>
          <a:bodyPr wrap="none">
            <a:spAutoFit/>
          </a:bodyPr>
          <a:lstStyle/>
          <a:p>
            <a:r>
              <a:rPr lang="en-US" altLang="zh-CN" dirty="0" smtClean="0"/>
              <a:t>—</a:t>
            </a:r>
            <a:endParaRPr lang="zh-CN" altLang="en-US" dirty="0"/>
          </a:p>
        </p:txBody>
      </p:sp>
      <p:sp>
        <p:nvSpPr>
          <p:cNvPr id="139" name="矩形 138"/>
          <p:cNvSpPr/>
          <p:nvPr/>
        </p:nvSpPr>
        <p:spPr>
          <a:xfrm>
            <a:off x="5143504" y="3786190"/>
            <a:ext cx="647933" cy="646331"/>
          </a:xfrm>
          <a:prstGeom prst="rect">
            <a:avLst/>
          </a:prstGeom>
        </p:spPr>
        <p:txBody>
          <a:bodyPr wrap="none">
            <a:spAutoFit/>
          </a:bodyPr>
          <a:lstStyle/>
          <a:p>
            <a:r>
              <a:rPr lang="en-US" altLang="zh-CN" dirty="0" smtClean="0"/>
              <a:t>—</a:t>
            </a:r>
            <a:endParaRPr lang="zh-CN" altLang="en-US" dirty="0"/>
          </a:p>
        </p:txBody>
      </p:sp>
      <p:sp>
        <p:nvSpPr>
          <p:cNvPr id="140" name="矩形 139"/>
          <p:cNvSpPr/>
          <p:nvPr/>
        </p:nvSpPr>
        <p:spPr>
          <a:xfrm>
            <a:off x="5072066" y="4714884"/>
            <a:ext cx="647933" cy="646331"/>
          </a:xfrm>
          <a:prstGeom prst="rect">
            <a:avLst/>
          </a:prstGeom>
        </p:spPr>
        <p:txBody>
          <a:bodyPr wrap="none">
            <a:spAutoFit/>
          </a:bodyPr>
          <a:lstStyle/>
          <a:p>
            <a:r>
              <a:rPr lang="en-US" altLang="zh-CN" dirty="0" smtClean="0"/>
              <a:t>—</a:t>
            </a:r>
            <a:endParaRPr lang="zh-CN" altLang="en-US" dirty="0"/>
          </a:p>
        </p:txBody>
      </p:sp>
      <p:sp>
        <p:nvSpPr>
          <p:cNvPr id="141" name="矩形 140"/>
          <p:cNvSpPr/>
          <p:nvPr/>
        </p:nvSpPr>
        <p:spPr>
          <a:xfrm>
            <a:off x="5281389" y="5572140"/>
            <a:ext cx="647933" cy="646331"/>
          </a:xfrm>
          <a:prstGeom prst="rect">
            <a:avLst/>
          </a:prstGeom>
        </p:spPr>
        <p:txBody>
          <a:bodyPr wrap="none">
            <a:spAutoFit/>
          </a:bodyPr>
          <a:lstStyle/>
          <a:p>
            <a:r>
              <a:rPr lang="en-US" altLang="zh-CN" dirty="0" smtClean="0"/>
              <a:t>—</a:t>
            </a:r>
            <a:endParaRPr lang="zh-CN" altLang="en-US" dirty="0"/>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230" y="571500"/>
            <a:ext cx="1805630" cy="2753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062" name="Rectangle 102"/>
          <p:cNvSpPr>
            <a:spLocks noChangeArrowheads="1"/>
          </p:cNvSpPr>
          <p:nvPr/>
        </p:nvSpPr>
        <p:spPr bwMode="auto">
          <a:xfrm>
            <a:off x="2059780" y="571500"/>
            <a:ext cx="704872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hangingPunct="1"/>
            <a:r>
              <a:rPr kumimoji="0" lang="zh-CN" altLang="en-US" sz="3200" dirty="0" smtClean="0">
                <a:latin typeface="Times New Roman" pitchFamily="18" charset="0"/>
              </a:rPr>
              <a:t>遗传评定（</a:t>
            </a:r>
            <a:r>
              <a:rPr kumimoji="0" lang="en-US" altLang="zh-CN" sz="3200" dirty="0" smtClean="0">
                <a:latin typeface="Times New Roman" pitchFamily="18" charset="0"/>
              </a:rPr>
              <a:t>genetic evaluation</a:t>
            </a:r>
            <a:r>
              <a:rPr kumimoji="0" lang="zh-CN" altLang="en-US" sz="3200" dirty="0" smtClean="0">
                <a:latin typeface="Times New Roman" pitchFamily="18" charset="0"/>
              </a:rPr>
              <a:t>）的演变</a:t>
            </a:r>
            <a:endParaRPr kumimoji="0" lang="zh-CN" altLang="en-US" sz="3200" dirty="0">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38"/>
          <p:cNvGrpSpPr>
            <a:grpSpLocks/>
          </p:cNvGrpSpPr>
          <p:nvPr/>
        </p:nvGrpSpPr>
        <p:grpSpPr bwMode="auto">
          <a:xfrm>
            <a:off x="539750" y="1816100"/>
            <a:ext cx="2390775" cy="431800"/>
            <a:chOff x="503" y="981"/>
            <a:chExt cx="1506" cy="272"/>
          </a:xfrm>
        </p:grpSpPr>
        <p:sp>
          <p:nvSpPr>
            <p:cNvPr id="42077" name="AutoShape 39"/>
            <p:cNvSpPr>
              <a:spLocks noChangeArrowheads="1"/>
            </p:cNvSpPr>
            <p:nvPr/>
          </p:nvSpPr>
          <p:spPr bwMode="auto">
            <a:xfrm>
              <a:off x="503" y="981"/>
              <a:ext cx="1406"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8" name="Text Box 40"/>
            <p:cNvSpPr txBox="1">
              <a:spLocks noChangeArrowheads="1"/>
            </p:cNvSpPr>
            <p:nvPr/>
          </p:nvSpPr>
          <p:spPr bwMode="auto">
            <a:xfrm>
              <a:off x="512" y="990"/>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FF00FF"/>
                  </a:solidFill>
                  <a:latin typeface="Arial" pitchFamily="34" charset="0"/>
                </a:rPr>
                <a:t>种质资源评价与保护</a:t>
              </a:r>
            </a:p>
          </p:txBody>
        </p:sp>
      </p:grpSp>
      <p:sp>
        <p:nvSpPr>
          <p:cNvPr id="41987" name="AutoShape 41"/>
          <p:cNvSpPr>
            <a:spLocks noChangeArrowheads="1"/>
          </p:cNvSpPr>
          <p:nvPr/>
        </p:nvSpPr>
        <p:spPr bwMode="auto">
          <a:xfrm>
            <a:off x="842963" y="2724150"/>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1988" name="Text Box 42"/>
          <p:cNvSpPr txBox="1">
            <a:spLocks noChangeArrowheads="1"/>
          </p:cNvSpPr>
          <p:nvPr/>
        </p:nvSpPr>
        <p:spPr bwMode="auto">
          <a:xfrm>
            <a:off x="854075" y="2867025"/>
            <a:ext cx="3778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种质特性评估</a:t>
            </a:r>
          </a:p>
        </p:txBody>
      </p:sp>
      <p:sp>
        <p:nvSpPr>
          <p:cNvPr id="41989" name="Line 43"/>
          <p:cNvSpPr>
            <a:spLocks noChangeShapeType="1"/>
          </p:cNvSpPr>
          <p:nvPr/>
        </p:nvSpPr>
        <p:spPr bwMode="auto">
          <a:xfrm>
            <a:off x="1662113" y="38592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0" name="Line 44"/>
          <p:cNvSpPr>
            <a:spLocks noChangeShapeType="1"/>
          </p:cNvSpPr>
          <p:nvPr/>
        </p:nvSpPr>
        <p:spPr bwMode="auto">
          <a:xfrm flipV="1">
            <a:off x="1044575" y="2492375"/>
            <a:ext cx="1281113" cy="1746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1" name="Line 45"/>
          <p:cNvSpPr>
            <a:spLocks noChangeShapeType="1"/>
          </p:cNvSpPr>
          <p:nvPr/>
        </p:nvSpPr>
        <p:spPr bwMode="auto">
          <a:xfrm>
            <a:off x="1058863" y="25082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2" name="Line 46"/>
          <p:cNvSpPr>
            <a:spLocks noChangeShapeType="1"/>
          </p:cNvSpPr>
          <p:nvPr/>
        </p:nvSpPr>
        <p:spPr bwMode="auto">
          <a:xfrm>
            <a:off x="1677988" y="4508500"/>
            <a:ext cx="0" cy="28733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3" name="Line 47"/>
          <p:cNvSpPr>
            <a:spLocks noChangeShapeType="1"/>
          </p:cNvSpPr>
          <p:nvPr/>
        </p:nvSpPr>
        <p:spPr bwMode="auto">
          <a:xfrm>
            <a:off x="1677988" y="2276475"/>
            <a:ext cx="0" cy="431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4" name="Line 48"/>
          <p:cNvSpPr>
            <a:spLocks noChangeShapeType="1"/>
          </p:cNvSpPr>
          <p:nvPr/>
        </p:nvSpPr>
        <p:spPr bwMode="auto">
          <a:xfrm>
            <a:off x="1677988" y="1541463"/>
            <a:ext cx="0" cy="2524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5" name="Line 49"/>
          <p:cNvSpPr>
            <a:spLocks noChangeShapeType="1"/>
          </p:cNvSpPr>
          <p:nvPr/>
        </p:nvSpPr>
        <p:spPr bwMode="auto">
          <a:xfrm>
            <a:off x="3683000" y="1541463"/>
            <a:ext cx="0" cy="2524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6" name="Line 50"/>
          <p:cNvSpPr>
            <a:spLocks noChangeShapeType="1"/>
          </p:cNvSpPr>
          <p:nvPr/>
        </p:nvSpPr>
        <p:spPr bwMode="auto">
          <a:xfrm>
            <a:off x="5624513" y="1512888"/>
            <a:ext cx="0" cy="2524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7" name="Line 51"/>
          <p:cNvSpPr>
            <a:spLocks noChangeShapeType="1"/>
          </p:cNvSpPr>
          <p:nvPr/>
        </p:nvSpPr>
        <p:spPr bwMode="auto">
          <a:xfrm>
            <a:off x="7697788" y="1511300"/>
            <a:ext cx="0" cy="25241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8" name="Line 52"/>
          <p:cNvSpPr>
            <a:spLocks noChangeShapeType="1"/>
          </p:cNvSpPr>
          <p:nvPr/>
        </p:nvSpPr>
        <p:spPr bwMode="auto">
          <a:xfrm>
            <a:off x="1677988" y="1527175"/>
            <a:ext cx="6010275"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1999" name="Group 54"/>
          <p:cNvGrpSpPr>
            <a:grpSpLocks/>
          </p:cNvGrpSpPr>
          <p:nvPr/>
        </p:nvGrpSpPr>
        <p:grpSpPr bwMode="auto">
          <a:xfrm>
            <a:off x="3017838" y="1801813"/>
            <a:ext cx="1468437" cy="431800"/>
            <a:chOff x="2381" y="981"/>
            <a:chExt cx="925" cy="272"/>
          </a:xfrm>
        </p:grpSpPr>
        <p:sp>
          <p:nvSpPr>
            <p:cNvPr id="42075" name="AutoShape 55"/>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6" name="Text Box 56"/>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FF00FF"/>
                  </a:solidFill>
                  <a:latin typeface="Arial" pitchFamily="34" charset="0"/>
                </a:rPr>
                <a:t>本品种选育</a:t>
              </a:r>
            </a:p>
          </p:txBody>
        </p:sp>
      </p:grpSp>
      <p:grpSp>
        <p:nvGrpSpPr>
          <p:cNvPr id="42000" name="Group 57"/>
          <p:cNvGrpSpPr>
            <a:grpSpLocks/>
          </p:cNvGrpSpPr>
          <p:nvPr/>
        </p:nvGrpSpPr>
        <p:grpSpPr bwMode="auto">
          <a:xfrm>
            <a:off x="4962525" y="1773238"/>
            <a:ext cx="1439863" cy="431800"/>
            <a:chOff x="3352" y="981"/>
            <a:chExt cx="907" cy="272"/>
          </a:xfrm>
        </p:grpSpPr>
        <p:sp>
          <p:nvSpPr>
            <p:cNvPr id="42073" name="AutoShape 58"/>
            <p:cNvSpPr>
              <a:spLocks noChangeArrowheads="1"/>
            </p:cNvSpPr>
            <p:nvPr/>
          </p:nvSpPr>
          <p:spPr bwMode="auto">
            <a:xfrm>
              <a:off x="336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4" name="Text Box 59"/>
            <p:cNvSpPr txBox="1">
              <a:spLocks noChangeArrowheads="1"/>
            </p:cNvSpPr>
            <p:nvPr/>
          </p:nvSpPr>
          <p:spPr bwMode="auto">
            <a:xfrm>
              <a:off x="3352" y="999"/>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FF00FF"/>
                  </a:solidFill>
                  <a:latin typeface="Arial" pitchFamily="34" charset="0"/>
                </a:rPr>
                <a:t>杂交育种</a:t>
              </a:r>
            </a:p>
          </p:txBody>
        </p:sp>
      </p:grpSp>
      <p:grpSp>
        <p:nvGrpSpPr>
          <p:cNvPr id="42001" name="Group 60"/>
          <p:cNvGrpSpPr>
            <a:grpSpLocks/>
          </p:cNvGrpSpPr>
          <p:nvPr/>
        </p:nvGrpSpPr>
        <p:grpSpPr bwMode="auto">
          <a:xfrm>
            <a:off x="6891338" y="1773238"/>
            <a:ext cx="1657350" cy="431800"/>
            <a:chOff x="4540" y="981"/>
            <a:chExt cx="1044" cy="272"/>
          </a:xfrm>
        </p:grpSpPr>
        <p:sp>
          <p:nvSpPr>
            <p:cNvPr id="42071" name="AutoShape 61"/>
            <p:cNvSpPr>
              <a:spLocks noChangeArrowheads="1"/>
            </p:cNvSpPr>
            <p:nvPr/>
          </p:nvSpPr>
          <p:spPr bwMode="auto">
            <a:xfrm>
              <a:off x="4568" y="981"/>
              <a:ext cx="981"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2" name="Text Box 62"/>
            <p:cNvSpPr txBox="1">
              <a:spLocks noChangeArrowheads="1"/>
            </p:cNvSpPr>
            <p:nvPr/>
          </p:nvSpPr>
          <p:spPr bwMode="auto">
            <a:xfrm>
              <a:off x="4540" y="990"/>
              <a:ext cx="104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FF00FF"/>
                  </a:solidFill>
                  <a:latin typeface="Arial" pitchFamily="34" charset="0"/>
                </a:rPr>
                <a:t>生物技术育种</a:t>
              </a:r>
            </a:p>
          </p:txBody>
        </p:sp>
      </p:grpSp>
      <p:sp>
        <p:nvSpPr>
          <p:cNvPr id="42002" name="AutoShape 63"/>
          <p:cNvSpPr>
            <a:spLocks noChangeArrowheads="1"/>
          </p:cNvSpPr>
          <p:nvPr/>
        </p:nvSpPr>
        <p:spPr bwMode="auto">
          <a:xfrm>
            <a:off x="1462088" y="2708275"/>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03" name="Text Box 64"/>
          <p:cNvSpPr txBox="1">
            <a:spLocks noChangeArrowheads="1"/>
          </p:cNvSpPr>
          <p:nvPr/>
        </p:nvSpPr>
        <p:spPr bwMode="auto">
          <a:xfrm>
            <a:off x="1458913" y="2736850"/>
            <a:ext cx="377825"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遗传多样性评估</a:t>
            </a:r>
          </a:p>
        </p:txBody>
      </p:sp>
      <p:sp>
        <p:nvSpPr>
          <p:cNvPr id="42004" name="Line 65"/>
          <p:cNvSpPr>
            <a:spLocks noChangeShapeType="1"/>
          </p:cNvSpPr>
          <p:nvPr/>
        </p:nvSpPr>
        <p:spPr bwMode="auto">
          <a:xfrm>
            <a:off x="2325688" y="2492375"/>
            <a:ext cx="0" cy="28733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5" name="AutoShape 66"/>
          <p:cNvSpPr>
            <a:spLocks noChangeArrowheads="1"/>
          </p:cNvSpPr>
          <p:nvPr/>
        </p:nvSpPr>
        <p:spPr bwMode="auto">
          <a:xfrm>
            <a:off x="2095500" y="272256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06" name="Text Box 67"/>
          <p:cNvSpPr txBox="1">
            <a:spLocks noChangeArrowheads="1"/>
          </p:cNvSpPr>
          <p:nvPr/>
        </p:nvSpPr>
        <p:spPr bwMode="auto">
          <a:xfrm>
            <a:off x="2106613" y="2865438"/>
            <a:ext cx="3778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遗传资源保护</a:t>
            </a:r>
          </a:p>
        </p:txBody>
      </p:sp>
      <p:sp>
        <p:nvSpPr>
          <p:cNvPr id="42007" name="AutoShape 68"/>
          <p:cNvSpPr>
            <a:spLocks noChangeArrowheads="1"/>
          </p:cNvSpPr>
          <p:nvPr/>
        </p:nvSpPr>
        <p:spPr bwMode="auto">
          <a:xfrm>
            <a:off x="3073400" y="2724150"/>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08" name="Text Box 69"/>
          <p:cNvSpPr txBox="1">
            <a:spLocks noChangeArrowheads="1"/>
          </p:cNvSpPr>
          <p:nvPr/>
        </p:nvSpPr>
        <p:spPr bwMode="auto">
          <a:xfrm>
            <a:off x="3074988" y="3140075"/>
            <a:ext cx="3778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表型选择</a:t>
            </a:r>
          </a:p>
        </p:txBody>
      </p:sp>
      <p:sp>
        <p:nvSpPr>
          <p:cNvPr id="42009" name="Line 70"/>
          <p:cNvSpPr>
            <a:spLocks noChangeShapeType="1"/>
          </p:cNvSpPr>
          <p:nvPr/>
        </p:nvSpPr>
        <p:spPr bwMode="auto">
          <a:xfrm>
            <a:off x="3679825" y="2262188"/>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0" name="Line 71"/>
          <p:cNvSpPr>
            <a:spLocks noChangeShapeType="1"/>
          </p:cNvSpPr>
          <p:nvPr/>
        </p:nvSpPr>
        <p:spPr bwMode="auto">
          <a:xfrm flipV="1">
            <a:off x="3290888" y="2492375"/>
            <a:ext cx="792162" cy="1746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1" name="Line 72"/>
          <p:cNvSpPr>
            <a:spLocks noChangeShapeType="1"/>
          </p:cNvSpPr>
          <p:nvPr/>
        </p:nvSpPr>
        <p:spPr bwMode="auto">
          <a:xfrm>
            <a:off x="3289300" y="25082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2" name="Line 73"/>
          <p:cNvSpPr>
            <a:spLocks noChangeShapeType="1"/>
          </p:cNvSpPr>
          <p:nvPr/>
        </p:nvSpPr>
        <p:spPr bwMode="auto">
          <a:xfrm>
            <a:off x="4098925" y="2492375"/>
            <a:ext cx="0" cy="28733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3" name="AutoShape 74"/>
          <p:cNvSpPr>
            <a:spLocks noChangeArrowheads="1"/>
          </p:cNvSpPr>
          <p:nvPr/>
        </p:nvSpPr>
        <p:spPr bwMode="auto">
          <a:xfrm>
            <a:off x="3868738" y="272256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14" name="Text Box 75"/>
          <p:cNvSpPr txBox="1">
            <a:spLocks noChangeArrowheads="1"/>
          </p:cNvSpPr>
          <p:nvPr/>
        </p:nvSpPr>
        <p:spPr bwMode="auto">
          <a:xfrm>
            <a:off x="3894138" y="2979738"/>
            <a:ext cx="377825"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育种值评估</a:t>
            </a:r>
          </a:p>
        </p:txBody>
      </p:sp>
      <p:sp>
        <p:nvSpPr>
          <p:cNvPr id="42015" name="Line 76"/>
          <p:cNvSpPr>
            <a:spLocks noChangeShapeType="1"/>
          </p:cNvSpPr>
          <p:nvPr/>
        </p:nvSpPr>
        <p:spPr bwMode="auto">
          <a:xfrm>
            <a:off x="5681663" y="2219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6" name="Line 77"/>
          <p:cNvSpPr>
            <a:spLocks noChangeShapeType="1"/>
          </p:cNvSpPr>
          <p:nvPr/>
        </p:nvSpPr>
        <p:spPr bwMode="auto">
          <a:xfrm flipV="1">
            <a:off x="5313363" y="2420938"/>
            <a:ext cx="827087" cy="174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7" name="AutoShape 78"/>
          <p:cNvSpPr>
            <a:spLocks noChangeArrowheads="1"/>
          </p:cNvSpPr>
          <p:nvPr/>
        </p:nvSpPr>
        <p:spPr bwMode="auto">
          <a:xfrm>
            <a:off x="6877050" y="265271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18" name="Text Box 79"/>
          <p:cNvSpPr txBox="1">
            <a:spLocks noChangeArrowheads="1"/>
          </p:cNvSpPr>
          <p:nvPr/>
        </p:nvSpPr>
        <p:spPr bwMode="auto">
          <a:xfrm>
            <a:off x="6888163" y="2652713"/>
            <a:ext cx="37782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lnSpc>
                <a:spcPct val="90000"/>
              </a:lnSpc>
            </a:pPr>
            <a:r>
              <a:rPr kumimoji="0" lang="zh-CN" altLang="en-US" sz="1800" b="0">
                <a:solidFill>
                  <a:srgbClr val="0000CC"/>
                </a:solidFill>
                <a:latin typeface="Arial" pitchFamily="34" charset="0"/>
              </a:rPr>
              <a:t>胚胎生物技术育种</a:t>
            </a:r>
          </a:p>
        </p:txBody>
      </p:sp>
      <p:sp>
        <p:nvSpPr>
          <p:cNvPr id="42019" name="Line 80"/>
          <p:cNvSpPr>
            <a:spLocks noChangeShapeType="1"/>
          </p:cNvSpPr>
          <p:nvPr/>
        </p:nvSpPr>
        <p:spPr bwMode="auto">
          <a:xfrm>
            <a:off x="7696200" y="378777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0" name="Line 81"/>
          <p:cNvSpPr>
            <a:spLocks noChangeShapeType="1"/>
          </p:cNvSpPr>
          <p:nvPr/>
        </p:nvSpPr>
        <p:spPr bwMode="auto">
          <a:xfrm flipV="1">
            <a:off x="7078663" y="2420938"/>
            <a:ext cx="1281112" cy="174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1" name="Line 82"/>
          <p:cNvSpPr>
            <a:spLocks noChangeShapeType="1"/>
          </p:cNvSpPr>
          <p:nvPr/>
        </p:nvSpPr>
        <p:spPr bwMode="auto">
          <a:xfrm>
            <a:off x="7092950" y="24368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2" name="Line 83"/>
          <p:cNvSpPr>
            <a:spLocks noChangeShapeType="1"/>
          </p:cNvSpPr>
          <p:nvPr/>
        </p:nvSpPr>
        <p:spPr bwMode="auto">
          <a:xfrm>
            <a:off x="7712075" y="4437063"/>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3" name="Line 84"/>
          <p:cNvSpPr>
            <a:spLocks noChangeShapeType="1"/>
          </p:cNvSpPr>
          <p:nvPr/>
        </p:nvSpPr>
        <p:spPr bwMode="auto">
          <a:xfrm>
            <a:off x="7712075" y="2205038"/>
            <a:ext cx="0" cy="431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4" name="AutoShape 85"/>
          <p:cNvSpPr>
            <a:spLocks noChangeArrowheads="1"/>
          </p:cNvSpPr>
          <p:nvPr/>
        </p:nvSpPr>
        <p:spPr bwMode="auto">
          <a:xfrm>
            <a:off x="7496175" y="2636838"/>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25" name="Text Box 86"/>
          <p:cNvSpPr txBox="1">
            <a:spLocks noChangeArrowheads="1"/>
          </p:cNvSpPr>
          <p:nvPr/>
        </p:nvSpPr>
        <p:spPr bwMode="auto">
          <a:xfrm>
            <a:off x="7521575" y="2665413"/>
            <a:ext cx="37782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转基因技术育种</a:t>
            </a:r>
          </a:p>
        </p:txBody>
      </p:sp>
      <p:sp>
        <p:nvSpPr>
          <p:cNvPr id="42026" name="Line 87"/>
          <p:cNvSpPr>
            <a:spLocks noChangeShapeType="1"/>
          </p:cNvSpPr>
          <p:nvPr/>
        </p:nvSpPr>
        <p:spPr bwMode="auto">
          <a:xfrm>
            <a:off x="8359775" y="2420938"/>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7" name="AutoShape 88"/>
          <p:cNvSpPr>
            <a:spLocks noChangeArrowheads="1"/>
          </p:cNvSpPr>
          <p:nvPr/>
        </p:nvSpPr>
        <p:spPr bwMode="auto">
          <a:xfrm>
            <a:off x="8129588" y="2651125"/>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28" name="Text Box 89"/>
          <p:cNvSpPr txBox="1">
            <a:spLocks noChangeArrowheads="1"/>
          </p:cNvSpPr>
          <p:nvPr/>
        </p:nvSpPr>
        <p:spPr bwMode="auto">
          <a:xfrm>
            <a:off x="8154988" y="3022600"/>
            <a:ext cx="37782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基因组育种</a:t>
            </a:r>
          </a:p>
        </p:txBody>
      </p:sp>
      <p:sp>
        <p:nvSpPr>
          <p:cNvPr id="42029" name="Line 90"/>
          <p:cNvSpPr>
            <a:spLocks noChangeShapeType="1"/>
          </p:cNvSpPr>
          <p:nvPr/>
        </p:nvSpPr>
        <p:spPr bwMode="auto">
          <a:xfrm flipH="1">
            <a:off x="1030288" y="4811713"/>
            <a:ext cx="14287"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0" name="Line 91"/>
          <p:cNvSpPr>
            <a:spLocks noChangeShapeType="1"/>
          </p:cNvSpPr>
          <p:nvPr/>
        </p:nvSpPr>
        <p:spPr bwMode="auto">
          <a:xfrm>
            <a:off x="167798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1" name="Line 92"/>
          <p:cNvSpPr>
            <a:spLocks noChangeShapeType="1"/>
          </p:cNvSpPr>
          <p:nvPr/>
        </p:nvSpPr>
        <p:spPr bwMode="auto">
          <a:xfrm>
            <a:off x="2311400"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2" name="Line 93"/>
          <p:cNvSpPr>
            <a:spLocks noChangeShapeType="1"/>
          </p:cNvSpPr>
          <p:nvPr/>
        </p:nvSpPr>
        <p:spPr bwMode="auto">
          <a:xfrm>
            <a:off x="329088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3" name="Line 94"/>
          <p:cNvSpPr>
            <a:spLocks noChangeShapeType="1"/>
          </p:cNvSpPr>
          <p:nvPr/>
        </p:nvSpPr>
        <p:spPr bwMode="auto">
          <a:xfrm>
            <a:off x="409733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4" name="Line 95"/>
          <p:cNvSpPr>
            <a:spLocks noChangeShapeType="1"/>
          </p:cNvSpPr>
          <p:nvPr/>
        </p:nvSpPr>
        <p:spPr bwMode="auto">
          <a:xfrm>
            <a:off x="5349875" y="47688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5" name="Line 96"/>
          <p:cNvSpPr>
            <a:spLocks noChangeShapeType="1"/>
          </p:cNvSpPr>
          <p:nvPr/>
        </p:nvSpPr>
        <p:spPr bwMode="auto">
          <a:xfrm>
            <a:off x="614203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6" name="Line 97"/>
          <p:cNvSpPr>
            <a:spLocks noChangeShapeType="1"/>
          </p:cNvSpPr>
          <p:nvPr/>
        </p:nvSpPr>
        <p:spPr bwMode="auto">
          <a:xfrm>
            <a:off x="7092950" y="47688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7" name="Line 98"/>
          <p:cNvSpPr>
            <a:spLocks noChangeShapeType="1"/>
          </p:cNvSpPr>
          <p:nvPr/>
        </p:nvSpPr>
        <p:spPr bwMode="auto">
          <a:xfrm>
            <a:off x="7726363" y="4738688"/>
            <a:ext cx="0" cy="2746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8" name="Line 99"/>
          <p:cNvSpPr>
            <a:spLocks noChangeShapeType="1"/>
          </p:cNvSpPr>
          <p:nvPr/>
        </p:nvSpPr>
        <p:spPr bwMode="auto">
          <a:xfrm>
            <a:off x="8374063" y="4724400"/>
            <a:ext cx="0" cy="28892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9" name="Line 100"/>
          <p:cNvSpPr>
            <a:spLocks noChangeShapeType="1"/>
          </p:cNvSpPr>
          <p:nvPr/>
        </p:nvSpPr>
        <p:spPr bwMode="auto">
          <a:xfrm>
            <a:off x="1044575" y="5013325"/>
            <a:ext cx="7345363"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0" name="Line 101"/>
          <p:cNvSpPr>
            <a:spLocks noChangeShapeType="1"/>
          </p:cNvSpPr>
          <p:nvPr/>
        </p:nvSpPr>
        <p:spPr bwMode="auto">
          <a:xfrm>
            <a:off x="1924050"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2041" name="Group 102"/>
          <p:cNvGrpSpPr>
            <a:grpSpLocks/>
          </p:cNvGrpSpPr>
          <p:nvPr/>
        </p:nvGrpSpPr>
        <p:grpSpPr bwMode="auto">
          <a:xfrm>
            <a:off x="1246188" y="5229225"/>
            <a:ext cx="1439862" cy="431800"/>
            <a:chOff x="2381" y="981"/>
            <a:chExt cx="925" cy="272"/>
          </a:xfrm>
        </p:grpSpPr>
        <p:sp>
          <p:nvSpPr>
            <p:cNvPr id="42069" name="AutoShape 103"/>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70" name="Text Box 104"/>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数量遗传学</a:t>
              </a:r>
            </a:p>
          </p:txBody>
        </p:sp>
      </p:grpSp>
      <p:grpSp>
        <p:nvGrpSpPr>
          <p:cNvPr id="42042" name="Group 105"/>
          <p:cNvGrpSpPr>
            <a:grpSpLocks/>
          </p:cNvGrpSpPr>
          <p:nvPr/>
        </p:nvGrpSpPr>
        <p:grpSpPr bwMode="auto">
          <a:xfrm>
            <a:off x="3001963" y="5229225"/>
            <a:ext cx="1439862" cy="431800"/>
            <a:chOff x="2381" y="981"/>
            <a:chExt cx="925" cy="272"/>
          </a:xfrm>
        </p:grpSpPr>
        <p:sp>
          <p:nvSpPr>
            <p:cNvPr id="42067" name="AutoShape 106"/>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68" name="Text Box 107"/>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分子遗传学</a:t>
              </a:r>
            </a:p>
          </p:txBody>
        </p:sp>
      </p:grpSp>
      <p:grpSp>
        <p:nvGrpSpPr>
          <p:cNvPr id="42043" name="Group 108"/>
          <p:cNvGrpSpPr>
            <a:grpSpLocks/>
          </p:cNvGrpSpPr>
          <p:nvPr/>
        </p:nvGrpSpPr>
        <p:grpSpPr bwMode="auto">
          <a:xfrm>
            <a:off x="4773613" y="5229225"/>
            <a:ext cx="1944687" cy="431800"/>
            <a:chOff x="2381" y="981"/>
            <a:chExt cx="925" cy="272"/>
          </a:xfrm>
        </p:grpSpPr>
        <p:sp>
          <p:nvSpPr>
            <p:cNvPr id="42065" name="AutoShape 109"/>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66" name="Text Box 110"/>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分子数量遗传学</a:t>
              </a:r>
            </a:p>
          </p:txBody>
        </p:sp>
      </p:grpSp>
      <p:grpSp>
        <p:nvGrpSpPr>
          <p:cNvPr id="42044" name="Group 111"/>
          <p:cNvGrpSpPr>
            <a:grpSpLocks/>
          </p:cNvGrpSpPr>
          <p:nvPr/>
        </p:nvGrpSpPr>
        <p:grpSpPr bwMode="auto">
          <a:xfrm>
            <a:off x="7021513" y="5229225"/>
            <a:ext cx="1223962" cy="431800"/>
            <a:chOff x="2381" y="981"/>
            <a:chExt cx="925" cy="272"/>
          </a:xfrm>
        </p:grpSpPr>
        <p:sp>
          <p:nvSpPr>
            <p:cNvPr id="42063" name="AutoShape 112"/>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64" name="Text Box 113"/>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细胞工程</a:t>
              </a:r>
            </a:p>
          </p:txBody>
        </p:sp>
      </p:grpSp>
      <p:sp>
        <p:nvSpPr>
          <p:cNvPr id="42045" name="Line 114"/>
          <p:cNvSpPr>
            <a:spLocks noChangeShapeType="1"/>
          </p:cNvSpPr>
          <p:nvPr/>
        </p:nvSpPr>
        <p:spPr bwMode="auto">
          <a:xfrm>
            <a:off x="3651250"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6" name="Line 115"/>
          <p:cNvSpPr>
            <a:spLocks noChangeShapeType="1"/>
          </p:cNvSpPr>
          <p:nvPr/>
        </p:nvSpPr>
        <p:spPr bwMode="auto">
          <a:xfrm>
            <a:off x="5667375"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7" name="Line 116"/>
          <p:cNvSpPr>
            <a:spLocks noChangeShapeType="1"/>
          </p:cNvSpPr>
          <p:nvPr/>
        </p:nvSpPr>
        <p:spPr bwMode="auto">
          <a:xfrm>
            <a:off x="7567613"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8" name="Line 117"/>
          <p:cNvSpPr>
            <a:spLocks noChangeShapeType="1"/>
          </p:cNvSpPr>
          <p:nvPr/>
        </p:nvSpPr>
        <p:spPr bwMode="auto">
          <a:xfrm>
            <a:off x="1879600" y="5907088"/>
            <a:ext cx="572293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9" name="Line 118"/>
          <p:cNvSpPr>
            <a:spLocks noChangeShapeType="1"/>
          </p:cNvSpPr>
          <p:nvPr/>
        </p:nvSpPr>
        <p:spPr bwMode="auto">
          <a:xfrm>
            <a:off x="1893888" y="56753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0" name="Line 119"/>
          <p:cNvSpPr>
            <a:spLocks noChangeShapeType="1"/>
          </p:cNvSpPr>
          <p:nvPr/>
        </p:nvSpPr>
        <p:spPr bwMode="auto">
          <a:xfrm>
            <a:off x="3694113" y="56610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1" name="Line 120"/>
          <p:cNvSpPr>
            <a:spLocks noChangeShapeType="1"/>
          </p:cNvSpPr>
          <p:nvPr/>
        </p:nvSpPr>
        <p:spPr bwMode="auto">
          <a:xfrm>
            <a:off x="5681663" y="56610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2" name="Line 121"/>
          <p:cNvSpPr>
            <a:spLocks noChangeShapeType="1"/>
          </p:cNvSpPr>
          <p:nvPr/>
        </p:nvSpPr>
        <p:spPr bwMode="auto">
          <a:xfrm>
            <a:off x="7596188" y="56753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3" name="Line 122"/>
          <p:cNvSpPr>
            <a:spLocks noChangeShapeType="1"/>
          </p:cNvSpPr>
          <p:nvPr/>
        </p:nvSpPr>
        <p:spPr bwMode="auto">
          <a:xfrm>
            <a:off x="4600575" y="5905500"/>
            <a:ext cx="0" cy="32702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4" name="AutoShape 124"/>
          <p:cNvSpPr>
            <a:spLocks noChangeArrowheads="1"/>
          </p:cNvSpPr>
          <p:nvPr/>
        </p:nvSpPr>
        <p:spPr bwMode="auto">
          <a:xfrm>
            <a:off x="3132138" y="6165850"/>
            <a:ext cx="3008312" cy="503238"/>
          </a:xfrm>
          <a:prstGeom prst="roundRect">
            <a:avLst>
              <a:gd name="adj" fmla="val 16667"/>
            </a:avLst>
          </a:prstGeom>
          <a:gradFill rotWithShape="1">
            <a:gsLst>
              <a:gs pos="0">
                <a:srgbClr val="00FF00"/>
              </a:gs>
              <a:gs pos="100000">
                <a:srgbClr val="99FF99"/>
              </a:gs>
            </a:gsLst>
            <a:lin ang="540000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55" name="Text Box 125"/>
          <p:cNvSpPr txBox="1">
            <a:spLocks noChangeArrowheads="1"/>
          </p:cNvSpPr>
          <p:nvPr/>
        </p:nvSpPr>
        <p:spPr bwMode="auto">
          <a:xfrm>
            <a:off x="3276600" y="6149975"/>
            <a:ext cx="28876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2800" b="0">
                <a:solidFill>
                  <a:srgbClr val="0000CC"/>
                </a:solidFill>
                <a:latin typeface="Arial" pitchFamily="34" charset="0"/>
                <a:ea typeface="隶书" pitchFamily="49" charset="-122"/>
              </a:rPr>
              <a:t>新品种、配套系</a:t>
            </a:r>
          </a:p>
        </p:txBody>
      </p:sp>
      <p:sp>
        <p:nvSpPr>
          <p:cNvPr id="42056" name="Line 126"/>
          <p:cNvSpPr>
            <a:spLocks noChangeShapeType="1"/>
          </p:cNvSpPr>
          <p:nvPr/>
        </p:nvSpPr>
        <p:spPr bwMode="auto">
          <a:xfrm>
            <a:off x="5322888" y="2420938"/>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7" name="Line 127"/>
          <p:cNvSpPr>
            <a:spLocks noChangeShapeType="1"/>
          </p:cNvSpPr>
          <p:nvPr/>
        </p:nvSpPr>
        <p:spPr bwMode="auto">
          <a:xfrm>
            <a:off x="6126163" y="2420938"/>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8" name="AutoShape 128"/>
          <p:cNvSpPr>
            <a:spLocks noChangeArrowheads="1"/>
          </p:cNvSpPr>
          <p:nvPr/>
        </p:nvSpPr>
        <p:spPr bwMode="auto">
          <a:xfrm>
            <a:off x="5110163" y="2682875"/>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59" name="Text Box 129"/>
          <p:cNvSpPr txBox="1">
            <a:spLocks noChangeArrowheads="1"/>
          </p:cNvSpPr>
          <p:nvPr/>
        </p:nvSpPr>
        <p:spPr bwMode="auto">
          <a:xfrm>
            <a:off x="5135563" y="2968625"/>
            <a:ext cx="37782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经济性杂交</a:t>
            </a:r>
          </a:p>
        </p:txBody>
      </p:sp>
      <p:sp>
        <p:nvSpPr>
          <p:cNvPr id="42060" name="AutoShape 130"/>
          <p:cNvSpPr>
            <a:spLocks noChangeArrowheads="1"/>
          </p:cNvSpPr>
          <p:nvPr/>
        </p:nvSpPr>
        <p:spPr bwMode="auto">
          <a:xfrm>
            <a:off x="5927725" y="269716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61" name="Text Box 131"/>
          <p:cNvSpPr txBox="1">
            <a:spLocks noChangeArrowheads="1"/>
          </p:cNvSpPr>
          <p:nvPr/>
        </p:nvSpPr>
        <p:spPr bwMode="auto">
          <a:xfrm>
            <a:off x="5938838" y="3011488"/>
            <a:ext cx="377825"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育种性</a:t>
            </a:r>
          </a:p>
          <a:p>
            <a:pPr eaLnBrk="1" hangingPunct="1"/>
            <a:r>
              <a:rPr kumimoji="0" lang="zh-CN" altLang="en-US" sz="1800" b="0">
                <a:solidFill>
                  <a:srgbClr val="0000CC"/>
                </a:solidFill>
                <a:latin typeface="Arial" pitchFamily="34" charset="0"/>
              </a:rPr>
              <a:t>杂交</a:t>
            </a:r>
          </a:p>
        </p:txBody>
      </p:sp>
      <p:sp>
        <p:nvSpPr>
          <p:cNvPr id="42062" name="Rectangle 102"/>
          <p:cNvSpPr>
            <a:spLocks noChangeArrowheads="1"/>
          </p:cNvSpPr>
          <p:nvPr/>
        </p:nvSpPr>
        <p:spPr bwMode="auto">
          <a:xfrm>
            <a:off x="2286000" y="571500"/>
            <a:ext cx="4716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hangingPunct="1"/>
            <a:r>
              <a:rPr kumimoji="0" lang="zh-CN" altLang="en-US" sz="3200">
                <a:latin typeface="Times New Roman" pitchFamily="18" charset="0"/>
              </a:rPr>
              <a:t>畜禽育种方法与技术体系</a:t>
            </a:r>
          </a:p>
        </p:txBody>
      </p:sp>
      <p:sp>
        <p:nvSpPr>
          <p:cNvPr id="95"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26</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a:xfrm>
            <a:off x="1692275" y="549275"/>
            <a:ext cx="2808288" cy="617538"/>
          </a:xfrm>
          <a:ln w="38100" cap="sq" algn="ctr">
            <a:solidFill>
              <a:srgbClr val="CC0000"/>
            </a:solidFill>
            <a:headEnd type="none" w="med" len="med"/>
            <a:tailEnd type="none" w="med" len="med"/>
          </a:ln>
        </p:spPr>
        <p:txBody>
          <a:bodyPr anchor="t">
            <a:spAutoFit/>
          </a:bodyPr>
          <a:lstStyle/>
          <a:p>
            <a:pPr algn="l">
              <a:defRPr/>
            </a:pPr>
            <a:r>
              <a:rPr lang="zh-CN" altLang="en-US" sz="3200" b="1" smtClean="0">
                <a:solidFill>
                  <a:srgbClr val="FF0000"/>
                </a:solidFill>
                <a:effectLst>
                  <a:outerShdw blurRad="38100" dist="38100" dir="2700000" algn="tl">
                    <a:srgbClr val="000000"/>
                  </a:outerShdw>
                </a:effectLst>
                <a:latin typeface="仿宋_GB2312" pitchFamily="49" charset="-122"/>
                <a:ea typeface="仿宋_GB2312" pitchFamily="49" charset="-122"/>
              </a:rPr>
              <a:t>动物模型</a:t>
            </a:r>
            <a:r>
              <a:rPr lang="en-US" altLang="zh-CN" sz="3200" b="1" smtClean="0">
                <a:solidFill>
                  <a:srgbClr val="FF0000"/>
                </a:solidFill>
                <a:effectLst>
                  <a:outerShdw blurRad="38100" dist="38100" dir="2700000" algn="tl">
                    <a:srgbClr val="000000"/>
                  </a:outerShdw>
                </a:effectLst>
                <a:latin typeface="仿宋_GB2312" pitchFamily="49" charset="-122"/>
                <a:ea typeface="仿宋_GB2312" pitchFamily="49" charset="-122"/>
              </a:rPr>
              <a:t>BLUP</a:t>
            </a:r>
            <a:endParaRPr lang="zh-CN" altLang="en-US" sz="3200" b="1" smtClean="0">
              <a:solidFill>
                <a:srgbClr val="FF0000"/>
              </a:solidFill>
              <a:effectLst>
                <a:outerShdw blurRad="38100" dist="38100" dir="2700000" algn="tl">
                  <a:srgbClr val="000000"/>
                </a:outerShdw>
              </a:effectLst>
              <a:latin typeface="仿宋_GB2312" pitchFamily="49" charset="-122"/>
              <a:ea typeface="仿宋_GB2312" pitchFamily="49" charset="-122"/>
            </a:endParaRPr>
          </a:p>
        </p:txBody>
      </p:sp>
      <p:sp>
        <p:nvSpPr>
          <p:cNvPr id="48133" name="Rectangle 5"/>
          <p:cNvSpPr>
            <a:spLocks noChangeArrowheads="1"/>
          </p:cNvSpPr>
          <p:nvPr/>
        </p:nvSpPr>
        <p:spPr bwMode="auto">
          <a:xfrm>
            <a:off x="684213" y="549275"/>
            <a:ext cx="796925" cy="579438"/>
          </a:xfrm>
          <a:prstGeom prst="rect">
            <a:avLst/>
          </a:prstGeom>
          <a:noFill/>
          <a:ln w="9525">
            <a:noFill/>
            <a:miter lim="800000"/>
            <a:headEnd/>
            <a:tailEnd/>
          </a:ln>
          <a:effectLst/>
        </p:spPr>
        <p:txBody>
          <a:bodyPr wrap="none">
            <a:spAutoFit/>
          </a:bodyPr>
          <a:lstStyle/>
          <a:p>
            <a:pPr algn="l" eaLnBrk="1" hangingPunct="1">
              <a:defRPr/>
            </a:pPr>
            <a:r>
              <a:rPr lang="zh-CN" altLang="en-US" sz="3200">
                <a:effectLst>
                  <a:outerShdw blurRad="38100" dist="38100" dir="2700000" algn="tl">
                    <a:srgbClr val="000000"/>
                  </a:outerShdw>
                </a:effectLst>
                <a:latin typeface="仿宋_GB2312" pitchFamily="49" charset="-122"/>
                <a:ea typeface="仿宋_GB2312" pitchFamily="49" charset="-122"/>
              </a:rPr>
              <a:t>例</a:t>
            </a:r>
            <a:r>
              <a:rPr lang="en-US" altLang="zh-CN" sz="3200">
                <a:effectLst>
                  <a:outerShdw blurRad="38100" dist="38100" dir="2700000" algn="tl">
                    <a:srgbClr val="000000"/>
                  </a:outerShdw>
                </a:effectLst>
                <a:latin typeface="仿宋_GB2312" pitchFamily="49" charset="-122"/>
                <a:ea typeface="仿宋_GB2312" pitchFamily="49" charset="-122"/>
              </a:rPr>
              <a:t>1</a:t>
            </a:r>
          </a:p>
        </p:txBody>
      </p:sp>
      <p:grpSp>
        <p:nvGrpSpPr>
          <p:cNvPr id="5127" name="Group 48"/>
          <p:cNvGrpSpPr>
            <a:grpSpLocks/>
          </p:cNvGrpSpPr>
          <p:nvPr/>
        </p:nvGrpSpPr>
        <p:grpSpPr bwMode="auto">
          <a:xfrm>
            <a:off x="250825" y="2276475"/>
            <a:ext cx="7219950" cy="865188"/>
            <a:chOff x="567" y="1434"/>
            <a:chExt cx="4548" cy="545"/>
          </a:xfrm>
        </p:grpSpPr>
        <p:graphicFrame>
          <p:nvGraphicFramePr>
            <p:cNvPr id="5122" name="Object 7"/>
            <p:cNvGraphicFramePr>
              <a:graphicFrameLocks noChangeAspect="1"/>
            </p:cNvGraphicFramePr>
            <p:nvPr/>
          </p:nvGraphicFramePr>
          <p:xfrm>
            <a:off x="1073" y="1438"/>
            <a:ext cx="3162" cy="492"/>
          </p:xfrm>
          <a:graphic>
            <a:graphicData uri="http://schemas.openxmlformats.org/presentationml/2006/ole">
              <mc:AlternateContent xmlns:mc="http://schemas.openxmlformats.org/markup-compatibility/2006">
                <mc:Choice xmlns:v="urn:schemas-microsoft-com:vml" Requires="v">
                  <p:oleObj spid="_x0000_s5390" name="公式" r:id="rId5" imgW="2895600" imgH="762000" progId="Equation.3">
                    <p:embed/>
                  </p:oleObj>
                </mc:Choice>
                <mc:Fallback>
                  <p:oleObj name="公式" r:id="rId5" imgW="2895600" imgH="762000" progId="Equation.3">
                    <p:embed/>
                    <p:pic>
                      <p:nvPicPr>
                        <p:cNvPr id="0" name="Picture 1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3" y="1438"/>
                          <a:ext cx="3162" cy="492"/>
                        </a:xfrm>
                        <a:prstGeom prst="rect">
                          <a:avLst/>
                        </a:prstGeom>
                        <a:solidFill>
                          <a:srgbClr val="99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3" name="Object 8"/>
            <p:cNvGraphicFramePr>
              <a:graphicFrameLocks noChangeAspect="1"/>
            </p:cNvGraphicFramePr>
            <p:nvPr/>
          </p:nvGraphicFramePr>
          <p:xfrm>
            <a:off x="4286" y="1434"/>
            <a:ext cx="829" cy="272"/>
          </p:xfrm>
          <a:graphic>
            <a:graphicData uri="http://schemas.openxmlformats.org/presentationml/2006/ole">
              <mc:AlternateContent xmlns:mc="http://schemas.openxmlformats.org/markup-compatibility/2006">
                <mc:Choice xmlns:v="urn:schemas-microsoft-com:vml" Requires="v">
                  <p:oleObj spid="_x0000_s5391" name="公式" r:id="rId7" imgW="736600" imgH="241300" progId="Equation.3">
                    <p:embed/>
                  </p:oleObj>
                </mc:Choice>
                <mc:Fallback>
                  <p:oleObj name="公式" r:id="rId7" imgW="736600" imgH="241300" progId="Equation.3">
                    <p:embed/>
                    <p:pic>
                      <p:nvPicPr>
                        <p:cNvPr id="0" name="Picture 16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6" y="1434"/>
                          <a:ext cx="829"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4" name="Object 9"/>
            <p:cNvGraphicFramePr>
              <a:graphicFrameLocks noChangeAspect="1"/>
            </p:cNvGraphicFramePr>
            <p:nvPr/>
          </p:nvGraphicFramePr>
          <p:xfrm>
            <a:off x="4286" y="1707"/>
            <a:ext cx="726" cy="272"/>
          </p:xfrm>
          <a:graphic>
            <a:graphicData uri="http://schemas.openxmlformats.org/presentationml/2006/ole">
              <mc:AlternateContent xmlns:mc="http://schemas.openxmlformats.org/markup-compatibility/2006">
                <mc:Choice xmlns:v="urn:schemas-microsoft-com:vml" Requires="v">
                  <p:oleObj spid="_x0000_s5392" name="公式" r:id="rId9" imgW="761669" imgH="253890" progId="Equation.3">
                    <p:embed/>
                  </p:oleObj>
                </mc:Choice>
                <mc:Fallback>
                  <p:oleObj name="公式" r:id="rId9" imgW="761669" imgH="253890" progId="Equation.3">
                    <p:embed/>
                    <p:pic>
                      <p:nvPicPr>
                        <p:cNvPr id="0" name="Picture 17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6" y="1707"/>
                          <a:ext cx="726"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46" name="Text Box 10"/>
            <p:cNvSpPr txBox="1">
              <a:spLocks noChangeArrowheads="1"/>
            </p:cNvSpPr>
            <p:nvPr/>
          </p:nvSpPr>
          <p:spPr bwMode="auto">
            <a:xfrm>
              <a:off x="567" y="1480"/>
              <a:ext cx="48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lang="en-US" altLang="zh-CN" sz="2000">
                  <a:solidFill>
                    <a:srgbClr val="000099"/>
                  </a:solidFill>
                  <a:latin typeface="Arial" pitchFamily="34" charset="0"/>
                </a:rPr>
                <a:t>MME</a:t>
              </a:r>
              <a:endParaRPr lang="en-US" altLang="zh-CN" sz="2000" b="0">
                <a:solidFill>
                  <a:schemeClr val="tx1"/>
                </a:solidFill>
                <a:latin typeface="Times New Roman" pitchFamily="18" charset="0"/>
                <a:ea typeface="宋体" pitchFamily="2" charset="-122"/>
              </a:endParaRPr>
            </a:p>
          </p:txBody>
        </p:sp>
      </p:grpSp>
      <p:sp>
        <p:nvSpPr>
          <p:cNvPr id="5128" name="Rectangle 18"/>
          <p:cNvSpPr>
            <a:spLocks noChangeArrowheads="1"/>
          </p:cNvSpPr>
          <p:nvPr/>
        </p:nvSpPr>
        <p:spPr bwMode="auto">
          <a:xfrm>
            <a:off x="214313" y="1470025"/>
            <a:ext cx="87820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hangingPunct="1"/>
            <a:r>
              <a:rPr lang="zh-CN" altLang="en-US" sz="2800">
                <a:solidFill>
                  <a:schemeClr val="tx1"/>
                </a:solidFill>
                <a:latin typeface="仿宋_GB2312" pitchFamily="49" charset="-122"/>
                <a:ea typeface="仿宋_GB2312" pitchFamily="49" charset="-122"/>
              </a:rPr>
              <a:t>最佳线性无偏预测</a:t>
            </a:r>
            <a:r>
              <a:rPr lang="en-US" altLang="zh-CN" sz="2800">
                <a:solidFill>
                  <a:schemeClr val="tx1"/>
                </a:solidFill>
                <a:latin typeface="仿宋_GB2312" pitchFamily="49" charset="-122"/>
                <a:ea typeface="仿宋_GB2312" pitchFamily="49" charset="-122"/>
              </a:rPr>
              <a:t>-Best Linear Unbiased Prediction</a:t>
            </a:r>
            <a:endParaRPr lang="zh-CN" altLang="en-US" sz="2800">
              <a:solidFill>
                <a:schemeClr val="tx1"/>
              </a:solidFill>
              <a:latin typeface="仿宋_GB2312" pitchFamily="49" charset="-122"/>
              <a:ea typeface="仿宋_GB2312" pitchFamily="49" charset="-122"/>
            </a:endParaRPr>
          </a:p>
        </p:txBody>
      </p:sp>
      <p:sp>
        <p:nvSpPr>
          <p:cNvPr id="5153" name="Text Box 33"/>
          <p:cNvSpPr txBox="1">
            <a:spLocks noChangeArrowheads="1"/>
          </p:cNvSpPr>
          <p:nvPr/>
        </p:nvSpPr>
        <p:spPr bwMode="auto">
          <a:xfrm>
            <a:off x="768350" y="3871913"/>
            <a:ext cx="2687638" cy="2005012"/>
          </a:xfrm>
          <a:prstGeom prst="rect">
            <a:avLst/>
          </a:prstGeom>
          <a:noFill/>
          <a:ln w="508000">
            <a:solidFill>
              <a:srgbClr val="333300"/>
            </a:solidFill>
            <a:miter lim="800000"/>
            <a:headEnd type="none" w="sm" len="sm"/>
            <a:tailEnd type="none" w="sm" len="sm"/>
          </a:ln>
        </p:spPr>
        <p:txBody>
          <a:bodyPr lIns="80815" tIns="40407" rIns="80815" bIns="40407">
            <a:spAutoFit/>
          </a:bodyPr>
          <a:lstStyle/>
          <a:p>
            <a:pPr defTabSz="808038">
              <a:lnSpc>
                <a:spcPct val="50000"/>
              </a:lnSpc>
              <a:defRPr/>
            </a:pPr>
            <a:endParaRPr kumimoji="0" lang="zh-CN" altLang="en-US" sz="3500">
              <a:solidFill>
                <a:srgbClr val="FFFF00"/>
              </a:solidFill>
              <a:effectLst>
                <a:outerShdw blurRad="38100" dist="38100" dir="2700000" algn="tl">
                  <a:srgbClr val="000000"/>
                </a:outerShdw>
              </a:effectLst>
              <a:latin typeface="Arial" pitchFamily="34" charset="0"/>
              <a:ea typeface="宋体" pitchFamily="2" charset="-122"/>
            </a:endParaRPr>
          </a:p>
          <a:p>
            <a:pPr defTabSz="808038">
              <a:lnSpc>
                <a:spcPct val="80000"/>
              </a:lnSpc>
              <a:defRPr/>
            </a:pPr>
            <a:r>
              <a:rPr kumimoji="0" lang="zh-CN" altLang="en-US" sz="3500">
                <a:solidFill>
                  <a:srgbClr val="FFFF00"/>
                </a:solidFill>
                <a:effectLst>
                  <a:outerShdw blurRad="38100" dist="38100" dir="2700000" algn="tl">
                    <a:srgbClr val="000000"/>
                  </a:outerShdw>
                </a:effectLst>
                <a:latin typeface="Arial" pitchFamily="34" charset="0"/>
                <a:ea typeface="宋体" pitchFamily="2" charset="-122"/>
              </a:rPr>
              <a:t>基因</a:t>
            </a:r>
          </a:p>
          <a:p>
            <a:pPr defTabSz="808038">
              <a:lnSpc>
                <a:spcPct val="80000"/>
              </a:lnSpc>
              <a:defRPr/>
            </a:pPr>
            <a:r>
              <a:rPr kumimoji="0" lang="zh-CN" altLang="en-US" sz="3500">
                <a:solidFill>
                  <a:srgbClr val="00FF00"/>
                </a:solidFill>
                <a:effectLst>
                  <a:outerShdw blurRad="38100" dist="38100" dir="2700000" algn="tl">
                    <a:srgbClr val="000000"/>
                  </a:outerShdw>
                </a:effectLst>
                <a:latin typeface="Arial" pitchFamily="34" charset="0"/>
                <a:ea typeface="宋体" pitchFamily="2" charset="-122"/>
              </a:rPr>
              <a:t>（黑箱）</a:t>
            </a:r>
          </a:p>
          <a:p>
            <a:pPr defTabSz="808038">
              <a:lnSpc>
                <a:spcPct val="50000"/>
              </a:lnSpc>
              <a:defRPr/>
            </a:pPr>
            <a:endParaRPr kumimoji="0" lang="zh-CN" altLang="en-US" sz="3900">
              <a:solidFill>
                <a:srgbClr val="FFFF00"/>
              </a:solidFill>
              <a:effectLst>
                <a:outerShdw blurRad="38100" dist="38100" dir="2700000" algn="tl">
                  <a:srgbClr val="000000"/>
                </a:outerShdw>
              </a:effectLst>
              <a:latin typeface="Arial" pitchFamily="34" charset="0"/>
              <a:ea typeface="宋体" pitchFamily="2" charset="-122"/>
            </a:endParaRPr>
          </a:p>
        </p:txBody>
      </p:sp>
      <p:sp>
        <p:nvSpPr>
          <p:cNvPr id="5154" name="Text Box 34"/>
          <p:cNvSpPr txBox="1">
            <a:spLocks noChangeArrowheads="1"/>
          </p:cNvSpPr>
          <p:nvPr/>
        </p:nvSpPr>
        <p:spPr bwMode="auto">
          <a:xfrm>
            <a:off x="4464050" y="3813175"/>
            <a:ext cx="1152525" cy="604838"/>
          </a:xfrm>
          <a:prstGeom prst="rect">
            <a:avLst/>
          </a:prstGeom>
          <a:noFill/>
          <a:ln w="38100">
            <a:solidFill>
              <a:srgbClr val="FF00FF"/>
            </a:solidFill>
            <a:miter lim="800000"/>
            <a:headEnd type="none" w="sm" len="sm"/>
            <a:tailEnd type="none" w="sm" len="sm"/>
          </a:ln>
          <a:effectLst/>
        </p:spPr>
        <p:txBody>
          <a:bodyPr lIns="80815" tIns="40407" rIns="80815" bIns="40407">
            <a:spAutoFit/>
          </a:bodyPr>
          <a:lstStyle/>
          <a:p>
            <a:pPr defTabSz="808038">
              <a:defRPr/>
            </a:pPr>
            <a:r>
              <a:rPr kumimoji="0" lang="zh-CN" altLang="en-US" sz="3200">
                <a:solidFill>
                  <a:srgbClr val="FFFF00"/>
                </a:solidFill>
                <a:effectLst>
                  <a:outerShdw blurRad="38100" dist="38100" dir="2700000" algn="tl">
                    <a:srgbClr val="000000"/>
                  </a:outerShdw>
                </a:effectLst>
                <a:latin typeface="Arial" pitchFamily="34" charset="0"/>
                <a:ea typeface="宋体" pitchFamily="2" charset="-122"/>
              </a:rPr>
              <a:t>表型</a:t>
            </a:r>
          </a:p>
        </p:txBody>
      </p:sp>
      <p:sp>
        <p:nvSpPr>
          <p:cNvPr id="5131" name="AutoShape 35"/>
          <p:cNvSpPr>
            <a:spLocks noChangeArrowheads="1"/>
          </p:cNvSpPr>
          <p:nvPr/>
        </p:nvSpPr>
        <p:spPr bwMode="auto">
          <a:xfrm>
            <a:off x="3959225" y="3933825"/>
            <a:ext cx="412750" cy="393700"/>
          </a:xfrm>
          <a:prstGeom prst="rightArrow">
            <a:avLst>
              <a:gd name="adj1" fmla="val 50000"/>
              <a:gd name="adj2" fmla="val 26210"/>
            </a:avLst>
          </a:prstGeom>
          <a:solidFill>
            <a:srgbClr val="FFFF00"/>
          </a:solidFill>
          <a:ln w="63500">
            <a:solidFill>
              <a:srgbClr val="FF0033"/>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5156" name="Text Box 36"/>
          <p:cNvSpPr txBox="1">
            <a:spLocks noChangeArrowheads="1"/>
          </p:cNvSpPr>
          <p:nvPr/>
        </p:nvSpPr>
        <p:spPr bwMode="auto">
          <a:xfrm>
            <a:off x="4533900" y="6021388"/>
            <a:ext cx="938213" cy="506412"/>
          </a:xfrm>
          <a:prstGeom prst="rect">
            <a:avLst/>
          </a:prstGeom>
          <a:noFill/>
          <a:ln w="38100">
            <a:noFill/>
            <a:miter lim="800000"/>
            <a:headEnd type="none" w="sm" len="sm"/>
            <a:tailEnd type="none" w="sm" len="sm"/>
          </a:ln>
          <a:effectLst/>
        </p:spPr>
        <p:txBody>
          <a:bodyPr lIns="80815" tIns="40407" rIns="80815" bIns="40407">
            <a:spAutoFit/>
          </a:bodyPr>
          <a:lstStyle/>
          <a:p>
            <a:pPr defTabSz="808038">
              <a:defRPr/>
            </a:pPr>
            <a:r>
              <a:rPr kumimoji="0" lang="zh-CN" altLang="en-US" sz="2800">
                <a:solidFill>
                  <a:srgbClr val="FFFFFF"/>
                </a:solidFill>
                <a:effectLst>
                  <a:outerShdw blurRad="38100" dist="38100" dir="2700000" algn="tl">
                    <a:srgbClr val="000000"/>
                  </a:outerShdw>
                </a:effectLst>
                <a:latin typeface="Arial" pitchFamily="34" charset="0"/>
                <a:ea typeface="宋体" pitchFamily="2" charset="-122"/>
              </a:rPr>
              <a:t>环境</a:t>
            </a:r>
          </a:p>
        </p:txBody>
      </p:sp>
      <p:sp>
        <p:nvSpPr>
          <p:cNvPr id="5133" name="Oval 37"/>
          <p:cNvSpPr>
            <a:spLocks noChangeArrowheads="1"/>
          </p:cNvSpPr>
          <p:nvPr/>
        </p:nvSpPr>
        <p:spPr bwMode="auto">
          <a:xfrm>
            <a:off x="3963988" y="5949950"/>
            <a:ext cx="1939925" cy="687388"/>
          </a:xfrm>
          <a:prstGeom prst="ellipse">
            <a:avLst/>
          </a:prstGeom>
          <a:noFill/>
          <a:ln w="50800">
            <a:solidFill>
              <a:srgbClr val="FFFF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5158" name="Line 38"/>
          <p:cNvSpPr>
            <a:spLocks noChangeShapeType="1"/>
          </p:cNvSpPr>
          <p:nvPr/>
        </p:nvSpPr>
        <p:spPr bwMode="auto">
          <a:xfrm flipV="1">
            <a:off x="5035550" y="4508500"/>
            <a:ext cx="3175" cy="1271588"/>
          </a:xfrm>
          <a:prstGeom prst="line">
            <a:avLst/>
          </a:prstGeom>
          <a:noFill/>
          <a:ln w="50800">
            <a:solidFill>
              <a:srgbClr val="FF0033"/>
            </a:solidFill>
            <a:round/>
            <a:headEnd/>
            <a:tailEnd type="stealth" w="lg" len="lg"/>
          </a:ln>
          <a:effectLst>
            <a:outerShdw dist="13470" dir="2700000" algn="ctr" rotWithShape="0">
              <a:schemeClr val="bg2"/>
            </a:outerShdw>
          </a:effectLst>
        </p:spPr>
        <p:txBody>
          <a:bodyPr wrap="none" lIns="81376" tIns="40688" rIns="81376" bIns="40688" anchor="ctr"/>
          <a:lstStyle/>
          <a:p>
            <a:pPr algn="l" eaLnBrk="1" hangingPunct="1">
              <a:defRPr/>
            </a:pPr>
            <a:endParaRPr lang="zh-CN" altLang="en-US" sz="2400" b="0" u="sng">
              <a:solidFill>
                <a:schemeClr val="tx1"/>
              </a:solidFill>
              <a:latin typeface="Times New Roman" pitchFamily="18" charset="0"/>
              <a:ea typeface="方正舒体" pitchFamily="2" charset="-122"/>
            </a:endParaRPr>
          </a:p>
        </p:txBody>
      </p:sp>
      <p:grpSp>
        <p:nvGrpSpPr>
          <p:cNvPr id="5135" name="Group 39"/>
          <p:cNvGrpSpPr>
            <a:grpSpLocks/>
          </p:cNvGrpSpPr>
          <p:nvPr/>
        </p:nvGrpSpPr>
        <p:grpSpPr bwMode="auto">
          <a:xfrm>
            <a:off x="7308850" y="2708275"/>
            <a:ext cx="1049338" cy="884238"/>
            <a:chOff x="4895" y="1089"/>
            <a:chExt cx="613" cy="557"/>
          </a:xfrm>
        </p:grpSpPr>
        <p:sp>
          <p:nvSpPr>
            <p:cNvPr id="5144" name="AutoShape 40"/>
            <p:cNvSpPr>
              <a:spLocks noChangeArrowheads="1"/>
            </p:cNvSpPr>
            <p:nvPr/>
          </p:nvSpPr>
          <p:spPr bwMode="auto">
            <a:xfrm flipH="1">
              <a:off x="4895" y="1358"/>
              <a:ext cx="395" cy="288"/>
            </a:xfrm>
            <a:prstGeom prst="lightningBolt">
              <a:avLst/>
            </a:prstGeom>
            <a:solidFill>
              <a:srgbClr val="FF0033"/>
            </a:solidFill>
            <a:ln w="38100">
              <a:solidFill>
                <a:srgbClr val="FFFF00"/>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5161" name="Text Box 41"/>
            <p:cNvSpPr txBox="1">
              <a:spLocks noChangeArrowheads="1"/>
            </p:cNvSpPr>
            <p:nvPr/>
          </p:nvSpPr>
          <p:spPr bwMode="auto">
            <a:xfrm>
              <a:off x="5056" y="1089"/>
              <a:ext cx="452" cy="280"/>
            </a:xfrm>
            <a:prstGeom prst="rect">
              <a:avLst/>
            </a:prstGeom>
            <a:solidFill>
              <a:schemeClr val="accent1">
                <a:alpha val="63000"/>
              </a:schemeClr>
            </a:solidFill>
            <a:ln w="12700">
              <a:noFill/>
              <a:miter lim="800000"/>
              <a:headEnd type="none" w="sm" len="sm"/>
              <a:tailEnd type="none" w="sm" len="sm"/>
            </a:ln>
          </p:spPr>
          <p:txBody>
            <a:bodyPr wrap="none" lIns="80815" tIns="40407" rIns="80815" bIns="40407">
              <a:spAutoFit/>
            </a:bodyPr>
            <a:lstStyle/>
            <a:p>
              <a:pPr defTabSz="808038">
                <a:defRPr/>
              </a:pPr>
              <a:r>
                <a:rPr kumimoji="0" lang="zh-CN" altLang="en-US" sz="2400" i="1">
                  <a:solidFill>
                    <a:srgbClr val="FFFF00"/>
                  </a:solidFill>
                  <a:effectLst>
                    <a:outerShdw blurRad="38100" dist="38100" dir="2700000" algn="tl">
                      <a:srgbClr val="000000"/>
                    </a:outerShdw>
                  </a:effectLst>
                  <a:latin typeface="Arial" pitchFamily="34" charset="0"/>
                </a:rPr>
                <a:t>选择</a:t>
              </a:r>
            </a:p>
          </p:txBody>
        </p:sp>
      </p:grpSp>
      <p:sp>
        <p:nvSpPr>
          <p:cNvPr id="5162" name="Text Box 42"/>
          <p:cNvSpPr txBox="1">
            <a:spLocks noChangeArrowheads="1"/>
          </p:cNvSpPr>
          <p:nvPr/>
        </p:nvSpPr>
        <p:spPr bwMode="auto">
          <a:xfrm>
            <a:off x="6602413" y="3825875"/>
            <a:ext cx="2397125" cy="617538"/>
          </a:xfrm>
          <a:prstGeom prst="rect">
            <a:avLst/>
          </a:prstGeom>
          <a:noFill/>
          <a:ln w="50800">
            <a:solidFill>
              <a:srgbClr val="00FFFF"/>
            </a:solidFill>
            <a:miter lim="800000"/>
            <a:headEnd type="none" w="sm" len="sm"/>
            <a:tailEnd type="none" w="sm" len="sm"/>
          </a:ln>
          <a:effectLst/>
        </p:spPr>
        <p:txBody>
          <a:bodyPr lIns="80815" tIns="40407" rIns="80815" bIns="40407">
            <a:spAutoFit/>
          </a:bodyPr>
          <a:lstStyle/>
          <a:p>
            <a:pPr defTabSz="808038">
              <a:defRPr/>
            </a:pPr>
            <a:r>
              <a:rPr kumimoji="0" lang="zh-CN" altLang="en-US" sz="3200">
                <a:solidFill>
                  <a:srgbClr val="FFFF00"/>
                </a:solidFill>
                <a:effectLst>
                  <a:outerShdw blurRad="38100" dist="38100" dir="2700000" algn="tl">
                    <a:srgbClr val="000000"/>
                  </a:outerShdw>
                </a:effectLst>
                <a:latin typeface="Arial" pitchFamily="34" charset="0"/>
                <a:ea typeface="宋体" pitchFamily="2" charset="-122"/>
              </a:rPr>
              <a:t>估计育种值</a:t>
            </a:r>
          </a:p>
        </p:txBody>
      </p:sp>
      <p:sp>
        <p:nvSpPr>
          <p:cNvPr id="5137" name="AutoShape 43"/>
          <p:cNvSpPr>
            <a:spLocks noChangeArrowheads="1"/>
          </p:cNvSpPr>
          <p:nvPr/>
        </p:nvSpPr>
        <p:spPr bwMode="auto">
          <a:xfrm>
            <a:off x="5759450" y="3898900"/>
            <a:ext cx="647700" cy="393700"/>
          </a:xfrm>
          <a:prstGeom prst="rightArrow">
            <a:avLst>
              <a:gd name="adj1" fmla="val 50000"/>
              <a:gd name="adj2" fmla="val 41129"/>
            </a:avLst>
          </a:prstGeom>
          <a:solidFill>
            <a:srgbClr val="FFFF00"/>
          </a:solidFill>
          <a:ln w="63500">
            <a:solidFill>
              <a:srgbClr val="FF0033"/>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5138" name="AutoShape 44"/>
          <p:cNvSpPr>
            <a:spLocks noChangeArrowheads="1"/>
          </p:cNvSpPr>
          <p:nvPr/>
        </p:nvSpPr>
        <p:spPr bwMode="auto">
          <a:xfrm rot="-5400000">
            <a:off x="7252493" y="4996657"/>
            <a:ext cx="1223963" cy="393700"/>
          </a:xfrm>
          <a:prstGeom prst="rightArrow">
            <a:avLst>
              <a:gd name="adj1" fmla="val 50000"/>
              <a:gd name="adj2" fmla="val 77722"/>
            </a:avLst>
          </a:prstGeom>
          <a:solidFill>
            <a:srgbClr val="FFFF00"/>
          </a:solidFill>
          <a:ln w="63500">
            <a:solidFill>
              <a:srgbClr val="FF0033"/>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5165" name="Text Box 45"/>
          <p:cNvSpPr txBox="1">
            <a:spLocks noChangeArrowheads="1"/>
          </p:cNvSpPr>
          <p:nvPr/>
        </p:nvSpPr>
        <p:spPr bwMode="auto">
          <a:xfrm>
            <a:off x="6688138" y="6021388"/>
            <a:ext cx="2276475" cy="604837"/>
          </a:xfrm>
          <a:prstGeom prst="rect">
            <a:avLst/>
          </a:prstGeom>
          <a:noFill/>
          <a:ln w="38100">
            <a:solidFill>
              <a:srgbClr val="FFFFFF"/>
            </a:solidFill>
            <a:miter lim="800000"/>
            <a:headEnd type="none" w="sm" len="sm"/>
            <a:tailEnd type="none" w="sm" len="sm"/>
          </a:ln>
          <a:effectLst/>
        </p:spPr>
        <p:txBody>
          <a:bodyPr lIns="80815" tIns="40407" rIns="80815" bIns="40407">
            <a:spAutoFit/>
          </a:bodyPr>
          <a:lstStyle/>
          <a:p>
            <a:pPr defTabSz="808038">
              <a:defRPr/>
            </a:pPr>
            <a:r>
              <a:rPr kumimoji="0" lang="zh-CN" altLang="en-US" sz="3200">
                <a:solidFill>
                  <a:srgbClr val="FFFF99"/>
                </a:solidFill>
                <a:effectLst>
                  <a:outerShdw blurRad="38100" dist="38100" dir="2700000" algn="tl">
                    <a:srgbClr val="000000"/>
                  </a:outerShdw>
                </a:effectLst>
                <a:latin typeface="Arial" pitchFamily="34" charset="0"/>
                <a:ea typeface="宋体" pitchFamily="2" charset="-122"/>
              </a:rPr>
              <a:t>亲属的表型</a:t>
            </a:r>
            <a:endParaRPr kumimoji="0" lang="zh-CN" altLang="en-US" sz="3200">
              <a:solidFill>
                <a:srgbClr val="FFFF00"/>
              </a:solidFill>
              <a:effectLst>
                <a:outerShdw blurRad="38100" dist="38100" dir="2700000" algn="tl">
                  <a:srgbClr val="000000"/>
                </a:outerShdw>
              </a:effectLst>
              <a:latin typeface="Arial" pitchFamily="34" charset="0"/>
              <a:ea typeface="宋体" pitchFamily="2" charset="-122"/>
            </a:endParaRPr>
          </a:p>
        </p:txBody>
      </p:sp>
      <p:sp>
        <p:nvSpPr>
          <p:cNvPr id="5166" name="Line 46"/>
          <p:cNvSpPr>
            <a:spLocks noChangeShapeType="1"/>
          </p:cNvSpPr>
          <p:nvPr/>
        </p:nvSpPr>
        <p:spPr bwMode="auto">
          <a:xfrm flipV="1">
            <a:off x="5975350" y="6308725"/>
            <a:ext cx="652463" cy="0"/>
          </a:xfrm>
          <a:prstGeom prst="line">
            <a:avLst/>
          </a:prstGeom>
          <a:noFill/>
          <a:ln w="50800">
            <a:solidFill>
              <a:srgbClr val="FF0033"/>
            </a:solidFill>
            <a:round/>
            <a:headEnd/>
            <a:tailEnd type="stealth" w="lg" len="lg"/>
          </a:ln>
          <a:effectLst>
            <a:outerShdw dist="13470" dir="2700000" algn="ctr" rotWithShape="0">
              <a:schemeClr val="bg2"/>
            </a:outerShdw>
          </a:effectLst>
        </p:spPr>
        <p:txBody>
          <a:bodyPr wrap="none" lIns="81376" tIns="40688" rIns="81376" bIns="40688" anchor="ctr"/>
          <a:lstStyle/>
          <a:p>
            <a:pPr algn="l" eaLnBrk="1" hangingPunct="1">
              <a:defRPr/>
            </a:pPr>
            <a:endParaRPr lang="zh-CN" altLang="en-US" sz="2400" b="0" u="sng">
              <a:solidFill>
                <a:schemeClr val="tx1"/>
              </a:solidFill>
              <a:latin typeface="Times New Roman" pitchFamily="18" charset="0"/>
              <a:ea typeface="方正舒体" pitchFamily="2" charset="-122"/>
            </a:endParaRPr>
          </a:p>
        </p:txBody>
      </p:sp>
      <p:sp>
        <p:nvSpPr>
          <p:cNvPr id="5167" name="Text Box 47"/>
          <p:cNvSpPr txBox="1">
            <a:spLocks noChangeArrowheads="1"/>
          </p:cNvSpPr>
          <p:nvPr/>
        </p:nvSpPr>
        <p:spPr bwMode="auto">
          <a:xfrm rot="2640196">
            <a:off x="5711825" y="5035550"/>
            <a:ext cx="1268413" cy="569913"/>
          </a:xfrm>
          <a:prstGeom prst="rect">
            <a:avLst/>
          </a:prstGeom>
          <a:noFill/>
          <a:ln w="9525">
            <a:noFill/>
            <a:miter lim="800000"/>
            <a:headEnd/>
            <a:tailEnd/>
          </a:ln>
          <a:effectLst>
            <a:outerShdw dist="13470" dir="2700000" algn="ctr" rotWithShape="0">
              <a:schemeClr val="bg2"/>
            </a:outerShdw>
          </a:effectLst>
        </p:spPr>
        <p:txBody>
          <a:bodyPr wrap="none" lIns="81376" tIns="40688" rIns="81376" bIns="40688" anchor="ctr">
            <a:spAutoFit/>
          </a:bodyPr>
          <a:lstStyle/>
          <a:p>
            <a:pPr>
              <a:defRPr/>
            </a:pPr>
            <a:r>
              <a:rPr kumimoji="0" lang="en-US" altLang="zh-CN" sz="3200" i="1">
                <a:solidFill>
                  <a:srgbClr val="FFFFFF"/>
                </a:solidFill>
                <a:effectLst>
                  <a:outerShdw blurRad="38100" dist="38100" dir="2700000" algn="tl">
                    <a:srgbClr val="000000"/>
                  </a:outerShdw>
                </a:effectLst>
                <a:latin typeface="Arial" pitchFamily="34" charset="0"/>
                <a:ea typeface="宋体" pitchFamily="2" charset="-122"/>
              </a:rPr>
              <a:t>BLUP</a:t>
            </a:r>
          </a:p>
        </p:txBody>
      </p:sp>
      <p:pic>
        <p:nvPicPr>
          <p:cNvPr id="5142" name="Picture 13" descr="PB07034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61038" y="0"/>
            <a:ext cx="2051050" cy="145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3" name="Picture 20" descr="西牛二等奖"/>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812088" y="0"/>
            <a:ext cx="1331912"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a:xfrm>
            <a:off x="1692275" y="549275"/>
            <a:ext cx="3951295" cy="584775"/>
          </a:xfrm>
          <a:ln w="38100" cap="sq" algn="ctr">
            <a:solidFill>
              <a:srgbClr val="CC0000"/>
            </a:solidFill>
            <a:headEnd type="none" w="med" len="med"/>
            <a:tailEnd type="none" w="med" len="med"/>
          </a:ln>
        </p:spPr>
        <p:txBody>
          <a:bodyPr wrap="square" anchor="t">
            <a:spAutoFit/>
          </a:bodyPr>
          <a:lstStyle/>
          <a:p>
            <a:pPr algn="l">
              <a:defRPr/>
            </a:pPr>
            <a:r>
              <a:rPr lang="zh-CN" altLang="en-US" sz="3200" b="1" dirty="0" smtClean="0">
                <a:solidFill>
                  <a:srgbClr val="FF0000"/>
                </a:solidFill>
                <a:effectLst>
                  <a:outerShdw blurRad="38100" dist="38100" dir="2700000" algn="tl">
                    <a:srgbClr val="000000"/>
                  </a:outerShdw>
                </a:effectLst>
                <a:latin typeface="仿宋_GB2312" pitchFamily="49" charset="-122"/>
                <a:ea typeface="仿宋_GB2312" pitchFamily="49" charset="-122"/>
              </a:rPr>
              <a:t>优质肉鸡</a:t>
            </a:r>
            <a:r>
              <a:rPr lang="en-US" altLang="zh-CN" sz="3200" b="1" dirty="0" err="1" smtClean="0">
                <a:solidFill>
                  <a:srgbClr val="FF0000"/>
                </a:solidFill>
                <a:effectLst>
                  <a:outerShdw blurRad="38100" dist="38100" dir="2700000" algn="tl">
                    <a:srgbClr val="000000"/>
                  </a:outerShdw>
                </a:effectLst>
                <a:latin typeface="仿宋_GB2312" pitchFamily="49" charset="-122"/>
                <a:ea typeface="仿宋_GB2312" pitchFamily="49" charset="-122"/>
              </a:rPr>
              <a:t>dw</a:t>
            </a:r>
            <a:r>
              <a:rPr lang="zh-CN" altLang="en-US" sz="3200" b="1" dirty="0" smtClean="0">
                <a:solidFill>
                  <a:srgbClr val="FF0000"/>
                </a:solidFill>
                <a:effectLst>
                  <a:outerShdw blurRad="38100" dist="38100" dir="2700000" algn="tl">
                    <a:srgbClr val="000000"/>
                  </a:outerShdw>
                </a:effectLst>
                <a:latin typeface="仿宋_GB2312" pitchFamily="49" charset="-122"/>
                <a:ea typeface="仿宋_GB2312" pitchFamily="49" charset="-122"/>
              </a:rPr>
              <a:t>基因育种</a:t>
            </a:r>
          </a:p>
        </p:txBody>
      </p:sp>
      <p:sp>
        <p:nvSpPr>
          <p:cNvPr id="48133" name="Rectangle 5"/>
          <p:cNvSpPr>
            <a:spLocks noChangeArrowheads="1"/>
          </p:cNvSpPr>
          <p:nvPr/>
        </p:nvSpPr>
        <p:spPr bwMode="auto">
          <a:xfrm>
            <a:off x="684213" y="549275"/>
            <a:ext cx="803425" cy="584775"/>
          </a:xfrm>
          <a:prstGeom prst="rect">
            <a:avLst/>
          </a:prstGeom>
          <a:noFill/>
          <a:ln w="9525">
            <a:noFill/>
            <a:miter lim="800000"/>
            <a:headEnd/>
            <a:tailEnd/>
          </a:ln>
          <a:effectLst/>
        </p:spPr>
        <p:txBody>
          <a:bodyPr wrap="none">
            <a:spAutoFit/>
          </a:bodyPr>
          <a:lstStyle/>
          <a:p>
            <a:pPr algn="l" eaLnBrk="1" hangingPunct="1">
              <a:defRPr/>
            </a:pPr>
            <a:r>
              <a:rPr lang="zh-CN" altLang="en-US" sz="3200" dirty="0" smtClean="0">
                <a:effectLst>
                  <a:outerShdw blurRad="38100" dist="38100" dir="2700000" algn="tl">
                    <a:srgbClr val="000000"/>
                  </a:outerShdw>
                </a:effectLst>
                <a:latin typeface="仿宋_GB2312" pitchFamily="49" charset="-122"/>
                <a:ea typeface="仿宋_GB2312" pitchFamily="49" charset="-122"/>
              </a:rPr>
              <a:t>例</a:t>
            </a:r>
            <a:r>
              <a:rPr lang="en-US" altLang="zh-CN" sz="3200" dirty="0" smtClean="0">
                <a:effectLst>
                  <a:outerShdw blurRad="38100" dist="38100" dir="2700000" algn="tl">
                    <a:srgbClr val="000000"/>
                  </a:outerShdw>
                </a:effectLst>
                <a:latin typeface="仿宋_GB2312" pitchFamily="49" charset="-122"/>
                <a:ea typeface="仿宋_GB2312" pitchFamily="49" charset="-122"/>
              </a:rPr>
              <a:t>2</a:t>
            </a:r>
            <a:endParaRPr lang="en-US" altLang="zh-CN" sz="3200" dirty="0">
              <a:effectLst>
                <a:outerShdw blurRad="38100" dist="38100" dir="2700000" algn="tl">
                  <a:srgbClr val="000000"/>
                </a:outerShdw>
              </a:effectLst>
              <a:latin typeface="仿宋_GB2312" pitchFamily="49" charset="-122"/>
              <a:ea typeface="仿宋_GB2312" pitchFamily="49" charset="-122"/>
            </a:endParaRPr>
          </a:p>
        </p:txBody>
      </p:sp>
      <p:pic>
        <p:nvPicPr>
          <p:cNvPr id="169989" name="Picture 5"/>
          <p:cNvPicPr>
            <a:picLocks noChangeAspect="1" noChangeArrowheads="1"/>
          </p:cNvPicPr>
          <p:nvPr/>
        </p:nvPicPr>
        <p:blipFill>
          <a:blip r:embed="rId4"/>
          <a:srcRect/>
          <a:stretch>
            <a:fillRect/>
          </a:stretch>
        </p:blipFill>
        <p:spPr bwMode="auto">
          <a:xfrm>
            <a:off x="1881144" y="1500174"/>
            <a:ext cx="7007269" cy="5022864"/>
          </a:xfrm>
          <a:prstGeom prst="rect">
            <a:avLst/>
          </a:prstGeom>
          <a:noFill/>
          <a:ln w="9525">
            <a:noFill/>
            <a:miter lim="800000"/>
            <a:headEnd/>
            <a:tailEnd/>
          </a:ln>
          <a:effec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2" y="4725144"/>
            <a:ext cx="2471938"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72200" y="6485274"/>
            <a:ext cx="2520280" cy="400110"/>
          </a:xfrm>
          <a:prstGeom prst="rect">
            <a:avLst/>
          </a:prstGeom>
          <a:noFill/>
        </p:spPr>
        <p:txBody>
          <a:bodyPr wrap="square" rtlCol="0">
            <a:spAutoFit/>
          </a:bodyPr>
          <a:lstStyle/>
          <a:p>
            <a:r>
              <a:rPr lang="en-US" altLang="zh-CN" sz="2000" b="1" dirty="0" smtClean="0">
                <a:solidFill>
                  <a:srgbClr val="FF0000"/>
                </a:solidFill>
              </a:rPr>
              <a:t>Dwarf Chicken</a:t>
            </a:r>
            <a:endParaRPr lang="zh-CN" altLang="en-US" sz="2000" b="1" dirty="0">
              <a:solidFill>
                <a:srgbClr val="FF000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428625" y="1452140"/>
            <a:ext cx="8143875"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ts val="12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利用分子数量遗传学理论和技术改良畜禽品种的新型学科。基因组和转基因育种</a:t>
            </a:r>
          </a:p>
          <a:p>
            <a:pPr marL="342900" indent="-342900" algn="just" eaLnBrk="1" hangingPunct="1">
              <a:spcBef>
                <a:spcPts val="1200"/>
              </a:spcBef>
              <a:buClr>
                <a:srgbClr val="FF0000"/>
              </a:buClr>
              <a:buFont typeface="Wingdings" pitchFamily="2" charset="2"/>
              <a:buChar char="Ø"/>
            </a:pPr>
            <a:r>
              <a:rPr lang="en-US" altLang="zh-CN" sz="3200" dirty="0">
                <a:solidFill>
                  <a:schemeClr val="tx1"/>
                </a:solidFill>
                <a:latin typeface="仿宋_GB2312" pitchFamily="49" charset="-122"/>
                <a:ea typeface="仿宋_GB2312" pitchFamily="49" charset="-122"/>
              </a:rPr>
              <a:t>MAS</a:t>
            </a:r>
            <a:r>
              <a:rPr lang="zh-CN" altLang="en-US" sz="3200" dirty="0">
                <a:solidFill>
                  <a:schemeClr val="tx1"/>
                </a:solidFill>
                <a:latin typeface="仿宋_GB2312" pitchFamily="49" charset="-122"/>
                <a:ea typeface="仿宋_GB2312" pitchFamily="49" charset="-122"/>
              </a:rPr>
              <a:t>技术向全基因组选择方向发展。新型转基因技术基因打靶、</a:t>
            </a:r>
            <a:r>
              <a:rPr lang="en-US" altLang="zh-CN" sz="3200" dirty="0">
                <a:solidFill>
                  <a:schemeClr val="tx1"/>
                </a:solidFill>
                <a:latin typeface="仿宋_GB2312" pitchFamily="49" charset="-122"/>
                <a:ea typeface="仿宋_GB2312" pitchFamily="49" charset="-122"/>
              </a:rPr>
              <a:t>RNA</a:t>
            </a:r>
            <a:r>
              <a:rPr lang="zh-CN" altLang="en-US" sz="3200" dirty="0">
                <a:solidFill>
                  <a:schemeClr val="tx1"/>
                </a:solidFill>
                <a:latin typeface="仿宋_GB2312" pitchFamily="49" charset="-122"/>
                <a:ea typeface="仿宋_GB2312" pitchFamily="49" charset="-122"/>
              </a:rPr>
              <a:t>干扰、干细胞介导</a:t>
            </a:r>
            <a:endParaRPr lang="en-US" altLang="zh-CN" sz="3200" dirty="0">
              <a:solidFill>
                <a:schemeClr val="tx1"/>
              </a:solidFill>
              <a:latin typeface="仿宋_GB2312" pitchFamily="49" charset="-122"/>
              <a:ea typeface="仿宋_GB2312" pitchFamily="49" charset="-122"/>
            </a:endParaRPr>
          </a:p>
          <a:p>
            <a:pPr marL="342900" indent="-342900" algn="just" eaLnBrk="1" hangingPunct="1">
              <a:spcBef>
                <a:spcPts val="12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猪高产仔数、高温应激综合症、白血病抗性和性连锁矮小基因</a:t>
            </a:r>
            <a:r>
              <a:rPr lang="zh-CN" altLang="en-US" sz="3200" dirty="0" smtClean="0">
                <a:solidFill>
                  <a:schemeClr val="tx1"/>
                </a:solidFill>
                <a:latin typeface="仿宋_GB2312" pitchFamily="49" charset="-122"/>
                <a:ea typeface="仿宋_GB2312" pitchFamily="49" charset="-122"/>
              </a:rPr>
              <a:t>等</a:t>
            </a:r>
            <a:r>
              <a:rPr lang="zh-CN" altLang="en-US" sz="3200" dirty="0" smtClean="0">
                <a:solidFill>
                  <a:srgbClr val="C00000"/>
                </a:solidFill>
                <a:latin typeface="仿宋_GB2312" pitchFamily="49" charset="-122"/>
                <a:ea typeface="仿宋_GB2312" pitchFamily="49" charset="-122"/>
              </a:rPr>
              <a:t>分子诊断成功应用</a:t>
            </a:r>
            <a:endParaRPr lang="en-US" altLang="zh-CN" sz="3200" dirty="0" smtClean="0">
              <a:solidFill>
                <a:srgbClr val="C00000"/>
              </a:solidFill>
              <a:latin typeface="仿宋_GB2312" pitchFamily="49" charset="-122"/>
              <a:ea typeface="仿宋_GB2312" pitchFamily="49" charset="-122"/>
            </a:endParaRPr>
          </a:p>
          <a:p>
            <a:pPr algn="just" eaLnBrk="1" hangingPunct="1">
              <a:spcBef>
                <a:spcPts val="1200"/>
              </a:spcBef>
              <a:buClr>
                <a:srgbClr val="FF0000"/>
              </a:buClr>
            </a:pPr>
            <a:r>
              <a:rPr lang="zh-CN" altLang="en-US" sz="3200" dirty="0" smtClean="0">
                <a:solidFill>
                  <a:srgbClr val="CC0000"/>
                </a:solidFill>
                <a:latin typeface="仿宋_GB2312" pitchFamily="49" charset="-122"/>
                <a:ea typeface="仿宋_GB2312" pitchFamily="49" charset="-122"/>
              </a:rPr>
              <a:t>鸡</a:t>
            </a:r>
            <a:r>
              <a:rPr lang="zh-CN" altLang="en-US" sz="3200" dirty="0">
                <a:solidFill>
                  <a:srgbClr val="CC0000"/>
                </a:solidFill>
                <a:latin typeface="仿宋_GB2312" pitchFamily="49" charset="-122"/>
                <a:ea typeface="仿宋_GB2312" pitchFamily="49" charset="-122"/>
              </a:rPr>
              <a:t>分子标记技术的发展及其育种</a:t>
            </a:r>
            <a:r>
              <a:rPr lang="zh-CN" altLang="en-US" sz="3200" dirty="0" smtClean="0">
                <a:solidFill>
                  <a:srgbClr val="CC0000"/>
                </a:solidFill>
                <a:latin typeface="仿宋_GB2312" pitchFamily="49" charset="-122"/>
                <a:ea typeface="仿宋_GB2312" pitchFamily="49" charset="-122"/>
              </a:rPr>
              <a:t>应用</a:t>
            </a:r>
            <a:r>
              <a:rPr lang="zh-CN" altLang="en-US" sz="3200" dirty="0">
                <a:solidFill>
                  <a:srgbClr val="CC0000"/>
                </a:solidFill>
                <a:latin typeface="仿宋_GB2312" pitchFamily="49" charset="-122"/>
                <a:ea typeface="仿宋_GB2312" pitchFamily="49" charset="-122"/>
              </a:rPr>
              <a:t>、猪产肉性状相关重要基因发掘、分子标记开发及其育种应用</a:t>
            </a:r>
            <a:r>
              <a:rPr lang="en-US" altLang="zh-CN" sz="3200" dirty="0" smtClean="0">
                <a:solidFill>
                  <a:schemeClr val="tx1"/>
                </a:solidFill>
                <a:latin typeface="仿宋_GB2312" pitchFamily="49" charset="-122"/>
                <a:ea typeface="仿宋_GB2312" pitchFamily="49" charset="-122"/>
              </a:rPr>
              <a:t>—2009</a:t>
            </a:r>
            <a:r>
              <a:rPr lang="zh-CN" altLang="en-US" sz="3200" dirty="0" smtClean="0">
                <a:solidFill>
                  <a:schemeClr val="tx1"/>
                </a:solidFill>
                <a:latin typeface="仿宋_GB2312" pitchFamily="49" charset="-122"/>
                <a:ea typeface="仿宋_GB2312" pitchFamily="49" charset="-122"/>
              </a:rPr>
              <a:t>、</a:t>
            </a:r>
            <a:r>
              <a:rPr lang="en-US" altLang="zh-CN" sz="3200" dirty="0" smtClean="0">
                <a:solidFill>
                  <a:schemeClr val="tx1"/>
                </a:solidFill>
                <a:latin typeface="仿宋_GB2312" pitchFamily="49" charset="-122"/>
                <a:ea typeface="仿宋_GB2312" pitchFamily="49" charset="-122"/>
              </a:rPr>
              <a:t>2012</a:t>
            </a:r>
            <a:r>
              <a:rPr lang="zh-CN" altLang="en-US" sz="3200" dirty="0" smtClean="0">
                <a:solidFill>
                  <a:schemeClr val="tx1"/>
                </a:solidFill>
                <a:latin typeface="仿宋_GB2312" pitchFamily="49" charset="-122"/>
                <a:ea typeface="仿宋_GB2312" pitchFamily="49" charset="-122"/>
              </a:rPr>
              <a:t>年</a:t>
            </a:r>
            <a:r>
              <a:rPr lang="zh-CN" altLang="en-US" sz="3200" dirty="0">
                <a:solidFill>
                  <a:schemeClr val="tx1"/>
                </a:solidFill>
                <a:latin typeface="仿宋_GB2312" pitchFamily="49" charset="-122"/>
                <a:ea typeface="仿宋_GB2312" pitchFamily="49" charset="-122"/>
              </a:rPr>
              <a:t>国家发明二等奖</a:t>
            </a:r>
            <a:endParaRPr lang="en-US" altLang="zh-CN" sz="3200" dirty="0">
              <a:solidFill>
                <a:schemeClr val="tx1"/>
              </a:solidFill>
              <a:latin typeface="仿宋_GB2312" pitchFamily="49" charset="-122"/>
              <a:ea typeface="仿宋_GB2312" pitchFamily="49" charset="-122"/>
            </a:endParaRPr>
          </a:p>
        </p:txBody>
      </p:sp>
      <p:sp>
        <p:nvSpPr>
          <p:cNvPr id="43011" name="矩形 3"/>
          <p:cNvSpPr>
            <a:spLocks noChangeArrowheads="1"/>
          </p:cNvSpPr>
          <p:nvPr/>
        </p:nvSpPr>
        <p:spPr bwMode="auto">
          <a:xfrm>
            <a:off x="1000125" y="428625"/>
            <a:ext cx="27334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altLang="zh-CN" dirty="0" smtClean="0">
                <a:solidFill>
                  <a:schemeClr val="accent2"/>
                </a:solidFill>
                <a:latin typeface="楷体_GB2312" pitchFamily="49" charset="-122"/>
                <a:ea typeface="楷体_GB2312" pitchFamily="49" charset="-122"/>
              </a:rPr>
              <a:t>2</a:t>
            </a:r>
            <a:r>
              <a:rPr lang="zh-CN" altLang="en-US" dirty="0" smtClean="0">
                <a:solidFill>
                  <a:schemeClr val="accent2"/>
                </a:solidFill>
                <a:latin typeface="楷体_GB2312" pitchFamily="49" charset="-122"/>
                <a:ea typeface="楷体_GB2312" pitchFamily="49" charset="-122"/>
              </a:rPr>
              <a:t>、分子育种</a:t>
            </a:r>
            <a:endParaRPr lang="zh-CN" altLang="en-US" dirty="0">
              <a:solidFill>
                <a:schemeClr val="accent2"/>
              </a:solidFill>
              <a:latin typeface="楷体_GB2312" pitchFamily="49" charset="-122"/>
              <a:ea typeface="楷体_GB2312" pitchFamily="49" charset="-122"/>
            </a:endParaRP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29</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052"/>
          <p:cNvSpPr txBox="1">
            <a:spLocks noChangeArrowheads="1"/>
          </p:cNvSpPr>
          <p:nvPr/>
        </p:nvSpPr>
        <p:spPr bwMode="auto">
          <a:xfrm>
            <a:off x="1285875" y="642938"/>
            <a:ext cx="69135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spcBef>
                <a:spcPct val="50000"/>
              </a:spcBef>
            </a:pPr>
            <a:r>
              <a:rPr lang="zh-CN" altLang="en-US" dirty="0">
                <a:solidFill>
                  <a:srgbClr val="FFFF00"/>
                </a:solidFill>
                <a:ea typeface="楷体_GB2312" pitchFamily="49" charset="-122"/>
              </a:rPr>
              <a:t>中国是世界畜牧业大国</a:t>
            </a:r>
          </a:p>
        </p:txBody>
      </p:sp>
      <p:graphicFrame>
        <p:nvGraphicFramePr>
          <p:cNvPr id="30" name="表格 29"/>
          <p:cNvGraphicFramePr>
            <a:graphicFrameLocks noGrp="1"/>
          </p:cNvGraphicFramePr>
          <p:nvPr>
            <p:extLst>
              <p:ext uri="{D42A27DB-BD31-4B8C-83A1-F6EECF244321}">
                <p14:modId xmlns:p14="http://schemas.microsoft.com/office/powerpoint/2010/main" val="3437330644"/>
              </p:ext>
            </p:extLst>
          </p:nvPr>
        </p:nvGraphicFramePr>
        <p:xfrm>
          <a:off x="467545" y="2852936"/>
          <a:ext cx="7992244" cy="2073276"/>
        </p:xfrm>
        <a:graphic>
          <a:graphicData uri="http://schemas.openxmlformats.org/drawingml/2006/table">
            <a:tbl>
              <a:tblPr firstRow="1" bandRow="1">
                <a:tableStyleId>{5C22544A-7EE6-4342-B048-85BDC9FD1C3A}</a:tableStyleId>
              </a:tblPr>
              <a:tblGrid>
                <a:gridCol w="1974386"/>
                <a:gridCol w="1986987"/>
                <a:gridCol w="1876271"/>
                <a:gridCol w="2154600"/>
              </a:tblGrid>
              <a:tr h="518319">
                <a:tc>
                  <a:txBody>
                    <a:bodyPr/>
                    <a:lstStyle/>
                    <a:p>
                      <a:endParaRPr lang="zh-CN" altLang="en-US" sz="2800" b="1" dirty="0">
                        <a:solidFill>
                          <a:schemeClr val="tx1"/>
                        </a:solidFill>
                        <a:latin typeface="宋体" pitchFamily="2" charset="-122"/>
                        <a:ea typeface="宋体" pitchFamily="2" charset="-122"/>
                      </a:endParaRPr>
                    </a:p>
                  </a:txBody>
                  <a:tcPr marL="91432" marR="91432" marT="45734" marB="45734"/>
                </a:tc>
                <a:tc>
                  <a:txBody>
                    <a:bodyPr/>
                    <a:lstStyle/>
                    <a:p>
                      <a:pPr algn="ctr"/>
                      <a:r>
                        <a:rPr lang="en-US" altLang="zh-CN" sz="2800" b="1" dirty="0" smtClean="0">
                          <a:solidFill>
                            <a:schemeClr val="tx1"/>
                          </a:solidFill>
                          <a:latin typeface="宋体" pitchFamily="2" charset="-122"/>
                          <a:ea typeface="宋体" pitchFamily="2" charset="-122"/>
                        </a:rPr>
                        <a:t>2013</a:t>
                      </a:r>
                      <a:r>
                        <a:rPr lang="zh-CN" altLang="en-US" sz="2800" b="1" dirty="0" smtClean="0">
                          <a:solidFill>
                            <a:schemeClr val="tx1"/>
                          </a:solidFill>
                          <a:latin typeface="宋体" pitchFamily="2" charset="-122"/>
                          <a:ea typeface="宋体" pitchFamily="2" charset="-122"/>
                        </a:rPr>
                        <a:t>年中国</a:t>
                      </a:r>
                      <a:endParaRPr lang="zh-CN" altLang="en-US" sz="2800" b="1" dirty="0">
                        <a:solidFill>
                          <a:schemeClr val="tx1"/>
                        </a:solidFill>
                        <a:latin typeface="宋体" pitchFamily="2" charset="-122"/>
                        <a:ea typeface="宋体" pitchFamily="2" charset="-122"/>
                      </a:endParaRPr>
                    </a:p>
                  </a:txBody>
                  <a:tcPr marL="91432" marR="91432" marT="45734" marB="45734"/>
                </a:tc>
                <a:tc>
                  <a:txBody>
                    <a:bodyPr/>
                    <a:lstStyle/>
                    <a:p>
                      <a:pPr algn="ctr"/>
                      <a:r>
                        <a:rPr lang="zh-CN" altLang="en-US" sz="2800" b="1" dirty="0" smtClean="0">
                          <a:solidFill>
                            <a:schemeClr val="tx1"/>
                          </a:solidFill>
                          <a:latin typeface="宋体" pitchFamily="2" charset="-122"/>
                          <a:ea typeface="宋体" pitchFamily="2" charset="-122"/>
                        </a:rPr>
                        <a:t>世界比重</a:t>
                      </a:r>
                      <a:endParaRPr lang="zh-CN" altLang="en-US" sz="2800" b="1" dirty="0">
                        <a:solidFill>
                          <a:schemeClr val="tx1"/>
                        </a:solidFill>
                        <a:latin typeface="宋体" pitchFamily="2" charset="-122"/>
                        <a:ea typeface="宋体" pitchFamily="2" charset="-122"/>
                      </a:endParaRPr>
                    </a:p>
                  </a:txBody>
                  <a:tcPr marL="91432" marR="91432" marT="45734" marB="45734"/>
                </a:tc>
                <a:tc>
                  <a:txBody>
                    <a:bodyPr/>
                    <a:lstStyle/>
                    <a:p>
                      <a:pPr algn="ctr"/>
                      <a:r>
                        <a:rPr lang="zh-CN" altLang="en-US" sz="2800" b="1" dirty="0" smtClean="0">
                          <a:solidFill>
                            <a:schemeClr val="tx1"/>
                          </a:solidFill>
                          <a:latin typeface="宋体" pitchFamily="2" charset="-122"/>
                          <a:ea typeface="宋体" pitchFamily="2" charset="-122"/>
                        </a:rPr>
                        <a:t>世界排名</a:t>
                      </a:r>
                      <a:endParaRPr lang="zh-CN" altLang="en-US" sz="2800" b="1" dirty="0">
                        <a:solidFill>
                          <a:schemeClr val="tx1"/>
                        </a:solidFill>
                        <a:latin typeface="宋体" pitchFamily="2" charset="-122"/>
                        <a:ea typeface="宋体" pitchFamily="2" charset="-122"/>
                      </a:endParaRPr>
                    </a:p>
                  </a:txBody>
                  <a:tcPr marL="91432" marR="91432" marT="45734" marB="45734"/>
                </a:tc>
              </a:tr>
              <a:tr h="518319">
                <a:tc>
                  <a:txBody>
                    <a:bodyPr/>
                    <a:lstStyle/>
                    <a:p>
                      <a:r>
                        <a:rPr lang="zh-CN" altLang="en-US" sz="2800" b="1" dirty="0" smtClean="0">
                          <a:latin typeface="宋体" pitchFamily="2" charset="-122"/>
                          <a:ea typeface="宋体" pitchFamily="2" charset="-122"/>
                        </a:rPr>
                        <a:t>肉类总产量</a:t>
                      </a:r>
                      <a:endParaRPr lang="zh-CN" altLang="en-US" sz="2800" b="1" dirty="0">
                        <a:latin typeface="宋体" pitchFamily="2" charset="-122"/>
                        <a:ea typeface="宋体" pitchFamily="2" charset="-122"/>
                      </a:endParaRPr>
                    </a:p>
                  </a:txBody>
                  <a:tcPr marL="91432" marR="91432" marT="45734" marB="45734"/>
                </a:tc>
                <a:tc>
                  <a:txBody>
                    <a:bodyPr/>
                    <a:lstStyle/>
                    <a:p>
                      <a:pPr algn="ctr" fontAlgn="ctr"/>
                      <a:r>
                        <a:rPr lang="en-US" altLang="zh-CN" sz="2800" b="1" kern="1200" dirty="0" smtClean="0">
                          <a:solidFill>
                            <a:schemeClr val="dk1"/>
                          </a:solidFill>
                          <a:latin typeface="宋体" pitchFamily="2" charset="-122"/>
                          <a:ea typeface="宋体" pitchFamily="2" charset="-122"/>
                          <a:cs typeface="+mn-cs"/>
                        </a:rPr>
                        <a:t>8346</a:t>
                      </a:r>
                      <a:r>
                        <a:rPr lang="zh-CN" altLang="en-US" sz="2800" b="1" kern="1200" dirty="0" smtClean="0">
                          <a:solidFill>
                            <a:schemeClr val="dk1"/>
                          </a:solidFill>
                          <a:latin typeface="宋体" pitchFamily="2" charset="-122"/>
                          <a:ea typeface="宋体" pitchFamily="2" charset="-122"/>
                          <a:cs typeface="+mn-cs"/>
                        </a:rPr>
                        <a:t>万吨</a:t>
                      </a:r>
                      <a:endParaRPr lang="en-US" altLang="zh-CN" sz="2800" b="1" kern="1200" dirty="0" smtClean="0">
                        <a:solidFill>
                          <a:schemeClr val="dk1"/>
                        </a:solidFill>
                        <a:latin typeface="宋体" pitchFamily="2" charset="-122"/>
                        <a:ea typeface="宋体" pitchFamily="2" charset="-122"/>
                        <a:cs typeface="+mn-cs"/>
                      </a:endParaRPr>
                    </a:p>
                  </a:txBody>
                  <a:tcPr marL="9524" marR="9524" marT="9528" marB="0" anchor="ct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800" b="1" i="0" u="none" strike="noStrike" cap="none" normalizeH="0" baseline="0" dirty="0" smtClean="0">
                          <a:ln>
                            <a:noFill/>
                          </a:ln>
                          <a:solidFill>
                            <a:schemeClr val="tx1"/>
                          </a:solidFill>
                          <a:effectLst/>
                          <a:latin typeface="宋体" pitchFamily="2" charset="-122"/>
                          <a:ea typeface="宋体" pitchFamily="2" charset="-122"/>
                        </a:rPr>
                        <a:t>27%</a:t>
                      </a:r>
                    </a:p>
                  </a:txBody>
                  <a:tcPr marL="91432" marR="91432" marT="45734" marB="45734" horzOverflow="overflow"/>
                </a:tc>
                <a:tc>
                  <a:txBody>
                    <a:bodyPr/>
                    <a:lstStyle/>
                    <a:p>
                      <a:r>
                        <a:rPr lang="zh-CN" altLang="en-US" sz="2800" b="1" dirty="0" smtClean="0">
                          <a:latin typeface="宋体" pitchFamily="2" charset="-122"/>
                          <a:ea typeface="宋体" pitchFamily="2" charset="-122"/>
                        </a:rPr>
                        <a:t>第</a:t>
                      </a:r>
                      <a:r>
                        <a:rPr lang="en-US" altLang="zh-CN" sz="2800" b="1" dirty="0" smtClean="0">
                          <a:latin typeface="宋体" pitchFamily="2" charset="-122"/>
                          <a:ea typeface="宋体" pitchFamily="2" charset="-122"/>
                        </a:rPr>
                        <a:t>1</a:t>
                      </a:r>
                      <a:r>
                        <a:rPr lang="zh-CN" altLang="en-US"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90</a:t>
                      </a:r>
                      <a:r>
                        <a:rPr lang="zh-CN" altLang="en-US" sz="2800" b="1" dirty="0" smtClean="0">
                          <a:latin typeface="宋体" pitchFamily="2" charset="-122"/>
                          <a:ea typeface="宋体" pitchFamily="2" charset="-122"/>
                        </a:rPr>
                        <a:t>年</a:t>
                      </a:r>
                      <a:r>
                        <a:rPr lang="en-US" altLang="zh-CN" sz="2800" b="1" dirty="0" smtClean="0">
                          <a:latin typeface="宋体" pitchFamily="2" charset="-122"/>
                          <a:ea typeface="宋体" pitchFamily="2" charset="-122"/>
                        </a:rPr>
                        <a:t>-</a:t>
                      </a:r>
                      <a:endParaRPr lang="zh-CN" altLang="en-US" sz="2800" b="1" dirty="0">
                        <a:latin typeface="宋体" pitchFamily="2" charset="-122"/>
                        <a:ea typeface="宋体" pitchFamily="2" charset="-122"/>
                      </a:endParaRPr>
                    </a:p>
                  </a:txBody>
                  <a:tcPr marL="91432" marR="91432" marT="45734" marB="45734"/>
                </a:tc>
              </a:tr>
              <a:tr h="518319">
                <a:tc>
                  <a:txBody>
                    <a:bodyPr/>
                    <a:lstStyle/>
                    <a:p>
                      <a:r>
                        <a:rPr lang="zh-CN" altLang="en-US" sz="2800" b="1" dirty="0" smtClean="0">
                          <a:latin typeface="宋体" pitchFamily="2" charset="-122"/>
                          <a:ea typeface="宋体" pitchFamily="2" charset="-122"/>
                        </a:rPr>
                        <a:t>禽蛋总产量</a:t>
                      </a:r>
                      <a:endParaRPr lang="zh-CN" altLang="en-US" sz="2800" b="1" dirty="0">
                        <a:latin typeface="宋体" pitchFamily="2" charset="-122"/>
                        <a:ea typeface="宋体" pitchFamily="2" charset="-122"/>
                      </a:endParaRPr>
                    </a:p>
                  </a:txBody>
                  <a:tcPr marL="91432" marR="91432" marT="45734" marB="45734"/>
                </a:tc>
                <a:tc>
                  <a:txBody>
                    <a:bodyPr/>
                    <a:lstStyle/>
                    <a:p>
                      <a:pPr algn="ctr" fontAlgn="ctr"/>
                      <a:r>
                        <a:rPr lang="en-US" altLang="zh-CN" sz="2800" b="1" kern="1200" dirty="0" smtClean="0">
                          <a:solidFill>
                            <a:schemeClr val="dk1"/>
                          </a:solidFill>
                          <a:latin typeface="宋体" pitchFamily="2" charset="-122"/>
                          <a:ea typeface="宋体" pitchFamily="2" charset="-122"/>
                          <a:cs typeface="+mn-cs"/>
                        </a:rPr>
                        <a:t>2876</a:t>
                      </a:r>
                      <a:r>
                        <a:rPr lang="zh-CN" altLang="en-US" sz="2800" b="1" kern="1200" dirty="0" smtClean="0">
                          <a:solidFill>
                            <a:schemeClr val="dk1"/>
                          </a:solidFill>
                          <a:latin typeface="宋体" pitchFamily="2" charset="-122"/>
                          <a:ea typeface="宋体" pitchFamily="2" charset="-122"/>
                          <a:cs typeface="+mn-cs"/>
                        </a:rPr>
                        <a:t>万吨</a:t>
                      </a:r>
                      <a:endParaRPr lang="en-US" altLang="zh-CN" sz="2800" b="1" kern="1200" dirty="0" smtClean="0">
                        <a:solidFill>
                          <a:schemeClr val="dk1"/>
                        </a:solidFill>
                        <a:latin typeface="宋体" pitchFamily="2" charset="-122"/>
                        <a:ea typeface="宋体" pitchFamily="2" charset="-122"/>
                        <a:cs typeface="+mn-cs"/>
                      </a:endParaRPr>
                    </a:p>
                  </a:txBody>
                  <a:tcPr marL="9524" marR="9524" marT="9528" marB="0" anchor="ct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800" b="1" i="0" u="none" strike="noStrike" cap="none" normalizeH="0" baseline="0" dirty="0" smtClean="0">
                          <a:ln>
                            <a:noFill/>
                          </a:ln>
                          <a:solidFill>
                            <a:schemeClr val="tx1"/>
                          </a:solidFill>
                          <a:effectLst/>
                          <a:latin typeface="宋体" pitchFamily="2" charset="-122"/>
                          <a:ea typeface="宋体" pitchFamily="2" charset="-122"/>
                        </a:rPr>
                        <a:t>39%</a:t>
                      </a:r>
                    </a:p>
                  </a:txBody>
                  <a:tcPr marL="91432" marR="91432" marT="45734" marB="45734" horzOverflow="overflow"/>
                </a:tc>
                <a:tc>
                  <a:txBody>
                    <a:bodyPr/>
                    <a:lstStyle/>
                    <a:p>
                      <a:r>
                        <a:rPr lang="zh-CN" altLang="en-US" sz="2800" b="1" dirty="0" smtClean="0">
                          <a:latin typeface="宋体" pitchFamily="2" charset="-122"/>
                          <a:ea typeface="宋体" pitchFamily="2" charset="-122"/>
                        </a:rPr>
                        <a:t>第</a:t>
                      </a:r>
                      <a:r>
                        <a:rPr lang="en-US" altLang="zh-CN" sz="2800" b="1" dirty="0" smtClean="0">
                          <a:latin typeface="宋体" pitchFamily="2" charset="-122"/>
                          <a:ea typeface="宋体" pitchFamily="2" charset="-122"/>
                        </a:rPr>
                        <a:t>1</a:t>
                      </a:r>
                      <a:r>
                        <a:rPr lang="zh-CN" altLang="en-US"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85</a:t>
                      </a:r>
                      <a:r>
                        <a:rPr lang="zh-CN" altLang="en-US" sz="2800" b="1" dirty="0" smtClean="0">
                          <a:latin typeface="宋体" pitchFamily="2" charset="-122"/>
                          <a:ea typeface="宋体" pitchFamily="2" charset="-122"/>
                        </a:rPr>
                        <a:t>年</a:t>
                      </a:r>
                      <a:r>
                        <a:rPr lang="en-US" altLang="zh-CN" sz="2800" b="1" dirty="0" smtClean="0">
                          <a:latin typeface="宋体" pitchFamily="2" charset="-122"/>
                          <a:ea typeface="宋体" pitchFamily="2" charset="-122"/>
                        </a:rPr>
                        <a:t>-</a:t>
                      </a:r>
                      <a:endParaRPr lang="zh-CN" altLang="en-US" sz="2800" b="1" dirty="0">
                        <a:latin typeface="宋体" pitchFamily="2" charset="-122"/>
                        <a:ea typeface="宋体" pitchFamily="2" charset="-122"/>
                      </a:endParaRPr>
                    </a:p>
                  </a:txBody>
                  <a:tcPr marL="91432" marR="91432" marT="45734" marB="45734"/>
                </a:tc>
              </a:tr>
              <a:tr h="518319">
                <a:tc>
                  <a:txBody>
                    <a:bodyPr/>
                    <a:lstStyle/>
                    <a:p>
                      <a:r>
                        <a:rPr lang="zh-CN" altLang="en-US" sz="2800" b="1" dirty="0" smtClean="0">
                          <a:solidFill>
                            <a:srgbClr val="FF0000"/>
                          </a:solidFill>
                          <a:latin typeface="宋体" pitchFamily="2" charset="-122"/>
                          <a:ea typeface="宋体" pitchFamily="2" charset="-122"/>
                        </a:rPr>
                        <a:t>奶类总产量</a:t>
                      </a:r>
                      <a:endParaRPr lang="zh-CN" altLang="en-US" sz="2800" b="1" dirty="0">
                        <a:solidFill>
                          <a:srgbClr val="FF0000"/>
                        </a:solidFill>
                        <a:latin typeface="宋体" pitchFamily="2" charset="-122"/>
                        <a:ea typeface="宋体" pitchFamily="2" charset="-122"/>
                      </a:endParaRPr>
                    </a:p>
                  </a:txBody>
                  <a:tcPr marL="91432" marR="91432" marT="45734" marB="45734"/>
                </a:tc>
                <a:tc>
                  <a:txBody>
                    <a:bodyPr/>
                    <a:lstStyle/>
                    <a:p>
                      <a:pPr algn="ctr" fontAlgn="ctr"/>
                      <a:r>
                        <a:rPr lang="en-US" altLang="zh-CN" sz="2800" b="1" kern="1200" dirty="0" smtClean="0">
                          <a:solidFill>
                            <a:srgbClr val="FF0000"/>
                          </a:solidFill>
                          <a:latin typeface="宋体" pitchFamily="2" charset="-122"/>
                          <a:ea typeface="宋体" pitchFamily="2" charset="-122"/>
                          <a:cs typeface="+mn-cs"/>
                        </a:rPr>
                        <a:t>4019</a:t>
                      </a:r>
                      <a:r>
                        <a:rPr lang="zh-CN" altLang="en-US" sz="2800" b="1" kern="1200" dirty="0" smtClean="0">
                          <a:solidFill>
                            <a:srgbClr val="FF0000"/>
                          </a:solidFill>
                          <a:latin typeface="宋体" pitchFamily="2" charset="-122"/>
                          <a:ea typeface="宋体" pitchFamily="2" charset="-122"/>
                          <a:cs typeface="+mn-cs"/>
                        </a:rPr>
                        <a:t>万吨</a:t>
                      </a:r>
                      <a:endParaRPr lang="en-US" altLang="zh-CN" sz="2800" b="1" kern="1200" dirty="0" smtClean="0">
                        <a:solidFill>
                          <a:srgbClr val="FF0000"/>
                        </a:solidFill>
                        <a:latin typeface="宋体" pitchFamily="2" charset="-122"/>
                        <a:ea typeface="宋体" pitchFamily="2" charset="-122"/>
                        <a:cs typeface="+mn-cs"/>
                      </a:endParaRPr>
                    </a:p>
                  </a:txBody>
                  <a:tcPr marL="9524" marR="9524" marT="9528" marB="0" anchor="ct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800" b="1" i="0" u="none" strike="noStrike" cap="none" normalizeH="0" baseline="0" dirty="0" smtClean="0">
                          <a:ln>
                            <a:noFill/>
                          </a:ln>
                          <a:solidFill>
                            <a:srgbClr val="FF0000"/>
                          </a:solidFill>
                          <a:effectLst/>
                          <a:latin typeface="宋体" pitchFamily="2" charset="-122"/>
                          <a:ea typeface="宋体" pitchFamily="2" charset="-122"/>
                        </a:rPr>
                        <a:t> 5%</a:t>
                      </a:r>
                    </a:p>
                  </a:txBody>
                  <a:tcPr marL="91432" marR="91432" marT="45734" marB="45734" horzOverflow="overflow"/>
                </a:tc>
                <a:tc>
                  <a:txBody>
                    <a:bodyPr/>
                    <a:lstStyle/>
                    <a:p>
                      <a:r>
                        <a:rPr lang="zh-CN" altLang="en-US" sz="2800" b="1" dirty="0" smtClean="0">
                          <a:solidFill>
                            <a:srgbClr val="FF0000"/>
                          </a:solidFill>
                          <a:latin typeface="宋体" pitchFamily="2" charset="-122"/>
                          <a:ea typeface="宋体" pitchFamily="2" charset="-122"/>
                        </a:rPr>
                        <a:t>第</a:t>
                      </a:r>
                      <a:r>
                        <a:rPr lang="en-US" altLang="zh-CN" sz="2800" b="1" dirty="0" smtClean="0">
                          <a:solidFill>
                            <a:srgbClr val="FF0000"/>
                          </a:solidFill>
                          <a:latin typeface="宋体" pitchFamily="2" charset="-122"/>
                          <a:ea typeface="宋体" pitchFamily="2" charset="-122"/>
                        </a:rPr>
                        <a:t>3</a:t>
                      </a:r>
                      <a:r>
                        <a:rPr lang="zh-CN" altLang="en-US" sz="2800" b="1" dirty="0" smtClean="0">
                          <a:solidFill>
                            <a:srgbClr val="FF0000"/>
                          </a:solidFill>
                          <a:latin typeface="宋体" pitchFamily="2" charset="-122"/>
                          <a:ea typeface="宋体" pitchFamily="2" charset="-122"/>
                        </a:rPr>
                        <a:t>，</a:t>
                      </a:r>
                      <a:r>
                        <a:rPr lang="en-US" altLang="zh-CN" sz="2800" b="1" dirty="0" smtClean="0">
                          <a:solidFill>
                            <a:srgbClr val="FF0000"/>
                          </a:solidFill>
                          <a:latin typeface="宋体" pitchFamily="2" charset="-122"/>
                          <a:ea typeface="宋体" pitchFamily="2" charset="-122"/>
                        </a:rPr>
                        <a:t>10</a:t>
                      </a:r>
                      <a:r>
                        <a:rPr lang="zh-CN" altLang="en-US" sz="2800" b="1" dirty="0" smtClean="0">
                          <a:solidFill>
                            <a:srgbClr val="FF0000"/>
                          </a:solidFill>
                          <a:latin typeface="宋体" pitchFamily="2" charset="-122"/>
                          <a:ea typeface="宋体" pitchFamily="2" charset="-122"/>
                        </a:rPr>
                        <a:t>年</a:t>
                      </a:r>
                      <a:endParaRPr lang="zh-CN" altLang="en-US" sz="2800" b="1" dirty="0">
                        <a:solidFill>
                          <a:srgbClr val="FF0000"/>
                        </a:solidFill>
                        <a:latin typeface="宋体" pitchFamily="2" charset="-122"/>
                        <a:ea typeface="宋体" pitchFamily="2" charset="-122"/>
                      </a:endParaRPr>
                    </a:p>
                  </a:txBody>
                  <a:tcPr marL="91432" marR="91432" marT="45734" marB="45734"/>
                </a:tc>
              </a:tr>
            </a:tbl>
          </a:graphicData>
        </a:graphic>
      </p:graphicFrame>
      <p:sp>
        <p:nvSpPr>
          <p:cNvPr id="2080" name="矩形 8"/>
          <p:cNvSpPr>
            <a:spLocks noChangeArrowheads="1"/>
          </p:cNvSpPr>
          <p:nvPr/>
        </p:nvSpPr>
        <p:spPr bwMode="auto">
          <a:xfrm>
            <a:off x="449241" y="1630363"/>
            <a:ext cx="657103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dirty="0" smtClean="0">
                <a:latin typeface="楷体_GB2312" pitchFamily="49" charset="-122"/>
                <a:ea typeface="楷体_GB2312" pitchFamily="49" charset="-122"/>
              </a:rPr>
              <a:t>衡量一个国家</a:t>
            </a:r>
            <a:r>
              <a:rPr lang="zh-CN" altLang="en-US" sz="3200" dirty="0">
                <a:latin typeface="楷体_GB2312" pitchFamily="49" charset="-122"/>
                <a:ea typeface="楷体_GB2312" pitchFamily="49" charset="-122"/>
              </a:rPr>
              <a:t>农业发展水平的指标</a:t>
            </a:r>
            <a:r>
              <a:rPr lang="en-US" altLang="zh-CN" sz="3200" dirty="0">
                <a:latin typeface="楷体_GB2312" pitchFamily="49" charset="-122"/>
                <a:ea typeface="楷体_GB2312" pitchFamily="49" charset="-122"/>
              </a:rPr>
              <a:t>:</a:t>
            </a:r>
          </a:p>
          <a:p>
            <a:r>
              <a:rPr lang="zh-CN" altLang="en-US" sz="3200" b="0" dirty="0">
                <a:solidFill>
                  <a:schemeClr val="tx1"/>
                </a:solidFill>
                <a:latin typeface="楷体_GB2312" pitchFamily="49" charset="-122"/>
                <a:ea typeface="楷体_GB2312" pitchFamily="49" charset="-122"/>
              </a:rPr>
              <a:t>粮、棉、油</a:t>
            </a:r>
            <a:r>
              <a:rPr lang="en-US" altLang="zh-CN" sz="3200" dirty="0">
                <a:solidFill>
                  <a:schemeClr val="tx1"/>
                </a:solidFill>
                <a:latin typeface="楷体_GB2312" pitchFamily="49" charset="-122"/>
                <a:ea typeface="楷体_GB2312" pitchFamily="49" charset="-122"/>
              </a:rPr>
              <a:t>—</a:t>
            </a:r>
            <a:r>
              <a:rPr lang="zh-CN" altLang="en-US" sz="3200" dirty="0">
                <a:solidFill>
                  <a:schemeClr val="tx1"/>
                </a:solidFill>
                <a:latin typeface="楷体_GB2312" pitchFamily="49" charset="-122"/>
                <a:ea typeface="楷体_GB2312" pitchFamily="49" charset="-122"/>
              </a:rPr>
              <a:t>肉、蛋、奶</a:t>
            </a:r>
          </a:p>
        </p:txBody>
      </p:sp>
      <p:graphicFrame>
        <p:nvGraphicFramePr>
          <p:cNvPr id="2050" name="Object 14"/>
          <p:cNvGraphicFramePr>
            <a:graphicFrameLocks noChangeAspect="1"/>
          </p:cNvGraphicFramePr>
          <p:nvPr/>
        </p:nvGraphicFramePr>
        <p:xfrm>
          <a:off x="7380288" y="6026150"/>
          <a:ext cx="1168400" cy="777875"/>
        </p:xfrm>
        <a:graphic>
          <a:graphicData uri="http://schemas.openxmlformats.org/presentationml/2006/ole">
            <mc:AlternateContent xmlns:mc="http://schemas.openxmlformats.org/markup-compatibility/2006">
              <mc:Choice xmlns:v="urn:schemas-microsoft-com:vml" Requires="v">
                <p:oleObj spid="_x0000_s2248" name="剪辑" r:id="rId5" imgW="1865376" imgH="1242670" progId="">
                  <p:embed/>
                </p:oleObj>
              </mc:Choice>
              <mc:Fallback>
                <p:oleObj name="剪辑" r:id="rId5" imgW="1865376" imgH="1242670" progId="">
                  <p:embed/>
                  <p:pic>
                    <p:nvPicPr>
                      <p:cNvPr id="0" name="Picture 1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0288" y="6026150"/>
                        <a:ext cx="1168400" cy="777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15"/>
          <p:cNvGraphicFramePr>
            <a:graphicFrameLocks noChangeAspect="1"/>
          </p:cNvGraphicFramePr>
          <p:nvPr/>
        </p:nvGraphicFramePr>
        <p:xfrm>
          <a:off x="6840538" y="6237288"/>
          <a:ext cx="611187" cy="620712"/>
        </p:xfrm>
        <a:graphic>
          <a:graphicData uri="http://schemas.openxmlformats.org/presentationml/2006/ole">
            <mc:AlternateContent xmlns:mc="http://schemas.openxmlformats.org/markup-compatibility/2006">
              <mc:Choice xmlns:v="urn:schemas-microsoft-com:vml" Requires="v">
                <p:oleObj spid="_x0000_s2249" name="剪辑" r:id="rId7" imgW="570016" imgH="578237" progId="">
                  <p:embed/>
                </p:oleObj>
              </mc:Choice>
              <mc:Fallback>
                <p:oleObj name="剪辑" r:id="rId7" imgW="570016" imgH="578237" progId="">
                  <p:embed/>
                  <p:pic>
                    <p:nvPicPr>
                      <p:cNvPr id="0" name="Picture 1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0538" y="6237288"/>
                        <a:ext cx="611187" cy="620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81" name="Picture 16" descr="j039526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43925" y="5903913"/>
            <a:ext cx="600075"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67544" y="5013176"/>
            <a:ext cx="7786742" cy="954107"/>
          </a:xfrm>
          <a:prstGeom prst="rect">
            <a:avLst/>
          </a:prstGeom>
        </p:spPr>
        <p:txBody>
          <a:bodyPr wrap="square">
            <a:spAutoFit/>
          </a:bodyPr>
          <a:lstStyle/>
          <a:p>
            <a:pPr algn="l"/>
            <a:r>
              <a:rPr lang="en-US" altLang="zh-CN" sz="2800" b="0" dirty="0" smtClean="0">
                <a:solidFill>
                  <a:schemeClr val="tx1"/>
                </a:solidFill>
                <a:latin typeface="+mn-lt"/>
              </a:rPr>
              <a:t>Data from FAO. </a:t>
            </a:r>
          </a:p>
          <a:p>
            <a:pPr algn="l"/>
            <a:r>
              <a:rPr lang="en-US" altLang="zh-CN" sz="2800" b="0" dirty="0" smtClean="0">
                <a:solidFill>
                  <a:schemeClr val="tx1"/>
                </a:solidFill>
                <a:latin typeface="+mn-lt"/>
              </a:rPr>
              <a:t>Milk: India 135.6, US 91.3 m t</a:t>
            </a:r>
            <a:endParaRPr lang="zh-CN" altLang="en-US" sz="2800" b="0" dirty="0">
              <a:solidFill>
                <a:schemeClr val="tx1"/>
              </a:solidFill>
              <a:latin typeface="+mn-lt"/>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a:xfrm>
            <a:off x="3059113" y="549275"/>
            <a:ext cx="3600450" cy="617538"/>
          </a:xfrm>
          <a:ln w="38100" cap="sq" algn="ctr">
            <a:solidFill>
              <a:srgbClr val="CC0000"/>
            </a:solidFill>
            <a:headEnd type="none" w="med" len="med"/>
            <a:tailEnd type="none" w="med" len="med"/>
          </a:ln>
        </p:spPr>
        <p:txBody>
          <a:bodyPr anchor="t">
            <a:spAutoFit/>
          </a:bodyPr>
          <a:lstStyle/>
          <a:p>
            <a:pPr algn="l">
              <a:defRPr/>
            </a:pPr>
            <a:r>
              <a:rPr lang="zh-CN" altLang="en-US" sz="3200" b="1" smtClean="0">
                <a:solidFill>
                  <a:srgbClr val="FF0000"/>
                </a:solidFill>
                <a:effectLst>
                  <a:outerShdw blurRad="38100" dist="38100" dir="2700000" algn="tl">
                    <a:srgbClr val="000000"/>
                  </a:outerShdw>
                </a:effectLst>
                <a:latin typeface="仿宋_GB2312" pitchFamily="49" charset="-122"/>
                <a:ea typeface="仿宋_GB2312" pitchFamily="49" charset="-122"/>
              </a:rPr>
              <a:t>标记辅助育种技术</a:t>
            </a:r>
          </a:p>
        </p:txBody>
      </p:sp>
      <p:sp>
        <p:nvSpPr>
          <p:cNvPr id="145412" name="Rectangle 4"/>
          <p:cNvSpPr>
            <a:spLocks noChangeArrowheads="1"/>
          </p:cNvSpPr>
          <p:nvPr/>
        </p:nvSpPr>
        <p:spPr bwMode="auto">
          <a:xfrm>
            <a:off x="2195513" y="549275"/>
            <a:ext cx="803425" cy="584775"/>
          </a:xfrm>
          <a:prstGeom prst="rect">
            <a:avLst/>
          </a:prstGeom>
          <a:noFill/>
          <a:ln w="9525">
            <a:noFill/>
            <a:miter lim="800000"/>
            <a:headEnd/>
            <a:tailEnd/>
          </a:ln>
          <a:effectLst/>
        </p:spPr>
        <p:txBody>
          <a:bodyPr wrap="none">
            <a:spAutoFit/>
          </a:bodyPr>
          <a:lstStyle/>
          <a:p>
            <a:pPr algn="l" eaLnBrk="1" hangingPunct="1">
              <a:defRPr/>
            </a:pPr>
            <a:r>
              <a:rPr lang="zh-CN" altLang="en-US" sz="3200" dirty="0" smtClean="0">
                <a:effectLst>
                  <a:outerShdw blurRad="38100" dist="38100" dir="2700000" algn="tl">
                    <a:srgbClr val="000000"/>
                  </a:outerShdw>
                </a:effectLst>
                <a:latin typeface="仿宋_GB2312" pitchFamily="49" charset="-122"/>
                <a:ea typeface="仿宋_GB2312" pitchFamily="49" charset="-122"/>
              </a:rPr>
              <a:t>例</a:t>
            </a:r>
            <a:r>
              <a:rPr lang="en-US" altLang="zh-CN" sz="3200" dirty="0" smtClean="0">
                <a:effectLst>
                  <a:outerShdw blurRad="38100" dist="38100" dir="2700000" algn="tl">
                    <a:srgbClr val="000000"/>
                  </a:outerShdw>
                </a:effectLst>
                <a:latin typeface="仿宋_GB2312" pitchFamily="49" charset="-122"/>
                <a:ea typeface="仿宋_GB2312" pitchFamily="49" charset="-122"/>
              </a:rPr>
              <a:t>3</a:t>
            </a:r>
            <a:endParaRPr lang="en-US" altLang="zh-CN" sz="3200" dirty="0">
              <a:effectLst>
                <a:outerShdw blurRad="38100" dist="38100" dir="2700000" algn="tl">
                  <a:srgbClr val="000000"/>
                </a:outerShdw>
              </a:effectLst>
              <a:latin typeface="仿宋_GB2312" pitchFamily="49" charset="-122"/>
              <a:ea typeface="仿宋_GB2312" pitchFamily="49" charset="-122"/>
            </a:endParaRPr>
          </a:p>
        </p:txBody>
      </p:sp>
      <p:sp>
        <p:nvSpPr>
          <p:cNvPr id="6150" name="Rectangle 30"/>
          <p:cNvSpPr>
            <a:spLocks noChangeArrowheads="1"/>
          </p:cNvSpPr>
          <p:nvPr/>
        </p:nvSpPr>
        <p:spPr bwMode="auto">
          <a:xfrm>
            <a:off x="900113" y="3008313"/>
            <a:ext cx="1978025" cy="1141412"/>
          </a:xfrm>
          <a:prstGeom prst="rect">
            <a:avLst/>
          </a:prstGeom>
          <a:noFill/>
          <a:ln w="508000">
            <a:solidFill>
              <a:srgbClr val="4D4D4D"/>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44063" name="Text Box 31"/>
          <p:cNvSpPr txBox="1">
            <a:spLocks noChangeArrowheads="1"/>
          </p:cNvSpPr>
          <p:nvPr/>
        </p:nvSpPr>
        <p:spPr bwMode="auto">
          <a:xfrm>
            <a:off x="1042988" y="3282950"/>
            <a:ext cx="1728787" cy="506413"/>
          </a:xfrm>
          <a:prstGeom prst="rect">
            <a:avLst/>
          </a:prstGeom>
          <a:noFill/>
          <a:ln w="381000">
            <a:noFill/>
            <a:miter lim="800000"/>
            <a:headEnd type="none" w="sm" len="sm"/>
            <a:tailEnd type="none" w="sm" len="sm"/>
          </a:ln>
          <a:effectLst/>
        </p:spPr>
        <p:txBody>
          <a:bodyPr lIns="80815" tIns="40407" rIns="80815" bIns="40407">
            <a:spAutoFit/>
          </a:bodyPr>
          <a:lstStyle/>
          <a:p>
            <a:pPr defTabSz="808038">
              <a:defRPr/>
            </a:pPr>
            <a:r>
              <a:rPr kumimoji="0" lang="zh-CN" altLang="en-US" sz="2800">
                <a:solidFill>
                  <a:srgbClr val="FFFF00"/>
                </a:solidFill>
                <a:effectLst>
                  <a:outerShdw blurRad="38100" dist="38100" dir="2700000" algn="tl">
                    <a:srgbClr val="000000"/>
                  </a:outerShdw>
                </a:effectLst>
                <a:latin typeface="Arial" pitchFamily="34" charset="0"/>
                <a:ea typeface="宋体" pitchFamily="2" charset="-122"/>
              </a:rPr>
              <a:t>未知基因</a:t>
            </a:r>
          </a:p>
        </p:txBody>
      </p:sp>
      <p:sp>
        <p:nvSpPr>
          <p:cNvPr id="44064" name="Text Box 32"/>
          <p:cNvSpPr txBox="1">
            <a:spLocks noChangeArrowheads="1"/>
          </p:cNvSpPr>
          <p:nvPr/>
        </p:nvSpPr>
        <p:spPr bwMode="auto">
          <a:xfrm>
            <a:off x="3971925" y="3244850"/>
            <a:ext cx="1628775" cy="544513"/>
          </a:xfrm>
          <a:prstGeom prst="rect">
            <a:avLst/>
          </a:prstGeom>
          <a:noFill/>
          <a:ln w="38100">
            <a:solidFill>
              <a:schemeClr val="accent1"/>
            </a:solidFill>
            <a:miter lim="800000"/>
            <a:headEnd type="none" w="sm" len="sm"/>
            <a:tailEnd type="none" w="sm" len="sm"/>
          </a:ln>
          <a:effectLst/>
        </p:spPr>
        <p:txBody>
          <a:bodyPr wrap="none" lIns="80815" tIns="40407" rIns="80815" bIns="40407">
            <a:spAutoFit/>
          </a:bodyPr>
          <a:lstStyle/>
          <a:p>
            <a:pPr defTabSz="808038">
              <a:defRPr/>
            </a:pPr>
            <a:r>
              <a:rPr kumimoji="0" lang="zh-CN" altLang="en-US" sz="2800">
                <a:solidFill>
                  <a:srgbClr val="FFFF00"/>
                </a:solidFill>
                <a:effectLst>
                  <a:outerShdw blurRad="38100" dist="38100" dir="2700000" algn="tl">
                    <a:srgbClr val="000000"/>
                  </a:outerShdw>
                </a:effectLst>
                <a:latin typeface="Arial" pitchFamily="34" charset="0"/>
                <a:ea typeface="宋体" pitchFamily="2" charset="-122"/>
              </a:rPr>
              <a:t>表型数据</a:t>
            </a:r>
          </a:p>
        </p:txBody>
      </p:sp>
      <p:sp>
        <p:nvSpPr>
          <p:cNvPr id="6153" name="AutoShape 33"/>
          <p:cNvSpPr>
            <a:spLocks noChangeArrowheads="1"/>
          </p:cNvSpPr>
          <p:nvPr/>
        </p:nvSpPr>
        <p:spPr bwMode="auto">
          <a:xfrm>
            <a:off x="3230563" y="3322638"/>
            <a:ext cx="569912" cy="393700"/>
          </a:xfrm>
          <a:prstGeom prst="rightArrow">
            <a:avLst>
              <a:gd name="adj1" fmla="val 50000"/>
              <a:gd name="adj2" fmla="val 36189"/>
            </a:avLst>
          </a:prstGeom>
          <a:solidFill>
            <a:srgbClr val="FFFF00"/>
          </a:solidFill>
          <a:ln w="63500">
            <a:solidFill>
              <a:srgbClr val="FF0033"/>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44066" name="Rectangle 34"/>
          <p:cNvSpPr>
            <a:spLocks noChangeArrowheads="1"/>
          </p:cNvSpPr>
          <p:nvPr/>
        </p:nvSpPr>
        <p:spPr bwMode="auto">
          <a:xfrm>
            <a:off x="827088" y="4724400"/>
            <a:ext cx="2160587" cy="1223963"/>
          </a:xfrm>
          <a:prstGeom prst="rect">
            <a:avLst/>
          </a:prstGeom>
          <a:noFill/>
          <a:ln w="381000">
            <a:solidFill>
              <a:srgbClr val="FFCC99"/>
            </a:solidFill>
            <a:miter lim="800000"/>
            <a:headEnd type="none" w="sm" len="sm"/>
            <a:tailEnd type="none" w="sm" len="sm"/>
          </a:ln>
        </p:spPr>
        <p:txBody>
          <a:bodyPr wrap="none" lIns="80815" tIns="40407" rIns="80815" bIns="40407" anchor="ctr"/>
          <a:lstStyle/>
          <a:p>
            <a:pPr defTabSz="808038">
              <a:defRPr/>
            </a:pPr>
            <a:endParaRPr kumimoji="0" lang="zh-CN" altLang="en-US" sz="1800">
              <a:solidFill>
                <a:srgbClr val="FFFF00"/>
              </a:solidFill>
              <a:effectLst>
                <a:outerShdw blurRad="38100" dist="38100" dir="2700000" algn="tl">
                  <a:srgbClr val="000000"/>
                </a:outerShdw>
              </a:effectLst>
              <a:latin typeface="Arial" pitchFamily="34" charset="0"/>
              <a:ea typeface="宋体" pitchFamily="2" charset="-122"/>
            </a:endParaRPr>
          </a:p>
        </p:txBody>
      </p:sp>
      <p:sp>
        <p:nvSpPr>
          <p:cNvPr id="6155" name="AutoShape 35"/>
          <p:cNvSpPr>
            <a:spLocks noChangeArrowheads="1"/>
          </p:cNvSpPr>
          <p:nvPr/>
        </p:nvSpPr>
        <p:spPr bwMode="auto">
          <a:xfrm>
            <a:off x="3281363" y="5013325"/>
            <a:ext cx="592137" cy="393700"/>
          </a:xfrm>
          <a:prstGeom prst="rightArrow">
            <a:avLst>
              <a:gd name="adj1" fmla="val 50000"/>
              <a:gd name="adj2" fmla="val 37601"/>
            </a:avLst>
          </a:prstGeom>
          <a:solidFill>
            <a:srgbClr val="FFFF00"/>
          </a:solidFill>
          <a:ln w="63500">
            <a:solidFill>
              <a:srgbClr val="FF0033"/>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44068" name="Text Box 36"/>
          <p:cNvSpPr txBox="1">
            <a:spLocks noChangeArrowheads="1"/>
          </p:cNvSpPr>
          <p:nvPr/>
        </p:nvSpPr>
        <p:spPr bwMode="auto">
          <a:xfrm>
            <a:off x="3997325" y="4926013"/>
            <a:ext cx="1628775" cy="544512"/>
          </a:xfrm>
          <a:prstGeom prst="rect">
            <a:avLst/>
          </a:prstGeom>
          <a:noFill/>
          <a:ln w="38100">
            <a:solidFill>
              <a:srgbClr val="00FF00"/>
            </a:solidFill>
            <a:miter lim="800000"/>
            <a:headEnd type="none" w="sm" len="sm"/>
            <a:tailEnd type="none" w="sm" len="sm"/>
          </a:ln>
        </p:spPr>
        <p:txBody>
          <a:bodyPr wrap="none" lIns="80815" tIns="40407" rIns="80815" bIns="40407">
            <a:spAutoFit/>
          </a:bodyPr>
          <a:lstStyle/>
          <a:p>
            <a:pPr defTabSz="808038">
              <a:defRPr/>
            </a:pPr>
            <a:r>
              <a:rPr kumimoji="0" lang="zh-CN" altLang="en-US" sz="2800">
                <a:solidFill>
                  <a:srgbClr val="FFFF00"/>
                </a:solidFill>
                <a:effectLst>
                  <a:outerShdw blurRad="38100" dist="38100" dir="2700000" algn="tl">
                    <a:srgbClr val="000000"/>
                  </a:outerShdw>
                </a:effectLst>
                <a:latin typeface="Arial" pitchFamily="34" charset="0"/>
                <a:ea typeface="宋体" pitchFamily="2" charset="-122"/>
              </a:rPr>
              <a:t>基因信息</a:t>
            </a:r>
          </a:p>
        </p:txBody>
      </p:sp>
      <p:sp>
        <p:nvSpPr>
          <p:cNvPr id="6157" name="AutoShape 37"/>
          <p:cNvSpPr>
            <a:spLocks noChangeArrowheads="1"/>
          </p:cNvSpPr>
          <p:nvPr/>
        </p:nvSpPr>
        <p:spPr bwMode="auto">
          <a:xfrm rot="2127569">
            <a:off x="5670550" y="3703638"/>
            <a:ext cx="627063" cy="373062"/>
          </a:xfrm>
          <a:prstGeom prst="rightArrow">
            <a:avLst>
              <a:gd name="adj1" fmla="val 50000"/>
              <a:gd name="adj2" fmla="val 42021"/>
            </a:avLst>
          </a:prstGeom>
          <a:solidFill>
            <a:srgbClr val="FFFF00"/>
          </a:solidFill>
          <a:ln w="63500">
            <a:solidFill>
              <a:srgbClr val="FF0033"/>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44070" name="Text Box 38"/>
          <p:cNvSpPr txBox="1">
            <a:spLocks noChangeArrowheads="1"/>
          </p:cNvSpPr>
          <p:nvPr/>
        </p:nvSpPr>
        <p:spPr bwMode="auto">
          <a:xfrm>
            <a:off x="6537325" y="3903663"/>
            <a:ext cx="1228725" cy="544512"/>
          </a:xfrm>
          <a:prstGeom prst="rect">
            <a:avLst/>
          </a:prstGeom>
          <a:noFill/>
          <a:ln w="38100">
            <a:solidFill>
              <a:schemeClr val="tx1"/>
            </a:solidFill>
            <a:miter lim="800000"/>
            <a:headEnd type="none" w="sm" len="sm"/>
            <a:tailEnd type="none" w="sm" len="sm"/>
          </a:ln>
        </p:spPr>
        <p:txBody>
          <a:bodyPr lIns="80815" tIns="40407" rIns="80815" bIns="40407">
            <a:spAutoFit/>
          </a:bodyPr>
          <a:lstStyle/>
          <a:p>
            <a:pPr defTabSz="808038">
              <a:defRPr/>
            </a:pPr>
            <a:r>
              <a:rPr kumimoji="0" lang="zh-CN" altLang="en-US" sz="2800">
                <a:solidFill>
                  <a:srgbClr val="FFFF00"/>
                </a:solidFill>
                <a:effectLst>
                  <a:outerShdw blurRad="38100" dist="38100" dir="2700000" algn="tl">
                    <a:srgbClr val="000000"/>
                  </a:outerShdw>
                </a:effectLst>
                <a:latin typeface="Arial" pitchFamily="34" charset="0"/>
                <a:ea typeface="宋体" pitchFamily="2" charset="-122"/>
              </a:rPr>
              <a:t>选择</a:t>
            </a:r>
          </a:p>
        </p:txBody>
      </p:sp>
      <p:sp>
        <p:nvSpPr>
          <p:cNvPr id="6159" name="AutoShape 39"/>
          <p:cNvSpPr>
            <a:spLocks noChangeArrowheads="1"/>
          </p:cNvSpPr>
          <p:nvPr/>
        </p:nvSpPr>
        <p:spPr bwMode="auto">
          <a:xfrm rot="-2540034">
            <a:off x="5678488" y="4437063"/>
            <a:ext cx="676275" cy="373062"/>
          </a:xfrm>
          <a:prstGeom prst="rightArrow">
            <a:avLst>
              <a:gd name="adj1" fmla="val 50000"/>
              <a:gd name="adj2" fmla="val 45319"/>
            </a:avLst>
          </a:prstGeom>
          <a:solidFill>
            <a:srgbClr val="FFFF00"/>
          </a:solidFill>
          <a:ln w="63500">
            <a:solidFill>
              <a:srgbClr val="FF0033"/>
            </a:solidFill>
            <a:miter lim="800000"/>
            <a:headEnd type="none" w="sm" len="sm"/>
            <a:tailEnd type="none" w="sm" len="sm"/>
          </a:ln>
        </p:spPr>
        <p:txBody>
          <a:bodyPr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6160" name="AutoShape 40"/>
          <p:cNvSpPr>
            <a:spLocks noChangeArrowheads="1"/>
          </p:cNvSpPr>
          <p:nvPr/>
        </p:nvSpPr>
        <p:spPr bwMode="auto">
          <a:xfrm rot="5400000">
            <a:off x="1493837" y="4356101"/>
            <a:ext cx="784225" cy="38735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rgbClr val="FFFFFF"/>
            </a:solidFill>
            <a:miter lim="800000"/>
            <a:headEnd type="none" w="sm" len="sm"/>
            <a:tailEnd type="none" w="sm" len="sm"/>
          </a:ln>
        </p:spPr>
        <p:txBody>
          <a:bodyPr rot="10800000" vert="eaVert" wrap="none" anchor="ctr"/>
          <a:lstStyle/>
          <a:p>
            <a:pPr algn="l" eaLnBrk="1" hangingPunct="1"/>
            <a:endParaRPr lang="zh-CN" altLang="en-US" sz="2400" b="0" u="sng">
              <a:solidFill>
                <a:schemeClr val="tx1"/>
              </a:solidFill>
              <a:latin typeface="Times New Roman" pitchFamily="18" charset="0"/>
              <a:ea typeface="方正舒体" pitchFamily="2" charset="-122"/>
            </a:endParaRPr>
          </a:p>
        </p:txBody>
      </p:sp>
      <p:sp>
        <p:nvSpPr>
          <p:cNvPr id="44073" name="Text Box 41"/>
          <p:cNvSpPr txBox="1">
            <a:spLocks noChangeArrowheads="1"/>
          </p:cNvSpPr>
          <p:nvPr/>
        </p:nvSpPr>
        <p:spPr bwMode="auto">
          <a:xfrm>
            <a:off x="1014413" y="4192588"/>
            <a:ext cx="1757362" cy="460375"/>
          </a:xfrm>
          <a:prstGeom prst="rect">
            <a:avLst/>
          </a:prstGeom>
          <a:noFill/>
          <a:ln w="12700">
            <a:noFill/>
            <a:miter lim="800000"/>
            <a:headEnd type="none" w="sm" len="sm"/>
            <a:tailEnd type="none" w="sm" len="sm"/>
          </a:ln>
          <a:effectLst/>
        </p:spPr>
        <p:txBody>
          <a:bodyPr wrap="none" lIns="80815" tIns="40407" rIns="80815" bIns="40407">
            <a:spAutoFit/>
          </a:bodyPr>
          <a:lstStyle/>
          <a:p>
            <a:pPr defTabSz="808038">
              <a:defRPr/>
            </a:pPr>
            <a:r>
              <a:rPr kumimoji="0" lang="zh-CN" altLang="en-US" sz="2500">
                <a:solidFill>
                  <a:srgbClr val="FFFFFF"/>
                </a:solidFill>
                <a:effectLst>
                  <a:outerShdw blurRad="38100" dist="38100" dir="2700000" algn="tl">
                    <a:srgbClr val="000000"/>
                  </a:outerShdw>
                </a:effectLst>
                <a:latin typeface="Arial" pitchFamily="34" charset="0"/>
                <a:ea typeface="宋体" pitchFamily="2" charset="-122"/>
              </a:rPr>
              <a:t>分子遗传学</a:t>
            </a:r>
          </a:p>
        </p:txBody>
      </p:sp>
      <p:sp>
        <p:nvSpPr>
          <p:cNvPr id="44074" name="Text Box 42"/>
          <p:cNvSpPr txBox="1">
            <a:spLocks noChangeArrowheads="1"/>
          </p:cNvSpPr>
          <p:nvPr/>
        </p:nvSpPr>
        <p:spPr bwMode="auto">
          <a:xfrm>
            <a:off x="827088" y="4868863"/>
            <a:ext cx="2089150" cy="933450"/>
          </a:xfrm>
          <a:prstGeom prst="rect">
            <a:avLst/>
          </a:prstGeom>
          <a:noFill/>
          <a:ln w="381000">
            <a:noFill/>
            <a:miter lim="800000"/>
            <a:headEnd type="none" w="sm" len="sm"/>
            <a:tailEnd type="none" w="sm" len="sm"/>
          </a:ln>
          <a:effectLst/>
        </p:spPr>
        <p:txBody>
          <a:bodyPr lIns="80815" tIns="40407" rIns="80815" bIns="40407">
            <a:spAutoFit/>
          </a:bodyPr>
          <a:lstStyle/>
          <a:p>
            <a:pPr defTabSz="808038">
              <a:defRPr/>
            </a:pPr>
            <a:r>
              <a:rPr kumimoji="0" lang="zh-CN" altLang="en-US" sz="2800">
                <a:solidFill>
                  <a:srgbClr val="FFFF00"/>
                </a:solidFill>
                <a:effectLst>
                  <a:outerShdw blurRad="38100" dist="38100" dir="2700000" algn="tl">
                    <a:srgbClr val="000000"/>
                  </a:outerShdw>
                </a:effectLst>
                <a:latin typeface="Arial" pitchFamily="34" charset="0"/>
                <a:ea typeface="宋体" pitchFamily="2" charset="-122"/>
              </a:rPr>
              <a:t>主效基因</a:t>
            </a:r>
            <a:r>
              <a:rPr kumimoji="0" lang="en-US" altLang="zh-CN" sz="2800">
                <a:solidFill>
                  <a:srgbClr val="FFFF00"/>
                </a:solidFill>
                <a:effectLst>
                  <a:outerShdw blurRad="38100" dist="38100" dir="2700000" algn="tl">
                    <a:srgbClr val="000000"/>
                  </a:outerShdw>
                </a:effectLst>
                <a:latin typeface="Arial" pitchFamily="34" charset="0"/>
                <a:ea typeface="宋体" pitchFamily="2" charset="-122"/>
              </a:rPr>
              <a:t>/QTL</a:t>
            </a:r>
          </a:p>
        </p:txBody>
      </p:sp>
      <p:grpSp>
        <p:nvGrpSpPr>
          <p:cNvPr id="6163" name="Group 45"/>
          <p:cNvGrpSpPr>
            <a:grpSpLocks/>
          </p:cNvGrpSpPr>
          <p:nvPr/>
        </p:nvGrpSpPr>
        <p:grpSpPr bwMode="auto">
          <a:xfrm>
            <a:off x="6372225" y="2562225"/>
            <a:ext cx="1728788" cy="866775"/>
            <a:chOff x="3798" y="1070"/>
            <a:chExt cx="1622" cy="965"/>
          </a:xfrm>
        </p:grpSpPr>
        <p:graphicFrame>
          <p:nvGraphicFramePr>
            <p:cNvPr id="6147" name="Object 46"/>
            <p:cNvGraphicFramePr>
              <a:graphicFrameLocks noChangeAspect="1"/>
            </p:cNvGraphicFramePr>
            <p:nvPr/>
          </p:nvGraphicFramePr>
          <p:xfrm>
            <a:off x="3798" y="1286"/>
            <a:ext cx="1622" cy="749"/>
          </p:xfrm>
          <a:graphic>
            <a:graphicData uri="http://schemas.openxmlformats.org/presentationml/2006/ole">
              <mc:AlternateContent xmlns:mc="http://schemas.openxmlformats.org/markup-compatibility/2006">
                <mc:Choice xmlns:v="urn:schemas-microsoft-com:vml" Requires="v">
                  <p:oleObj spid="_x0000_s6337" name="Clip" r:id="rId5" imgW="759866" imgH="425196" progId="">
                    <p:embed/>
                  </p:oleObj>
                </mc:Choice>
                <mc:Fallback>
                  <p:oleObj name="Clip" r:id="rId5" imgW="759866" imgH="425196" progId="">
                    <p:embed/>
                    <p:pic>
                      <p:nvPicPr>
                        <p:cNvPr id="0" name="Picture 125"/>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3798" y="1286"/>
                          <a:ext cx="1622" cy="7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79" name="Line 47"/>
            <p:cNvSpPr>
              <a:spLocks noChangeShapeType="1"/>
            </p:cNvSpPr>
            <p:nvPr/>
          </p:nvSpPr>
          <p:spPr bwMode="auto">
            <a:xfrm>
              <a:off x="4626" y="1480"/>
              <a:ext cx="0" cy="71"/>
            </a:xfrm>
            <a:prstGeom prst="line">
              <a:avLst/>
            </a:prstGeom>
            <a:noFill/>
            <a:ln w="50800">
              <a:solidFill>
                <a:srgbClr val="FF0033"/>
              </a:solidFill>
              <a:round/>
              <a:headEnd/>
              <a:tailEnd/>
            </a:ln>
            <a:effectLst>
              <a:outerShdw dist="13470" dir="2700000" algn="ctr" rotWithShape="0">
                <a:schemeClr val="bg2"/>
              </a:outerShdw>
            </a:effectLst>
          </p:spPr>
          <p:txBody>
            <a:bodyPr wrap="none" lIns="81376" tIns="40688" rIns="81376" bIns="40688" anchor="ctr"/>
            <a:lstStyle/>
            <a:p>
              <a:pPr algn="l" eaLnBrk="1" hangingPunct="1">
                <a:defRPr/>
              </a:pPr>
              <a:endParaRPr lang="zh-CN" altLang="en-US" sz="2400" b="0" u="sng">
                <a:solidFill>
                  <a:schemeClr val="tx1"/>
                </a:solidFill>
                <a:latin typeface="Times New Roman" pitchFamily="18" charset="0"/>
                <a:ea typeface="方正舒体" pitchFamily="2" charset="-122"/>
              </a:endParaRPr>
            </a:p>
          </p:txBody>
        </p:sp>
        <p:sp>
          <p:nvSpPr>
            <p:cNvPr id="44080" name="Line 48"/>
            <p:cNvSpPr>
              <a:spLocks noChangeShapeType="1"/>
            </p:cNvSpPr>
            <p:nvPr/>
          </p:nvSpPr>
          <p:spPr bwMode="auto">
            <a:xfrm>
              <a:off x="4626" y="1575"/>
              <a:ext cx="0" cy="71"/>
            </a:xfrm>
            <a:prstGeom prst="line">
              <a:avLst/>
            </a:prstGeom>
            <a:noFill/>
            <a:ln w="50800">
              <a:solidFill>
                <a:srgbClr val="FF0033"/>
              </a:solidFill>
              <a:round/>
              <a:headEnd/>
              <a:tailEnd/>
            </a:ln>
            <a:effectLst>
              <a:outerShdw dist="13470" dir="2700000" algn="ctr" rotWithShape="0">
                <a:schemeClr val="bg2"/>
              </a:outerShdw>
            </a:effectLst>
          </p:spPr>
          <p:txBody>
            <a:bodyPr wrap="none" lIns="81376" tIns="40688" rIns="81376" bIns="40688" anchor="ctr"/>
            <a:lstStyle/>
            <a:p>
              <a:pPr algn="l" eaLnBrk="1" hangingPunct="1">
                <a:defRPr/>
              </a:pPr>
              <a:endParaRPr lang="zh-CN" altLang="en-US" sz="2400" b="0" u="sng">
                <a:solidFill>
                  <a:schemeClr val="tx1"/>
                </a:solidFill>
                <a:latin typeface="Times New Roman" pitchFamily="18" charset="0"/>
                <a:ea typeface="方正舒体" pitchFamily="2" charset="-122"/>
              </a:endParaRPr>
            </a:p>
          </p:txBody>
        </p:sp>
        <p:sp>
          <p:nvSpPr>
            <p:cNvPr id="44081" name="Text Box 49"/>
            <p:cNvSpPr txBox="1">
              <a:spLocks noChangeArrowheads="1"/>
            </p:cNvSpPr>
            <p:nvPr/>
          </p:nvSpPr>
          <p:spPr bwMode="auto">
            <a:xfrm>
              <a:off x="4403" y="1070"/>
              <a:ext cx="448" cy="634"/>
            </a:xfrm>
            <a:prstGeom prst="rect">
              <a:avLst/>
            </a:prstGeom>
            <a:noFill/>
            <a:ln w="12700">
              <a:noFill/>
              <a:miter lim="800000"/>
              <a:headEnd/>
              <a:tailEnd/>
            </a:ln>
            <a:effectLst>
              <a:outerShdw dist="13470" dir="2700000" algn="ctr" rotWithShape="0">
                <a:schemeClr val="bg2"/>
              </a:outerShdw>
            </a:effectLst>
          </p:spPr>
          <p:txBody>
            <a:bodyPr wrap="none" lIns="81376" tIns="40688" rIns="81376" bIns="40688" anchor="ct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r>
                <a:rPr kumimoji="0" lang="en-US" altLang="zh-CN" sz="3200">
                  <a:solidFill>
                    <a:srgbClr val="FFFF00"/>
                  </a:solidFill>
                  <a:latin typeface="Arial" pitchFamily="34" charset="0"/>
                  <a:ea typeface="宋体" pitchFamily="2" charset="-122"/>
                </a:rPr>
                <a:t>Q</a:t>
              </a:r>
            </a:p>
          </p:txBody>
        </p:sp>
        <p:sp>
          <p:nvSpPr>
            <p:cNvPr id="44082" name="Text Box 50"/>
            <p:cNvSpPr txBox="1">
              <a:spLocks noChangeArrowheads="1"/>
            </p:cNvSpPr>
            <p:nvPr/>
          </p:nvSpPr>
          <p:spPr bwMode="auto">
            <a:xfrm>
              <a:off x="4425" y="1378"/>
              <a:ext cx="384" cy="634"/>
            </a:xfrm>
            <a:prstGeom prst="rect">
              <a:avLst/>
            </a:prstGeom>
            <a:noFill/>
            <a:ln w="12700">
              <a:noFill/>
              <a:miter lim="800000"/>
              <a:headEnd/>
              <a:tailEnd/>
            </a:ln>
            <a:effectLst>
              <a:outerShdw dist="13470" dir="2700000" algn="ctr" rotWithShape="0">
                <a:schemeClr val="bg2"/>
              </a:outerShdw>
            </a:effectLst>
          </p:spPr>
          <p:txBody>
            <a:bodyPr wrap="none" lIns="81376" tIns="40688" rIns="81376" bIns="40688" anchor="ct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r>
                <a:rPr kumimoji="0" lang="en-US" altLang="zh-CN" sz="3200">
                  <a:solidFill>
                    <a:srgbClr val="FFFF00"/>
                  </a:solidFill>
                  <a:latin typeface="Arial" pitchFamily="34" charset="0"/>
                  <a:ea typeface="宋体" pitchFamily="2" charset="-122"/>
                </a:rPr>
                <a:t>q</a:t>
              </a:r>
            </a:p>
          </p:txBody>
        </p:sp>
        <p:sp>
          <p:nvSpPr>
            <p:cNvPr id="44083" name="Line 51"/>
            <p:cNvSpPr>
              <a:spLocks noChangeShapeType="1"/>
            </p:cNvSpPr>
            <p:nvPr/>
          </p:nvSpPr>
          <p:spPr bwMode="auto">
            <a:xfrm>
              <a:off x="4249" y="1524"/>
              <a:ext cx="807" cy="0"/>
            </a:xfrm>
            <a:prstGeom prst="line">
              <a:avLst/>
            </a:prstGeom>
            <a:noFill/>
            <a:ln w="25400">
              <a:solidFill>
                <a:srgbClr val="FFFFFF"/>
              </a:solidFill>
              <a:round/>
              <a:headEnd/>
              <a:tailEnd/>
            </a:ln>
            <a:effectLst>
              <a:outerShdw dist="13470" dir="2700000" algn="ctr" rotWithShape="0">
                <a:schemeClr val="bg2"/>
              </a:outerShdw>
            </a:effectLst>
          </p:spPr>
          <p:txBody>
            <a:bodyPr wrap="none" lIns="81376" tIns="40688" rIns="81376" bIns="40688" anchor="ctr"/>
            <a:lstStyle/>
            <a:p>
              <a:pPr algn="l" eaLnBrk="1" hangingPunct="1">
                <a:defRPr/>
              </a:pPr>
              <a:endParaRPr lang="zh-CN" altLang="en-US" sz="2400" b="0" u="sng">
                <a:solidFill>
                  <a:schemeClr val="tx1"/>
                </a:solidFill>
                <a:latin typeface="Times New Roman" pitchFamily="18" charset="0"/>
                <a:ea typeface="方正舒体" pitchFamily="2" charset="-122"/>
              </a:endParaRPr>
            </a:p>
          </p:txBody>
        </p:sp>
        <p:sp>
          <p:nvSpPr>
            <p:cNvPr id="44084" name="Line 52"/>
            <p:cNvSpPr>
              <a:spLocks noChangeShapeType="1"/>
            </p:cNvSpPr>
            <p:nvPr/>
          </p:nvSpPr>
          <p:spPr bwMode="auto">
            <a:xfrm>
              <a:off x="4249" y="1621"/>
              <a:ext cx="807" cy="0"/>
            </a:xfrm>
            <a:prstGeom prst="line">
              <a:avLst/>
            </a:prstGeom>
            <a:noFill/>
            <a:ln w="25400">
              <a:solidFill>
                <a:srgbClr val="FFFFFF"/>
              </a:solidFill>
              <a:round/>
              <a:headEnd/>
              <a:tailEnd/>
            </a:ln>
            <a:effectLst>
              <a:outerShdw dist="13470" dir="2700000" algn="ctr" rotWithShape="0">
                <a:schemeClr val="bg2"/>
              </a:outerShdw>
            </a:effectLst>
          </p:spPr>
          <p:txBody>
            <a:bodyPr wrap="none" lIns="81376" tIns="40688" rIns="81376" bIns="40688" anchor="ctr"/>
            <a:lstStyle/>
            <a:p>
              <a:pPr algn="l" eaLnBrk="1" hangingPunct="1">
                <a:defRPr/>
              </a:pPr>
              <a:endParaRPr lang="zh-CN" altLang="en-US" sz="2400" b="0" u="sng">
                <a:solidFill>
                  <a:schemeClr val="tx1"/>
                </a:solidFill>
                <a:latin typeface="Times New Roman" pitchFamily="18" charset="0"/>
                <a:ea typeface="方正舒体" pitchFamily="2" charset="-122"/>
              </a:endParaRPr>
            </a:p>
          </p:txBody>
        </p:sp>
      </p:grpSp>
      <p:graphicFrame>
        <p:nvGraphicFramePr>
          <p:cNvPr id="6146" name="Object 53"/>
          <p:cNvGraphicFramePr>
            <a:graphicFrameLocks noChangeAspect="1"/>
          </p:cNvGraphicFramePr>
          <p:nvPr/>
        </p:nvGraphicFramePr>
        <p:xfrm>
          <a:off x="5635625" y="2636838"/>
          <a:ext cx="736600" cy="792162"/>
        </p:xfrm>
        <a:graphic>
          <a:graphicData uri="http://schemas.openxmlformats.org/presentationml/2006/ole">
            <mc:AlternateContent xmlns:mc="http://schemas.openxmlformats.org/markup-compatibility/2006">
              <mc:Choice xmlns:v="urn:schemas-microsoft-com:vml" Requires="v">
                <p:oleObj spid="_x0000_s6338" name="Clip" r:id="rId7" imgW="3025775" imgH="3252788" progId="">
                  <p:embed/>
                </p:oleObj>
              </mc:Choice>
              <mc:Fallback>
                <p:oleObj name="Clip" r:id="rId7" imgW="3025775" imgH="3252788" progId="">
                  <p:embed/>
                  <p:pic>
                    <p:nvPicPr>
                      <p:cNvPr id="0" name="Picture 1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35625" y="2636838"/>
                        <a:ext cx="736600" cy="792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4" name="AutoShape 54"/>
          <p:cNvSpPr>
            <a:spLocks noChangeArrowheads="1"/>
          </p:cNvSpPr>
          <p:nvPr/>
        </p:nvSpPr>
        <p:spPr bwMode="auto">
          <a:xfrm>
            <a:off x="5651500" y="5373688"/>
            <a:ext cx="3024188" cy="1008062"/>
          </a:xfrm>
          <a:prstGeom prst="wedgeRectCallout">
            <a:avLst>
              <a:gd name="adj1" fmla="val -50157"/>
              <a:gd name="adj2" fmla="val -72991"/>
            </a:avLst>
          </a:prstGeom>
          <a:solidFill>
            <a:schemeClr val="bg1">
              <a:alpha val="30196"/>
            </a:schemeClr>
          </a:solidFill>
          <a:ln w="9525">
            <a:solidFill>
              <a:schemeClr val="tx1"/>
            </a:solidFill>
            <a:miter lim="800000"/>
            <a:headEnd/>
            <a:tailEnd/>
          </a:ln>
        </p:spPr>
        <p:txBody>
          <a:bodyPr/>
          <a:lstStyle/>
          <a:p>
            <a:pPr algn="l" eaLnBrk="1" hangingPunct="1"/>
            <a:r>
              <a:rPr kumimoji="0" lang="zh-CN" altLang="en-US" sz="2000">
                <a:latin typeface="宋体" pitchFamily="2" charset="-122"/>
                <a:ea typeface="宋体" pitchFamily="2" charset="-122"/>
              </a:rPr>
              <a:t>不受年龄、性别限制和环境因素影响，低</a:t>
            </a:r>
            <a:r>
              <a:rPr kumimoji="0" lang="en-US" altLang="zh-CN" sz="2000">
                <a:latin typeface="宋体" pitchFamily="2" charset="-122"/>
                <a:ea typeface="宋体" pitchFamily="2" charset="-122"/>
              </a:rPr>
              <a:t>h</a:t>
            </a:r>
            <a:r>
              <a:rPr kumimoji="0" lang="en-US" altLang="zh-CN" sz="2000" baseline="30000">
                <a:latin typeface="宋体" pitchFamily="2" charset="-122"/>
                <a:ea typeface="宋体" pitchFamily="2" charset="-122"/>
              </a:rPr>
              <a:t>2</a:t>
            </a:r>
            <a:r>
              <a:rPr kumimoji="0" lang="zh-CN" altLang="en-US" sz="2000">
                <a:latin typeface="宋体" pitchFamily="2" charset="-122"/>
                <a:ea typeface="宋体" pitchFamily="2" charset="-122"/>
              </a:rPr>
              <a:t>和不易测量性状效率高</a:t>
            </a:r>
          </a:p>
        </p:txBody>
      </p:sp>
      <p:sp>
        <p:nvSpPr>
          <p:cNvPr id="6165" name="AutoShape 29">
            <a:hlinkClick r:id="rId9" action="ppaction://hlinksldjump" highlightClick="1"/>
          </p:cNvPr>
          <p:cNvSpPr>
            <a:spLocks noChangeArrowheads="1"/>
          </p:cNvSpPr>
          <p:nvPr/>
        </p:nvSpPr>
        <p:spPr bwMode="auto">
          <a:xfrm>
            <a:off x="8604250" y="0"/>
            <a:ext cx="539750" cy="47625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6166" name="Rectangle 30"/>
          <p:cNvSpPr>
            <a:spLocks noChangeArrowheads="1"/>
          </p:cNvSpPr>
          <p:nvPr/>
        </p:nvSpPr>
        <p:spPr bwMode="auto">
          <a:xfrm>
            <a:off x="539750" y="1557338"/>
            <a:ext cx="75612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r>
              <a:rPr lang="zh-CN" altLang="en-US" sz="2800">
                <a:solidFill>
                  <a:schemeClr val="tx1"/>
                </a:solidFill>
                <a:latin typeface="仿宋_GB2312" pitchFamily="49" charset="-122"/>
                <a:ea typeface="仿宋_GB2312" pitchFamily="49" charset="-122"/>
              </a:rPr>
              <a:t>利用与重要经济性状连锁的</a:t>
            </a:r>
            <a:r>
              <a:rPr lang="en-US" altLang="en-US" sz="2800">
                <a:solidFill>
                  <a:schemeClr val="tx1"/>
                </a:solidFill>
                <a:latin typeface="仿宋_GB2312" pitchFamily="49" charset="-122"/>
                <a:ea typeface="仿宋_GB2312" pitchFamily="49" charset="-122"/>
              </a:rPr>
              <a:t>DNA</a:t>
            </a:r>
            <a:r>
              <a:rPr lang="zh-CN" altLang="en-US" sz="2800">
                <a:solidFill>
                  <a:schemeClr val="tx1"/>
                </a:solidFill>
                <a:latin typeface="仿宋_GB2312" pitchFamily="49" charset="-122"/>
                <a:ea typeface="仿宋_GB2312" pitchFamily="49" charset="-122"/>
              </a:rPr>
              <a:t>标记或功能基因改良动物品种的现代分子育种技术。  </a:t>
            </a:r>
            <a:endParaRPr lang="zh-CN" altLang="en-US" sz="2800">
              <a:solidFill>
                <a:srgbClr val="CC0000"/>
              </a:solidFill>
              <a:latin typeface="仿宋_GB2312" pitchFamily="49" charset="-122"/>
              <a:ea typeface="仿宋_GB2312" pitchFamily="49" charset="-122"/>
            </a:endParaRPr>
          </a:p>
        </p:txBody>
      </p:sp>
      <p:sp>
        <p:nvSpPr>
          <p:cNvPr id="29"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30</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 name="Rectangle 2"/>
          <p:cNvSpPr>
            <a:spLocks/>
          </p:cNvSpPr>
          <p:nvPr/>
        </p:nvSpPr>
        <p:spPr bwMode="auto">
          <a:xfrm>
            <a:off x="2700337" y="260648"/>
            <a:ext cx="36718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dirty="0">
                <a:latin typeface="Times New Roman" pitchFamily="18" charset="0"/>
              </a:rPr>
              <a:t>基因组选择</a:t>
            </a:r>
          </a:p>
        </p:txBody>
      </p:sp>
      <p:graphicFrame>
        <p:nvGraphicFramePr>
          <p:cNvPr id="7170" name="Object 6"/>
          <p:cNvGraphicFramePr>
            <a:graphicFrameLocks noChangeAspect="1"/>
          </p:cNvGraphicFramePr>
          <p:nvPr>
            <p:extLst>
              <p:ext uri="{D42A27DB-BD31-4B8C-83A1-F6EECF244321}">
                <p14:modId xmlns:p14="http://schemas.microsoft.com/office/powerpoint/2010/main" val="481850195"/>
              </p:ext>
            </p:extLst>
          </p:nvPr>
        </p:nvGraphicFramePr>
        <p:xfrm>
          <a:off x="689694" y="2580531"/>
          <a:ext cx="962025" cy="423863"/>
        </p:xfrm>
        <a:graphic>
          <a:graphicData uri="http://schemas.openxmlformats.org/presentationml/2006/ole">
            <mc:AlternateContent xmlns:mc="http://schemas.openxmlformats.org/markup-compatibility/2006">
              <mc:Choice xmlns:v="urn:schemas-microsoft-com:vml" Requires="v">
                <p:oleObj spid="_x0000_s20582" name="Clip" r:id="rId5" imgW="759866" imgH="425196" progId="">
                  <p:embed/>
                </p:oleObj>
              </mc:Choice>
              <mc:Fallback>
                <p:oleObj name="Clip" r:id="rId5" imgW="759866" imgH="425196" progId="">
                  <p:embed/>
                  <p:pic>
                    <p:nvPicPr>
                      <p:cNvPr id="0" name="Picture 1882"/>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689694" y="2580531"/>
                        <a:ext cx="962025" cy="423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1" name="Object 7"/>
          <p:cNvGraphicFramePr>
            <a:graphicFrameLocks noChangeAspect="1"/>
          </p:cNvGraphicFramePr>
          <p:nvPr>
            <p:extLst>
              <p:ext uri="{D42A27DB-BD31-4B8C-83A1-F6EECF244321}">
                <p14:modId xmlns:p14="http://schemas.microsoft.com/office/powerpoint/2010/main" val="3476286462"/>
              </p:ext>
            </p:extLst>
          </p:nvPr>
        </p:nvGraphicFramePr>
        <p:xfrm>
          <a:off x="759544" y="2178894"/>
          <a:ext cx="962025" cy="423862"/>
        </p:xfrm>
        <a:graphic>
          <a:graphicData uri="http://schemas.openxmlformats.org/presentationml/2006/ole">
            <mc:AlternateContent xmlns:mc="http://schemas.openxmlformats.org/markup-compatibility/2006">
              <mc:Choice xmlns:v="urn:schemas-microsoft-com:vml" Requires="v">
                <p:oleObj spid="_x0000_s20583" name="Clip" r:id="rId7" imgW="759866" imgH="425196" progId="">
                  <p:embed/>
                </p:oleObj>
              </mc:Choice>
              <mc:Fallback>
                <p:oleObj name="Clip" r:id="rId7" imgW="759866" imgH="425196" progId="">
                  <p:embed/>
                  <p:pic>
                    <p:nvPicPr>
                      <p:cNvPr id="0" name="Picture 1883"/>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759544" y="2178894"/>
                        <a:ext cx="962025" cy="423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2" name="Object 8"/>
          <p:cNvGraphicFramePr>
            <a:graphicFrameLocks noChangeAspect="1"/>
          </p:cNvGraphicFramePr>
          <p:nvPr>
            <p:extLst>
              <p:ext uri="{D42A27DB-BD31-4B8C-83A1-F6EECF244321}">
                <p14:modId xmlns:p14="http://schemas.microsoft.com/office/powerpoint/2010/main" val="735952629"/>
              </p:ext>
            </p:extLst>
          </p:nvPr>
        </p:nvGraphicFramePr>
        <p:xfrm>
          <a:off x="1323107" y="2915494"/>
          <a:ext cx="962025" cy="425450"/>
        </p:xfrm>
        <a:graphic>
          <a:graphicData uri="http://schemas.openxmlformats.org/presentationml/2006/ole">
            <mc:AlternateContent xmlns:mc="http://schemas.openxmlformats.org/markup-compatibility/2006">
              <mc:Choice xmlns:v="urn:schemas-microsoft-com:vml" Requires="v">
                <p:oleObj spid="_x0000_s20584" name="Clip" r:id="rId8" imgW="759866" imgH="425196" progId="">
                  <p:embed/>
                </p:oleObj>
              </mc:Choice>
              <mc:Fallback>
                <p:oleObj name="Clip" r:id="rId8" imgW="759866" imgH="425196" progId="">
                  <p:embed/>
                  <p:pic>
                    <p:nvPicPr>
                      <p:cNvPr id="0" name="Picture 1884"/>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323107" y="2915494"/>
                        <a:ext cx="962025"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3" name="Object 9"/>
          <p:cNvGraphicFramePr>
            <a:graphicFrameLocks noChangeAspect="1"/>
          </p:cNvGraphicFramePr>
          <p:nvPr>
            <p:extLst>
              <p:ext uri="{D42A27DB-BD31-4B8C-83A1-F6EECF244321}">
                <p14:modId xmlns:p14="http://schemas.microsoft.com/office/powerpoint/2010/main" val="2091069156"/>
              </p:ext>
            </p:extLst>
          </p:nvPr>
        </p:nvGraphicFramePr>
        <p:xfrm>
          <a:off x="1394544" y="2536081"/>
          <a:ext cx="960438" cy="423863"/>
        </p:xfrm>
        <a:graphic>
          <a:graphicData uri="http://schemas.openxmlformats.org/presentationml/2006/ole">
            <mc:AlternateContent xmlns:mc="http://schemas.openxmlformats.org/markup-compatibility/2006">
              <mc:Choice xmlns:v="urn:schemas-microsoft-com:vml" Requires="v">
                <p:oleObj spid="_x0000_s20585" name="Clip" r:id="rId9" imgW="759866" imgH="425196" progId="">
                  <p:embed/>
                </p:oleObj>
              </mc:Choice>
              <mc:Fallback>
                <p:oleObj name="Clip" r:id="rId9" imgW="759866" imgH="425196" progId="">
                  <p:embed/>
                  <p:pic>
                    <p:nvPicPr>
                      <p:cNvPr id="0" name="Picture 1885"/>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394544" y="2536081"/>
                        <a:ext cx="960438" cy="4238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4" name="Object 10"/>
          <p:cNvGraphicFramePr>
            <a:graphicFrameLocks noChangeAspect="1"/>
          </p:cNvGraphicFramePr>
          <p:nvPr>
            <p:extLst>
              <p:ext uri="{D42A27DB-BD31-4B8C-83A1-F6EECF244321}">
                <p14:modId xmlns:p14="http://schemas.microsoft.com/office/powerpoint/2010/main" val="326617731"/>
              </p:ext>
            </p:extLst>
          </p:nvPr>
        </p:nvGraphicFramePr>
        <p:xfrm>
          <a:off x="1535832" y="2132856"/>
          <a:ext cx="960437" cy="425450"/>
        </p:xfrm>
        <a:graphic>
          <a:graphicData uri="http://schemas.openxmlformats.org/presentationml/2006/ole">
            <mc:AlternateContent xmlns:mc="http://schemas.openxmlformats.org/markup-compatibility/2006">
              <mc:Choice xmlns:v="urn:schemas-microsoft-com:vml" Requires="v">
                <p:oleObj spid="_x0000_s20586" name="Clip" r:id="rId10" imgW="759866" imgH="425196" progId="">
                  <p:embed/>
                </p:oleObj>
              </mc:Choice>
              <mc:Fallback>
                <p:oleObj name="Clip" r:id="rId10" imgW="759866" imgH="425196" progId="">
                  <p:embed/>
                  <p:pic>
                    <p:nvPicPr>
                      <p:cNvPr id="0" name="Picture 1886"/>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535832" y="2132856"/>
                        <a:ext cx="960437"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5" name="Object 11"/>
          <p:cNvGraphicFramePr>
            <a:graphicFrameLocks noChangeAspect="1"/>
          </p:cNvGraphicFramePr>
          <p:nvPr>
            <p:extLst>
              <p:ext uri="{D42A27DB-BD31-4B8C-83A1-F6EECF244321}">
                <p14:modId xmlns:p14="http://schemas.microsoft.com/office/powerpoint/2010/main" val="3508385547"/>
              </p:ext>
            </p:extLst>
          </p:nvPr>
        </p:nvGraphicFramePr>
        <p:xfrm>
          <a:off x="689694" y="2915494"/>
          <a:ext cx="962025" cy="425450"/>
        </p:xfrm>
        <a:graphic>
          <a:graphicData uri="http://schemas.openxmlformats.org/presentationml/2006/ole">
            <mc:AlternateContent xmlns:mc="http://schemas.openxmlformats.org/markup-compatibility/2006">
              <mc:Choice xmlns:v="urn:schemas-microsoft-com:vml" Requires="v">
                <p:oleObj spid="_x0000_s20587" name="Clip" r:id="rId11" imgW="759866" imgH="425196" progId="">
                  <p:embed/>
                </p:oleObj>
              </mc:Choice>
              <mc:Fallback>
                <p:oleObj name="Clip" r:id="rId11" imgW="759866" imgH="425196" progId="">
                  <p:embed/>
                  <p:pic>
                    <p:nvPicPr>
                      <p:cNvPr id="0" name="Picture 1887"/>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689694" y="2915494"/>
                        <a:ext cx="962025"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6" name="Object 12"/>
          <p:cNvGraphicFramePr>
            <a:graphicFrameLocks noChangeAspect="1"/>
          </p:cNvGraphicFramePr>
          <p:nvPr>
            <p:extLst>
              <p:ext uri="{D42A27DB-BD31-4B8C-83A1-F6EECF244321}">
                <p14:modId xmlns:p14="http://schemas.microsoft.com/office/powerpoint/2010/main" val="3250874907"/>
              </p:ext>
            </p:extLst>
          </p:nvPr>
        </p:nvGraphicFramePr>
        <p:xfrm>
          <a:off x="2099394" y="2312244"/>
          <a:ext cx="960438" cy="425450"/>
        </p:xfrm>
        <a:graphic>
          <a:graphicData uri="http://schemas.openxmlformats.org/presentationml/2006/ole">
            <mc:AlternateContent xmlns:mc="http://schemas.openxmlformats.org/markup-compatibility/2006">
              <mc:Choice xmlns:v="urn:schemas-microsoft-com:vml" Requires="v">
                <p:oleObj spid="_x0000_s20588" name="Clip" r:id="rId12" imgW="759866" imgH="425196" progId="">
                  <p:embed/>
                </p:oleObj>
              </mc:Choice>
              <mc:Fallback>
                <p:oleObj name="Clip" r:id="rId12" imgW="759866" imgH="425196" progId="">
                  <p:embed/>
                  <p:pic>
                    <p:nvPicPr>
                      <p:cNvPr id="0" name="Picture 1888"/>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2099394" y="2312244"/>
                        <a:ext cx="960438"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7" name="Object 13"/>
          <p:cNvGraphicFramePr>
            <a:graphicFrameLocks noChangeAspect="1"/>
          </p:cNvGraphicFramePr>
          <p:nvPr>
            <p:extLst>
              <p:ext uri="{D42A27DB-BD31-4B8C-83A1-F6EECF244321}">
                <p14:modId xmlns:p14="http://schemas.microsoft.com/office/powerpoint/2010/main" val="1857146655"/>
              </p:ext>
            </p:extLst>
          </p:nvPr>
        </p:nvGraphicFramePr>
        <p:xfrm>
          <a:off x="1886669" y="2713881"/>
          <a:ext cx="962025" cy="425450"/>
        </p:xfrm>
        <a:graphic>
          <a:graphicData uri="http://schemas.openxmlformats.org/presentationml/2006/ole">
            <mc:AlternateContent xmlns:mc="http://schemas.openxmlformats.org/markup-compatibility/2006">
              <mc:Choice xmlns:v="urn:schemas-microsoft-com:vml" Requires="v">
                <p:oleObj spid="_x0000_s20589" name="Clip" r:id="rId13" imgW="759866" imgH="425196" progId="">
                  <p:embed/>
                </p:oleObj>
              </mc:Choice>
              <mc:Fallback>
                <p:oleObj name="Clip" r:id="rId13" imgW="759866" imgH="425196" progId="">
                  <p:embed/>
                  <p:pic>
                    <p:nvPicPr>
                      <p:cNvPr id="0" name="Picture 1889"/>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886669" y="2713881"/>
                        <a:ext cx="962025"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8" name="Object 14"/>
          <p:cNvGraphicFramePr>
            <a:graphicFrameLocks noChangeAspect="1"/>
          </p:cNvGraphicFramePr>
          <p:nvPr>
            <p:extLst>
              <p:ext uri="{D42A27DB-BD31-4B8C-83A1-F6EECF244321}">
                <p14:modId xmlns:p14="http://schemas.microsoft.com/office/powerpoint/2010/main" val="503017895"/>
              </p:ext>
            </p:extLst>
          </p:nvPr>
        </p:nvGraphicFramePr>
        <p:xfrm>
          <a:off x="2027957" y="3183781"/>
          <a:ext cx="960437" cy="425450"/>
        </p:xfrm>
        <a:graphic>
          <a:graphicData uri="http://schemas.openxmlformats.org/presentationml/2006/ole">
            <mc:AlternateContent xmlns:mc="http://schemas.openxmlformats.org/markup-compatibility/2006">
              <mc:Choice xmlns:v="urn:schemas-microsoft-com:vml" Requires="v">
                <p:oleObj spid="_x0000_s20590" name="Clip" r:id="rId14" imgW="759866" imgH="425196" progId="">
                  <p:embed/>
                </p:oleObj>
              </mc:Choice>
              <mc:Fallback>
                <p:oleObj name="Clip" r:id="rId14" imgW="759866" imgH="425196" progId="">
                  <p:embed/>
                  <p:pic>
                    <p:nvPicPr>
                      <p:cNvPr id="0" name="Picture 1890"/>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2027957" y="3183781"/>
                        <a:ext cx="960437"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09" name="Rectangle 15"/>
          <p:cNvSpPr>
            <a:spLocks noChangeArrowheads="1"/>
          </p:cNvSpPr>
          <p:nvPr/>
        </p:nvSpPr>
        <p:spPr bwMode="auto">
          <a:xfrm>
            <a:off x="6851650" y="2199532"/>
            <a:ext cx="2112963" cy="1348407"/>
          </a:xfrm>
          <a:prstGeom prst="rect">
            <a:avLst/>
          </a:prstGeom>
          <a:solidFill>
            <a:srgbClr val="000080"/>
          </a:solidFill>
          <a:ln w="9525">
            <a:solidFill>
              <a:srgbClr val="FFFF00"/>
            </a:solidFill>
            <a:miter lim="800000"/>
            <a:headEnd/>
            <a:tailEnd/>
          </a:ln>
        </p:spPr>
        <p:txBody>
          <a:bodyPr lIns="92075" tIns="46038" rIns="92075" bIns="46038" anchor="ctr"/>
          <a:lstStyle/>
          <a:p>
            <a:pPr defTabSz="815975">
              <a:lnSpc>
                <a:spcPct val="90000"/>
              </a:lnSpc>
            </a:pPr>
            <a:r>
              <a:rPr kumimoji="0" lang="zh-CN" altLang="en-US" sz="2800">
                <a:solidFill>
                  <a:srgbClr val="FFFF00"/>
                </a:solidFill>
                <a:latin typeface="Calibri" pitchFamily="34" charset="0"/>
                <a:ea typeface="宋体" pitchFamily="2" charset="-122"/>
              </a:rPr>
              <a:t>估计所有</a:t>
            </a:r>
            <a:r>
              <a:rPr kumimoji="0" lang="en-US" altLang="zh-CN" sz="2800">
                <a:solidFill>
                  <a:srgbClr val="FFFF00"/>
                </a:solidFill>
                <a:latin typeface="Calibri" pitchFamily="34" charset="0"/>
                <a:ea typeface="宋体" pitchFamily="2" charset="-122"/>
              </a:rPr>
              <a:t>SNP</a:t>
            </a:r>
            <a:r>
              <a:rPr kumimoji="0" lang="zh-CN" altLang="en-US" sz="2800">
                <a:solidFill>
                  <a:srgbClr val="FFFF00"/>
                </a:solidFill>
                <a:latin typeface="Calibri" pitchFamily="34" charset="0"/>
                <a:ea typeface="宋体" pitchFamily="2" charset="-122"/>
              </a:rPr>
              <a:t>的遗传效应</a:t>
            </a:r>
            <a:endParaRPr kumimoji="0" lang="en-US" altLang="zh-CN" sz="2400">
              <a:solidFill>
                <a:srgbClr val="66FFFF"/>
              </a:solidFill>
              <a:latin typeface="Calibri" pitchFamily="34" charset="0"/>
              <a:ea typeface="宋体" pitchFamily="2" charset="-122"/>
            </a:endParaRPr>
          </a:p>
        </p:txBody>
      </p:sp>
      <p:sp>
        <p:nvSpPr>
          <p:cNvPr id="7210" name="Rectangle 16"/>
          <p:cNvSpPr>
            <a:spLocks noChangeArrowheads="1"/>
          </p:cNvSpPr>
          <p:nvPr/>
        </p:nvSpPr>
        <p:spPr bwMode="auto">
          <a:xfrm>
            <a:off x="3681413" y="3137744"/>
            <a:ext cx="2393950" cy="536575"/>
          </a:xfrm>
          <a:prstGeom prst="rect">
            <a:avLst/>
          </a:prstGeom>
          <a:solidFill>
            <a:srgbClr val="008000"/>
          </a:solidFill>
          <a:ln w="9525">
            <a:solidFill>
              <a:srgbClr val="FF0000"/>
            </a:solidFill>
            <a:miter lim="800000"/>
            <a:headEnd/>
            <a:tailEnd/>
          </a:ln>
        </p:spPr>
        <p:txBody>
          <a:bodyPr lIns="92075" tIns="46038" rIns="92075" bIns="46038" anchor="ctr"/>
          <a:lstStyle/>
          <a:p>
            <a:pPr defTabSz="815975">
              <a:lnSpc>
                <a:spcPct val="90000"/>
              </a:lnSpc>
            </a:pPr>
            <a:r>
              <a:rPr kumimoji="0" lang="en-US" altLang="zh-CN" sz="3200">
                <a:solidFill>
                  <a:srgbClr val="FFFF00"/>
                </a:solidFill>
                <a:latin typeface="Calibri" pitchFamily="34" charset="0"/>
                <a:ea typeface="宋体" pitchFamily="2" charset="-122"/>
              </a:rPr>
              <a:t>SNP</a:t>
            </a:r>
            <a:r>
              <a:rPr kumimoji="0" lang="zh-CN" altLang="en-US" sz="3200">
                <a:solidFill>
                  <a:srgbClr val="FFFF00"/>
                </a:solidFill>
                <a:latin typeface="Calibri" pitchFamily="34" charset="0"/>
                <a:ea typeface="宋体" pitchFamily="2" charset="-122"/>
              </a:rPr>
              <a:t>基因型</a:t>
            </a:r>
            <a:endParaRPr kumimoji="0" lang="en-US" altLang="zh-CN" sz="4000">
              <a:solidFill>
                <a:srgbClr val="FFFF99"/>
              </a:solidFill>
              <a:latin typeface="Calibri" pitchFamily="34" charset="0"/>
              <a:ea typeface="宋体" pitchFamily="2" charset="-122"/>
            </a:endParaRPr>
          </a:p>
        </p:txBody>
      </p:sp>
      <p:sp>
        <p:nvSpPr>
          <p:cNvPr id="7211" name="Rectangle 17"/>
          <p:cNvSpPr>
            <a:spLocks noChangeArrowheads="1"/>
          </p:cNvSpPr>
          <p:nvPr/>
        </p:nvSpPr>
        <p:spPr bwMode="auto">
          <a:xfrm>
            <a:off x="3681413" y="2334468"/>
            <a:ext cx="2393950" cy="536575"/>
          </a:xfrm>
          <a:prstGeom prst="rect">
            <a:avLst/>
          </a:prstGeom>
          <a:solidFill>
            <a:srgbClr val="333333"/>
          </a:solidFill>
          <a:ln w="25400">
            <a:solidFill>
              <a:srgbClr val="FF0000"/>
            </a:solidFill>
            <a:miter lim="800000"/>
            <a:headEnd/>
            <a:tailEnd/>
          </a:ln>
        </p:spPr>
        <p:txBody>
          <a:bodyPr lIns="92075" tIns="46038" rIns="92075" bIns="46038" anchor="ctr"/>
          <a:lstStyle/>
          <a:p>
            <a:pPr defTabSz="815975">
              <a:lnSpc>
                <a:spcPct val="90000"/>
              </a:lnSpc>
            </a:pPr>
            <a:r>
              <a:rPr kumimoji="0" lang="zh-CN" altLang="en-US" sz="3200">
                <a:solidFill>
                  <a:srgbClr val="FFFF00"/>
                </a:solidFill>
                <a:latin typeface="Calibri" pitchFamily="34" charset="0"/>
                <a:ea typeface="宋体" pitchFamily="2" charset="-122"/>
              </a:rPr>
              <a:t>性状表型</a:t>
            </a:r>
            <a:endParaRPr kumimoji="0" lang="en-US" altLang="zh-CN" sz="3200">
              <a:solidFill>
                <a:srgbClr val="FFFF99"/>
              </a:solidFill>
              <a:latin typeface="Calibri" pitchFamily="34" charset="0"/>
              <a:ea typeface="宋体" pitchFamily="2" charset="-122"/>
            </a:endParaRPr>
          </a:p>
        </p:txBody>
      </p:sp>
      <p:sp>
        <p:nvSpPr>
          <p:cNvPr id="7212" name="AutoShape 18"/>
          <p:cNvSpPr>
            <a:spLocks noChangeArrowheads="1"/>
          </p:cNvSpPr>
          <p:nvPr/>
        </p:nvSpPr>
        <p:spPr bwMode="auto">
          <a:xfrm>
            <a:off x="2976563" y="2334469"/>
            <a:ext cx="633412" cy="334962"/>
          </a:xfrm>
          <a:prstGeom prst="rightArrow">
            <a:avLst>
              <a:gd name="adj1" fmla="val 50000"/>
              <a:gd name="adj2" fmla="val 47275"/>
            </a:avLst>
          </a:prstGeom>
          <a:solidFill>
            <a:schemeClr val="accent1"/>
          </a:solidFill>
          <a:ln w="9525">
            <a:solidFill>
              <a:schemeClr val="tx1"/>
            </a:solidFill>
            <a:miter lim="800000"/>
            <a:headEnd/>
            <a:tailEnd/>
          </a:ln>
        </p:spPr>
        <p:txBody>
          <a:bodyPr wrap="none" anchor="ctr"/>
          <a:lstStyle/>
          <a:p>
            <a:pPr algn="l" eaLnBrk="1" hangingPunct="1"/>
            <a:endParaRPr kumimoji="0" lang="zh-CN" altLang="en-US" sz="1800" b="0">
              <a:solidFill>
                <a:schemeClr val="tx1"/>
              </a:solidFill>
              <a:latin typeface="Arial" pitchFamily="34" charset="0"/>
              <a:ea typeface="宋体" pitchFamily="2" charset="-122"/>
            </a:endParaRPr>
          </a:p>
        </p:txBody>
      </p:sp>
      <p:sp>
        <p:nvSpPr>
          <p:cNvPr id="7213" name="AutoShape 19"/>
          <p:cNvSpPr>
            <a:spLocks noChangeArrowheads="1"/>
          </p:cNvSpPr>
          <p:nvPr/>
        </p:nvSpPr>
        <p:spPr bwMode="auto">
          <a:xfrm>
            <a:off x="2976563" y="3212976"/>
            <a:ext cx="633412" cy="334963"/>
          </a:xfrm>
          <a:prstGeom prst="rightArrow">
            <a:avLst>
              <a:gd name="adj1" fmla="val 50000"/>
              <a:gd name="adj2" fmla="val 47275"/>
            </a:avLst>
          </a:prstGeom>
          <a:solidFill>
            <a:schemeClr val="accent1"/>
          </a:solidFill>
          <a:ln w="9525">
            <a:solidFill>
              <a:schemeClr val="tx1"/>
            </a:solidFill>
            <a:miter lim="800000"/>
            <a:headEnd/>
            <a:tailEnd/>
          </a:ln>
        </p:spPr>
        <p:txBody>
          <a:bodyPr wrap="none" anchor="ctr"/>
          <a:lstStyle/>
          <a:p>
            <a:pPr algn="l" eaLnBrk="1" hangingPunct="1"/>
            <a:endParaRPr kumimoji="0" lang="zh-CN" altLang="en-US" sz="1800" b="0">
              <a:solidFill>
                <a:schemeClr val="tx1"/>
              </a:solidFill>
              <a:latin typeface="Arial" pitchFamily="34" charset="0"/>
              <a:ea typeface="宋体" pitchFamily="2" charset="-122"/>
            </a:endParaRPr>
          </a:p>
        </p:txBody>
      </p:sp>
      <p:sp>
        <p:nvSpPr>
          <p:cNvPr id="7214" name="AutoShape 20"/>
          <p:cNvSpPr>
            <a:spLocks noChangeArrowheads="1"/>
          </p:cNvSpPr>
          <p:nvPr/>
        </p:nvSpPr>
        <p:spPr bwMode="auto">
          <a:xfrm>
            <a:off x="6146800" y="2334469"/>
            <a:ext cx="633413" cy="334962"/>
          </a:xfrm>
          <a:prstGeom prst="rightArrow">
            <a:avLst>
              <a:gd name="adj1" fmla="val 50000"/>
              <a:gd name="adj2" fmla="val 47275"/>
            </a:avLst>
          </a:prstGeom>
          <a:solidFill>
            <a:schemeClr val="accent1"/>
          </a:solidFill>
          <a:ln w="9525">
            <a:solidFill>
              <a:schemeClr val="tx1"/>
            </a:solidFill>
            <a:miter lim="800000"/>
            <a:headEnd/>
            <a:tailEnd/>
          </a:ln>
        </p:spPr>
        <p:txBody>
          <a:bodyPr wrap="none" anchor="ctr"/>
          <a:lstStyle/>
          <a:p>
            <a:pPr algn="l" eaLnBrk="1" hangingPunct="1"/>
            <a:endParaRPr kumimoji="0" lang="zh-CN" altLang="en-US" sz="1800" b="0">
              <a:solidFill>
                <a:schemeClr val="tx1"/>
              </a:solidFill>
              <a:latin typeface="Arial" pitchFamily="34" charset="0"/>
              <a:ea typeface="宋体" pitchFamily="2" charset="-122"/>
            </a:endParaRPr>
          </a:p>
        </p:txBody>
      </p:sp>
      <p:sp>
        <p:nvSpPr>
          <p:cNvPr id="7215" name="AutoShape 21"/>
          <p:cNvSpPr>
            <a:spLocks noChangeArrowheads="1"/>
          </p:cNvSpPr>
          <p:nvPr/>
        </p:nvSpPr>
        <p:spPr bwMode="auto">
          <a:xfrm>
            <a:off x="6146800" y="3212976"/>
            <a:ext cx="633413" cy="334963"/>
          </a:xfrm>
          <a:prstGeom prst="rightArrow">
            <a:avLst>
              <a:gd name="adj1" fmla="val 50000"/>
              <a:gd name="adj2" fmla="val 47275"/>
            </a:avLst>
          </a:prstGeom>
          <a:solidFill>
            <a:schemeClr val="accent1"/>
          </a:solidFill>
          <a:ln w="9525">
            <a:solidFill>
              <a:schemeClr val="tx1"/>
            </a:solidFill>
            <a:miter lim="800000"/>
            <a:headEnd/>
            <a:tailEnd/>
          </a:ln>
        </p:spPr>
        <p:txBody>
          <a:bodyPr wrap="none" anchor="ctr"/>
          <a:lstStyle/>
          <a:p>
            <a:pPr algn="l" eaLnBrk="1" hangingPunct="1"/>
            <a:endParaRPr kumimoji="0" lang="zh-CN" altLang="en-US" sz="1800" b="0">
              <a:solidFill>
                <a:schemeClr val="tx1"/>
              </a:solidFill>
              <a:latin typeface="Arial" pitchFamily="34" charset="0"/>
              <a:ea typeface="宋体" pitchFamily="2" charset="-122"/>
            </a:endParaRPr>
          </a:p>
        </p:txBody>
      </p:sp>
      <p:graphicFrame>
        <p:nvGraphicFramePr>
          <p:cNvPr id="7179" name="Object 22"/>
          <p:cNvGraphicFramePr>
            <a:graphicFrameLocks noChangeAspect="1"/>
          </p:cNvGraphicFramePr>
          <p:nvPr>
            <p:extLst>
              <p:ext uri="{D42A27DB-BD31-4B8C-83A1-F6EECF244321}">
                <p14:modId xmlns:p14="http://schemas.microsoft.com/office/powerpoint/2010/main" val="3119465650"/>
              </p:ext>
            </p:extLst>
          </p:nvPr>
        </p:nvGraphicFramePr>
        <p:xfrm>
          <a:off x="1394544" y="3250456"/>
          <a:ext cx="960438" cy="425450"/>
        </p:xfrm>
        <a:graphic>
          <a:graphicData uri="http://schemas.openxmlformats.org/presentationml/2006/ole">
            <mc:AlternateContent xmlns:mc="http://schemas.openxmlformats.org/markup-compatibility/2006">
              <mc:Choice xmlns:v="urn:schemas-microsoft-com:vml" Requires="v">
                <p:oleObj spid="_x0000_s20591" name="Clip" r:id="rId15" imgW="759866" imgH="425196" progId="">
                  <p:embed/>
                </p:oleObj>
              </mc:Choice>
              <mc:Fallback>
                <p:oleObj name="Clip" r:id="rId15" imgW="759866" imgH="425196" progId="">
                  <p:embed/>
                  <p:pic>
                    <p:nvPicPr>
                      <p:cNvPr id="0" name="Picture 1891"/>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394544" y="3250456"/>
                        <a:ext cx="960438"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0" name="Object 23"/>
          <p:cNvGraphicFramePr>
            <a:graphicFrameLocks noChangeAspect="1"/>
          </p:cNvGraphicFramePr>
          <p:nvPr>
            <p:extLst>
              <p:ext uri="{D42A27DB-BD31-4B8C-83A1-F6EECF244321}">
                <p14:modId xmlns:p14="http://schemas.microsoft.com/office/powerpoint/2010/main" val="1927345183"/>
              </p:ext>
            </p:extLst>
          </p:nvPr>
        </p:nvGraphicFramePr>
        <p:xfrm>
          <a:off x="759544" y="3250456"/>
          <a:ext cx="962025" cy="425450"/>
        </p:xfrm>
        <a:graphic>
          <a:graphicData uri="http://schemas.openxmlformats.org/presentationml/2006/ole">
            <mc:AlternateContent xmlns:mc="http://schemas.openxmlformats.org/markup-compatibility/2006">
              <mc:Choice xmlns:v="urn:schemas-microsoft-com:vml" Requires="v">
                <p:oleObj spid="_x0000_s20592" name="Clip" r:id="rId16" imgW="759866" imgH="425196" progId="">
                  <p:embed/>
                </p:oleObj>
              </mc:Choice>
              <mc:Fallback>
                <p:oleObj name="Clip" r:id="rId16" imgW="759866" imgH="425196" progId="">
                  <p:embed/>
                  <p:pic>
                    <p:nvPicPr>
                      <p:cNvPr id="0" name="Picture 1892"/>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759544" y="3250456"/>
                        <a:ext cx="962025"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16" name="Rectangle 24"/>
          <p:cNvSpPr>
            <a:spLocks noChangeArrowheads="1"/>
          </p:cNvSpPr>
          <p:nvPr/>
        </p:nvSpPr>
        <p:spPr bwMode="auto">
          <a:xfrm>
            <a:off x="3681413" y="4365104"/>
            <a:ext cx="2393950" cy="534987"/>
          </a:xfrm>
          <a:prstGeom prst="rect">
            <a:avLst/>
          </a:prstGeom>
          <a:solidFill>
            <a:srgbClr val="008000"/>
          </a:solidFill>
          <a:ln w="9525">
            <a:solidFill>
              <a:srgbClr val="FF0000"/>
            </a:solidFill>
            <a:miter lim="800000"/>
            <a:headEnd/>
            <a:tailEnd/>
          </a:ln>
        </p:spPr>
        <p:txBody>
          <a:bodyPr lIns="92075" tIns="46038" rIns="92075" bIns="46038" anchor="ctr"/>
          <a:lstStyle/>
          <a:p>
            <a:pPr defTabSz="815975">
              <a:lnSpc>
                <a:spcPct val="90000"/>
              </a:lnSpc>
            </a:pPr>
            <a:r>
              <a:rPr kumimoji="0" lang="en-US" altLang="zh-CN" sz="3200">
                <a:solidFill>
                  <a:srgbClr val="FFFF00"/>
                </a:solidFill>
                <a:latin typeface="Calibri" pitchFamily="34" charset="0"/>
                <a:ea typeface="宋体" pitchFamily="2" charset="-122"/>
              </a:rPr>
              <a:t>SNP</a:t>
            </a:r>
            <a:r>
              <a:rPr kumimoji="0" lang="zh-CN" altLang="en-US" sz="3200">
                <a:solidFill>
                  <a:srgbClr val="FFFF00"/>
                </a:solidFill>
                <a:latin typeface="Calibri" pitchFamily="34" charset="0"/>
                <a:ea typeface="宋体" pitchFamily="2" charset="-122"/>
              </a:rPr>
              <a:t>基因型</a:t>
            </a:r>
            <a:endParaRPr kumimoji="0" lang="en-US" altLang="zh-CN" sz="3200">
              <a:solidFill>
                <a:srgbClr val="FFFF00"/>
              </a:solidFill>
              <a:latin typeface="Calibri" pitchFamily="34" charset="0"/>
              <a:ea typeface="宋体" pitchFamily="2" charset="-122"/>
            </a:endParaRPr>
          </a:p>
        </p:txBody>
      </p:sp>
      <p:sp>
        <p:nvSpPr>
          <p:cNvPr id="7217" name="AutoShape 25"/>
          <p:cNvSpPr>
            <a:spLocks noChangeArrowheads="1"/>
          </p:cNvSpPr>
          <p:nvPr/>
        </p:nvSpPr>
        <p:spPr bwMode="auto">
          <a:xfrm>
            <a:off x="2976563" y="4581128"/>
            <a:ext cx="633412" cy="334962"/>
          </a:xfrm>
          <a:prstGeom prst="rightArrow">
            <a:avLst>
              <a:gd name="adj1" fmla="val 50000"/>
              <a:gd name="adj2" fmla="val 47275"/>
            </a:avLst>
          </a:prstGeom>
          <a:solidFill>
            <a:schemeClr val="accent1"/>
          </a:solidFill>
          <a:ln w="9525">
            <a:solidFill>
              <a:schemeClr val="tx1"/>
            </a:solidFill>
            <a:miter lim="800000"/>
            <a:headEnd/>
            <a:tailEnd/>
          </a:ln>
        </p:spPr>
        <p:txBody>
          <a:bodyPr wrap="none" anchor="ctr"/>
          <a:lstStyle/>
          <a:p>
            <a:pPr algn="l" eaLnBrk="1" hangingPunct="1"/>
            <a:endParaRPr kumimoji="0" lang="zh-CN" altLang="en-US" sz="1800" b="0">
              <a:solidFill>
                <a:schemeClr val="tx1"/>
              </a:solidFill>
              <a:latin typeface="Arial" pitchFamily="34" charset="0"/>
              <a:ea typeface="宋体" pitchFamily="2" charset="-122"/>
            </a:endParaRPr>
          </a:p>
        </p:txBody>
      </p:sp>
      <p:sp>
        <p:nvSpPr>
          <p:cNvPr id="7218" name="AutoShape 26"/>
          <p:cNvSpPr>
            <a:spLocks noChangeArrowheads="1"/>
          </p:cNvSpPr>
          <p:nvPr/>
        </p:nvSpPr>
        <p:spPr bwMode="auto">
          <a:xfrm>
            <a:off x="6146800" y="4437112"/>
            <a:ext cx="633413" cy="334962"/>
          </a:xfrm>
          <a:prstGeom prst="rightArrow">
            <a:avLst>
              <a:gd name="adj1" fmla="val 50000"/>
              <a:gd name="adj2" fmla="val 47275"/>
            </a:avLst>
          </a:prstGeom>
          <a:solidFill>
            <a:schemeClr val="accent1"/>
          </a:solidFill>
          <a:ln w="9525">
            <a:solidFill>
              <a:schemeClr val="tx1"/>
            </a:solidFill>
            <a:miter lim="800000"/>
            <a:headEnd/>
            <a:tailEnd/>
          </a:ln>
        </p:spPr>
        <p:txBody>
          <a:bodyPr wrap="none" anchor="ctr"/>
          <a:lstStyle/>
          <a:p>
            <a:pPr algn="l" eaLnBrk="1" hangingPunct="1"/>
            <a:endParaRPr kumimoji="0" lang="zh-CN" altLang="en-US" sz="1800" b="0">
              <a:solidFill>
                <a:schemeClr val="tx1"/>
              </a:solidFill>
              <a:latin typeface="Arial" pitchFamily="34" charset="0"/>
              <a:ea typeface="宋体" pitchFamily="2" charset="-122"/>
            </a:endParaRPr>
          </a:p>
        </p:txBody>
      </p:sp>
      <p:sp>
        <p:nvSpPr>
          <p:cNvPr id="7219" name="Rectangle 27"/>
          <p:cNvSpPr>
            <a:spLocks noChangeArrowheads="1"/>
          </p:cNvSpPr>
          <p:nvPr/>
        </p:nvSpPr>
        <p:spPr bwMode="auto">
          <a:xfrm>
            <a:off x="6851650" y="4149080"/>
            <a:ext cx="2112963" cy="879623"/>
          </a:xfrm>
          <a:prstGeom prst="rect">
            <a:avLst/>
          </a:prstGeom>
          <a:solidFill>
            <a:srgbClr val="000080"/>
          </a:solidFill>
          <a:ln w="9525">
            <a:solidFill>
              <a:srgbClr val="FF0000"/>
            </a:solidFill>
            <a:miter lim="800000"/>
            <a:headEnd/>
            <a:tailEnd/>
          </a:ln>
        </p:spPr>
        <p:txBody>
          <a:bodyPr lIns="92075" tIns="46038" rIns="92075" bIns="46038" anchor="ctr"/>
          <a:lstStyle/>
          <a:p>
            <a:pPr defTabSz="815975">
              <a:lnSpc>
                <a:spcPct val="90000"/>
              </a:lnSpc>
            </a:pPr>
            <a:r>
              <a:rPr kumimoji="0" lang="zh-CN" altLang="en-US" sz="2800">
                <a:solidFill>
                  <a:srgbClr val="FFFF00"/>
                </a:solidFill>
                <a:latin typeface="Calibri" pitchFamily="34" charset="0"/>
                <a:ea typeface="宋体" pitchFamily="2" charset="-122"/>
              </a:rPr>
              <a:t>估计基因组育种值</a:t>
            </a:r>
            <a:endParaRPr kumimoji="0" lang="en-US" altLang="zh-CN" sz="2800">
              <a:solidFill>
                <a:srgbClr val="FFFF99"/>
              </a:solidFill>
              <a:latin typeface="Calibri" pitchFamily="34" charset="0"/>
              <a:ea typeface="宋体" pitchFamily="2" charset="-122"/>
            </a:endParaRPr>
          </a:p>
        </p:txBody>
      </p:sp>
      <p:sp>
        <p:nvSpPr>
          <p:cNvPr id="7220" name="Line 28"/>
          <p:cNvSpPr>
            <a:spLocks noChangeShapeType="1"/>
          </p:cNvSpPr>
          <p:nvPr/>
        </p:nvSpPr>
        <p:spPr bwMode="auto">
          <a:xfrm flipH="1">
            <a:off x="6372225" y="3573016"/>
            <a:ext cx="423863" cy="871538"/>
          </a:xfrm>
          <a:prstGeom prst="line">
            <a:avLst/>
          </a:prstGeom>
          <a:noFill/>
          <a:ln w="107950">
            <a:solidFill>
              <a:srgbClr val="CC3300"/>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nvGrpSpPr>
          <p:cNvPr id="7221" name="Group 29"/>
          <p:cNvGrpSpPr>
            <a:grpSpLocks/>
          </p:cNvGrpSpPr>
          <p:nvPr/>
        </p:nvGrpSpPr>
        <p:grpSpPr bwMode="auto">
          <a:xfrm>
            <a:off x="650875" y="3732187"/>
            <a:ext cx="2184400" cy="1497013"/>
            <a:chOff x="96" y="1872"/>
            <a:chExt cx="1488" cy="1072"/>
          </a:xfrm>
        </p:grpSpPr>
        <p:graphicFrame>
          <p:nvGraphicFramePr>
            <p:cNvPr id="7181" name="Object 30"/>
            <p:cNvGraphicFramePr>
              <a:graphicFrameLocks noChangeAspect="1"/>
            </p:cNvGraphicFramePr>
            <p:nvPr/>
          </p:nvGraphicFramePr>
          <p:xfrm>
            <a:off x="96" y="2592"/>
            <a:ext cx="240" cy="112"/>
          </p:xfrm>
          <a:graphic>
            <a:graphicData uri="http://schemas.openxmlformats.org/presentationml/2006/ole">
              <mc:AlternateContent xmlns:mc="http://schemas.openxmlformats.org/markup-compatibility/2006">
                <mc:Choice xmlns:v="urn:schemas-microsoft-com:vml" Requires="v">
                  <p:oleObj spid="_x0000_s20593" name="Clip" r:id="rId17" imgW="759866" imgH="425196" progId="">
                    <p:embed/>
                  </p:oleObj>
                </mc:Choice>
                <mc:Fallback>
                  <p:oleObj name="Clip" r:id="rId17" imgW="759866" imgH="425196" progId="">
                    <p:embed/>
                    <p:pic>
                      <p:nvPicPr>
                        <p:cNvPr id="0" name="Picture 1893"/>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96" y="259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2" name="Object 31"/>
            <p:cNvGraphicFramePr>
              <a:graphicFrameLocks noChangeAspect="1"/>
            </p:cNvGraphicFramePr>
            <p:nvPr/>
          </p:nvGraphicFramePr>
          <p:xfrm>
            <a:off x="144" y="2304"/>
            <a:ext cx="240" cy="112"/>
          </p:xfrm>
          <a:graphic>
            <a:graphicData uri="http://schemas.openxmlformats.org/presentationml/2006/ole">
              <mc:AlternateContent xmlns:mc="http://schemas.openxmlformats.org/markup-compatibility/2006">
                <mc:Choice xmlns:v="urn:schemas-microsoft-com:vml" Requires="v">
                  <p:oleObj spid="_x0000_s20594" name="Clip" r:id="rId18" imgW="759866" imgH="425196" progId="">
                    <p:embed/>
                  </p:oleObj>
                </mc:Choice>
                <mc:Fallback>
                  <p:oleObj name="Clip" r:id="rId18" imgW="759866" imgH="425196" progId="">
                    <p:embed/>
                    <p:pic>
                      <p:nvPicPr>
                        <p:cNvPr id="0" name="Picture 1894"/>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44" y="2304"/>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3" name="Object 32"/>
            <p:cNvGraphicFramePr>
              <a:graphicFrameLocks noChangeAspect="1"/>
            </p:cNvGraphicFramePr>
            <p:nvPr/>
          </p:nvGraphicFramePr>
          <p:xfrm>
            <a:off x="576" y="2736"/>
            <a:ext cx="240" cy="112"/>
          </p:xfrm>
          <a:graphic>
            <a:graphicData uri="http://schemas.openxmlformats.org/presentationml/2006/ole">
              <mc:AlternateContent xmlns:mc="http://schemas.openxmlformats.org/markup-compatibility/2006">
                <mc:Choice xmlns:v="urn:schemas-microsoft-com:vml" Requires="v">
                  <p:oleObj spid="_x0000_s20595" name="Clip" r:id="rId19" imgW="759866" imgH="425196" progId="">
                    <p:embed/>
                  </p:oleObj>
                </mc:Choice>
                <mc:Fallback>
                  <p:oleObj name="Clip" r:id="rId19" imgW="759866" imgH="425196" progId="">
                    <p:embed/>
                    <p:pic>
                      <p:nvPicPr>
                        <p:cNvPr id="0" name="Picture 1895"/>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576" y="2736"/>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4" name="Object 33"/>
            <p:cNvGraphicFramePr>
              <a:graphicFrameLocks noChangeAspect="1"/>
            </p:cNvGraphicFramePr>
            <p:nvPr/>
          </p:nvGraphicFramePr>
          <p:xfrm>
            <a:off x="480" y="2448"/>
            <a:ext cx="240" cy="112"/>
          </p:xfrm>
          <a:graphic>
            <a:graphicData uri="http://schemas.openxmlformats.org/presentationml/2006/ole">
              <mc:AlternateContent xmlns:mc="http://schemas.openxmlformats.org/markup-compatibility/2006">
                <mc:Choice xmlns:v="urn:schemas-microsoft-com:vml" Requires="v">
                  <p:oleObj spid="_x0000_s20596" name="Clip" r:id="rId20" imgW="759866" imgH="425196" progId="">
                    <p:embed/>
                  </p:oleObj>
                </mc:Choice>
                <mc:Fallback>
                  <p:oleObj name="Clip" r:id="rId20" imgW="759866" imgH="425196" progId="">
                    <p:embed/>
                    <p:pic>
                      <p:nvPicPr>
                        <p:cNvPr id="0" name="Picture 1896"/>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480" y="2448"/>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5" name="Object 34"/>
            <p:cNvGraphicFramePr>
              <a:graphicFrameLocks noChangeAspect="1"/>
            </p:cNvGraphicFramePr>
            <p:nvPr/>
          </p:nvGraphicFramePr>
          <p:xfrm>
            <a:off x="768" y="2240"/>
            <a:ext cx="240" cy="112"/>
          </p:xfrm>
          <a:graphic>
            <a:graphicData uri="http://schemas.openxmlformats.org/presentationml/2006/ole">
              <mc:AlternateContent xmlns:mc="http://schemas.openxmlformats.org/markup-compatibility/2006">
                <mc:Choice xmlns:v="urn:schemas-microsoft-com:vml" Requires="v">
                  <p:oleObj spid="_x0000_s20597" name="Clip" r:id="rId21" imgW="759866" imgH="425196" progId="">
                    <p:embed/>
                  </p:oleObj>
                </mc:Choice>
                <mc:Fallback>
                  <p:oleObj name="Clip" r:id="rId21" imgW="759866" imgH="425196" progId="">
                    <p:embed/>
                    <p:pic>
                      <p:nvPicPr>
                        <p:cNvPr id="0" name="Picture 1897"/>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768" y="2240"/>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6" name="Object 35"/>
            <p:cNvGraphicFramePr>
              <a:graphicFrameLocks noChangeAspect="1"/>
            </p:cNvGraphicFramePr>
            <p:nvPr/>
          </p:nvGraphicFramePr>
          <p:xfrm>
            <a:off x="144" y="2736"/>
            <a:ext cx="240" cy="112"/>
          </p:xfrm>
          <a:graphic>
            <a:graphicData uri="http://schemas.openxmlformats.org/presentationml/2006/ole">
              <mc:AlternateContent xmlns:mc="http://schemas.openxmlformats.org/markup-compatibility/2006">
                <mc:Choice xmlns:v="urn:schemas-microsoft-com:vml" Requires="v">
                  <p:oleObj spid="_x0000_s20598" name="Clip" r:id="rId22" imgW="759866" imgH="425196" progId="">
                    <p:embed/>
                  </p:oleObj>
                </mc:Choice>
                <mc:Fallback>
                  <p:oleObj name="Clip" r:id="rId22" imgW="759866" imgH="425196" progId="">
                    <p:embed/>
                    <p:pic>
                      <p:nvPicPr>
                        <p:cNvPr id="0" name="Picture 1898"/>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44" y="2736"/>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7" name="Object 36"/>
            <p:cNvGraphicFramePr>
              <a:graphicFrameLocks noChangeAspect="1"/>
            </p:cNvGraphicFramePr>
            <p:nvPr/>
          </p:nvGraphicFramePr>
          <p:xfrm>
            <a:off x="1056" y="2400"/>
            <a:ext cx="240" cy="112"/>
          </p:xfrm>
          <a:graphic>
            <a:graphicData uri="http://schemas.openxmlformats.org/presentationml/2006/ole">
              <mc:AlternateContent xmlns:mc="http://schemas.openxmlformats.org/markup-compatibility/2006">
                <mc:Choice xmlns:v="urn:schemas-microsoft-com:vml" Requires="v">
                  <p:oleObj spid="_x0000_s20599" name="Clip" r:id="rId23" imgW="759866" imgH="425196" progId="">
                    <p:embed/>
                  </p:oleObj>
                </mc:Choice>
                <mc:Fallback>
                  <p:oleObj name="Clip" r:id="rId23" imgW="759866" imgH="425196" progId="">
                    <p:embed/>
                    <p:pic>
                      <p:nvPicPr>
                        <p:cNvPr id="0" name="Picture 1899"/>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056" y="2400"/>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8" name="Object 37"/>
            <p:cNvGraphicFramePr>
              <a:graphicFrameLocks noChangeAspect="1"/>
            </p:cNvGraphicFramePr>
            <p:nvPr/>
          </p:nvGraphicFramePr>
          <p:xfrm>
            <a:off x="864" y="2592"/>
            <a:ext cx="240" cy="112"/>
          </p:xfrm>
          <a:graphic>
            <a:graphicData uri="http://schemas.openxmlformats.org/presentationml/2006/ole">
              <mc:AlternateContent xmlns:mc="http://schemas.openxmlformats.org/markup-compatibility/2006">
                <mc:Choice xmlns:v="urn:schemas-microsoft-com:vml" Requires="v">
                  <p:oleObj spid="_x0000_s20600" name="Clip" r:id="rId24" imgW="759866" imgH="425196" progId="">
                    <p:embed/>
                  </p:oleObj>
                </mc:Choice>
                <mc:Fallback>
                  <p:oleObj name="Clip" r:id="rId24" imgW="759866" imgH="425196" progId="">
                    <p:embed/>
                    <p:pic>
                      <p:nvPicPr>
                        <p:cNvPr id="0" name="Picture 1900"/>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864" y="259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89" name="Object 38"/>
            <p:cNvGraphicFramePr>
              <a:graphicFrameLocks noChangeAspect="1"/>
            </p:cNvGraphicFramePr>
            <p:nvPr/>
          </p:nvGraphicFramePr>
          <p:xfrm>
            <a:off x="1104" y="2688"/>
            <a:ext cx="240" cy="112"/>
          </p:xfrm>
          <a:graphic>
            <a:graphicData uri="http://schemas.openxmlformats.org/presentationml/2006/ole">
              <mc:AlternateContent xmlns:mc="http://schemas.openxmlformats.org/markup-compatibility/2006">
                <mc:Choice xmlns:v="urn:schemas-microsoft-com:vml" Requires="v">
                  <p:oleObj spid="_x0000_s20601" name="Clip" r:id="rId25" imgW="759866" imgH="425196" progId="">
                    <p:embed/>
                  </p:oleObj>
                </mc:Choice>
                <mc:Fallback>
                  <p:oleObj name="Clip" r:id="rId25" imgW="759866" imgH="425196" progId="">
                    <p:embed/>
                    <p:pic>
                      <p:nvPicPr>
                        <p:cNvPr id="0" name="Picture 1901"/>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104" y="2688"/>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0" name="Object 39"/>
            <p:cNvGraphicFramePr>
              <a:graphicFrameLocks noChangeAspect="1"/>
            </p:cNvGraphicFramePr>
            <p:nvPr/>
          </p:nvGraphicFramePr>
          <p:xfrm>
            <a:off x="336" y="2592"/>
            <a:ext cx="240" cy="112"/>
          </p:xfrm>
          <a:graphic>
            <a:graphicData uri="http://schemas.openxmlformats.org/presentationml/2006/ole">
              <mc:AlternateContent xmlns:mc="http://schemas.openxmlformats.org/markup-compatibility/2006">
                <mc:Choice xmlns:v="urn:schemas-microsoft-com:vml" Requires="v">
                  <p:oleObj spid="_x0000_s20602" name="Clip" r:id="rId26" imgW="759866" imgH="425196" progId="">
                    <p:embed/>
                  </p:oleObj>
                </mc:Choice>
                <mc:Fallback>
                  <p:oleObj name="Clip" r:id="rId26" imgW="759866" imgH="425196" progId="">
                    <p:embed/>
                    <p:pic>
                      <p:nvPicPr>
                        <p:cNvPr id="0" name="Picture 1902"/>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336" y="259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1" name="Object 40"/>
            <p:cNvGraphicFramePr>
              <a:graphicFrameLocks noChangeAspect="1"/>
            </p:cNvGraphicFramePr>
            <p:nvPr/>
          </p:nvGraphicFramePr>
          <p:xfrm>
            <a:off x="336" y="2400"/>
            <a:ext cx="240" cy="112"/>
          </p:xfrm>
          <a:graphic>
            <a:graphicData uri="http://schemas.openxmlformats.org/presentationml/2006/ole">
              <mc:AlternateContent xmlns:mc="http://schemas.openxmlformats.org/markup-compatibility/2006">
                <mc:Choice xmlns:v="urn:schemas-microsoft-com:vml" Requires="v">
                  <p:oleObj spid="_x0000_s20603" name="Clip" r:id="rId27" imgW="759866" imgH="425196" progId="">
                    <p:embed/>
                  </p:oleObj>
                </mc:Choice>
                <mc:Fallback>
                  <p:oleObj name="Clip" r:id="rId27" imgW="759866" imgH="425196" progId="">
                    <p:embed/>
                    <p:pic>
                      <p:nvPicPr>
                        <p:cNvPr id="0" name="Picture 1903"/>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336" y="2400"/>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2" name="Object 41"/>
            <p:cNvGraphicFramePr>
              <a:graphicFrameLocks noChangeAspect="1"/>
            </p:cNvGraphicFramePr>
            <p:nvPr/>
          </p:nvGraphicFramePr>
          <p:xfrm>
            <a:off x="768" y="2832"/>
            <a:ext cx="240" cy="112"/>
          </p:xfrm>
          <a:graphic>
            <a:graphicData uri="http://schemas.openxmlformats.org/presentationml/2006/ole">
              <mc:AlternateContent xmlns:mc="http://schemas.openxmlformats.org/markup-compatibility/2006">
                <mc:Choice xmlns:v="urn:schemas-microsoft-com:vml" Requires="v">
                  <p:oleObj spid="_x0000_s20604" name="Clip" r:id="rId28" imgW="759866" imgH="425196" progId="">
                    <p:embed/>
                  </p:oleObj>
                </mc:Choice>
                <mc:Fallback>
                  <p:oleObj name="Clip" r:id="rId28" imgW="759866" imgH="425196" progId="">
                    <p:embed/>
                    <p:pic>
                      <p:nvPicPr>
                        <p:cNvPr id="0" name="Picture 1904"/>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768" y="283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3" name="Object 42"/>
            <p:cNvGraphicFramePr>
              <a:graphicFrameLocks noChangeAspect="1"/>
            </p:cNvGraphicFramePr>
            <p:nvPr/>
          </p:nvGraphicFramePr>
          <p:xfrm>
            <a:off x="672" y="2544"/>
            <a:ext cx="240" cy="112"/>
          </p:xfrm>
          <a:graphic>
            <a:graphicData uri="http://schemas.openxmlformats.org/presentationml/2006/ole">
              <mc:AlternateContent xmlns:mc="http://schemas.openxmlformats.org/markup-compatibility/2006">
                <mc:Choice xmlns:v="urn:schemas-microsoft-com:vml" Requires="v">
                  <p:oleObj spid="_x0000_s20605" name="Clip" r:id="rId29" imgW="759866" imgH="425196" progId="">
                    <p:embed/>
                  </p:oleObj>
                </mc:Choice>
                <mc:Fallback>
                  <p:oleObj name="Clip" r:id="rId29" imgW="759866" imgH="425196" progId="">
                    <p:embed/>
                    <p:pic>
                      <p:nvPicPr>
                        <p:cNvPr id="0" name="Picture 1905"/>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672" y="2544"/>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4" name="Object 43"/>
            <p:cNvGraphicFramePr>
              <a:graphicFrameLocks noChangeAspect="1"/>
            </p:cNvGraphicFramePr>
            <p:nvPr/>
          </p:nvGraphicFramePr>
          <p:xfrm>
            <a:off x="960" y="2336"/>
            <a:ext cx="240" cy="112"/>
          </p:xfrm>
          <a:graphic>
            <a:graphicData uri="http://schemas.openxmlformats.org/presentationml/2006/ole">
              <mc:AlternateContent xmlns:mc="http://schemas.openxmlformats.org/markup-compatibility/2006">
                <mc:Choice xmlns:v="urn:schemas-microsoft-com:vml" Requires="v">
                  <p:oleObj spid="_x0000_s20606" name="Clip" r:id="rId30" imgW="759866" imgH="425196" progId="">
                    <p:embed/>
                  </p:oleObj>
                </mc:Choice>
                <mc:Fallback>
                  <p:oleObj name="Clip" r:id="rId30" imgW="759866" imgH="425196" progId="">
                    <p:embed/>
                    <p:pic>
                      <p:nvPicPr>
                        <p:cNvPr id="0" name="Picture 1906"/>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960" y="2336"/>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5" name="Object 44"/>
            <p:cNvGraphicFramePr>
              <a:graphicFrameLocks noChangeAspect="1"/>
            </p:cNvGraphicFramePr>
            <p:nvPr/>
          </p:nvGraphicFramePr>
          <p:xfrm>
            <a:off x="336" y="2832"/>
            <a:ext cx="240" cy="112"/>
          </p:xfrm>
          <a:graphic>
            <a:graphicData uri="http://schemas.openxmlformats.org/presentationml/2006/ole">
              <mc:AlternateContent xmlns:mc="http://schemas.openxmlformats.org/markup-compatibility/2006">
                <mc:Choice xmlns:v="urn:schemas-microsoft-com:vml" Requires="v">
                  <p:oleObj spid="_x0000_s20607" name="Clip" r:id="rId31" imgW="759866" imgH="425196" progId="">
                    <p:embed/>
                  </p:oleObj>
                </mc:Choice>
                <mc:Fallback>
                  <p:oleObj name="Clip" r:id="rId31" imgW="759866" imgH="425196" progId="">
                    <p:embed/>
                    <p:pic>
                      <p:nvPicPr>
                        <p:cNvPr id="0" name="Picture 1907"/>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336" y="283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6" name="Object 45"/>
            <p:cNvGraphicFramePr>
              <a:graphicFrameLocks noChangeAspect="1"/>
            </p:cNvGraphicFramePr>
            <p:nvPr/>
          </p:nvGraphicFramePr>
          <p:xfrm>
            <a:off x="1200" y="2400"/>
            <a:ext cx="240" cy="112"/>
          </p:xfrm>
          <a:graphic>
            <a:graphicData uri="http://schemas.openxmlformats.org/presentationml/2006/ole">
              <mc:AlternateContent xmlns:mc="http://schemas.openxmlformats.org/markup-compatibility/2006">
                <mc:Choice xmlns:v="urn:schemas-microsoft-com:vml" Requires="v">
                  <p:oleObj spid="_x0000_s20608" name="Clip" r:id="rId32" imgW="759866" imgH="425196" progId="">
                    <p:embed/>
                  </p:oleObj>
                </mc:Choice>
                <mc:Fallback>
                  <p:oleObj name="Clip" r:id="rId32" imgW="759866" imgH="425196" progId="">
                    <p:embed/>
                    <p:pic>
                      <p:nvPicPr>
                        <p:cNvPr id="0" name="Picture 1908"/>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200" y="2400"/>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7" name="Object 46"/>
            <p:cNvGraphicFramePr>
              <a:graphicFrameLocks noChangeAspect="1"/>
            </p:cNvGraphicFramePr>
            <p:nvPr/>
          </p:nvGraphicFramePr>
          <p:xfrm>
            <a:off x="1104" y="2592"/>
            <a:ext cx="240" cy="112"/>
          </p:xfrm>
          <a:graphic>
            <a:graphicData uri="http://schemas.openxmlformats.org/presentationml/2006/ole">
              <mc:AlternateContent xmlns:mc="http://schemas.openxmlformats.org/markup-compatibility/2006">
                <mc:Choice xmlns:v="urn:schemas-microsoft-com:vml" Requires="v">
                  <p:oleObj spid="_x0000_s20609" name="Clip" r:id="rId33" imgW="759866" imgH="425196" progId="">
                    <p:embed/>
                  </p:oleObj>
                </mc:Choice>
                <mc:Fallback>
                  <p:oleObj name="Clip" r:id="rId33" imgW="759866" imgH="425196" progId="">
                    <p:embed/>
                    <p:pic>
                      <p:nvPicPr>
                        <p:cNvPr id="0" name="Picture 1909"/>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104" y="259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8" name="Object 47"/>
            <p:cNvGraphicFramePr>
              <a:graphicFrameLocks noChangeAspect="1"/>
            </p:cNvGraphicFramePr>
            <p:nvPr/>
          </p:nvGraphicFramePr>
          <p:xfrm>
            <a:off x="1296" y="2784"/>
            <a:ext cx="240" cy="112"/>
          </p:xfrm>
          <a:graphic>
            <a:graphicData uri="http://schemas.openxmlformats.org/presentationml/2006/ole">
              <mc:AlternateContent xmlns:mc="http://schemas.openxmlformats.org/markup-compatibility/2006">
                <mc:Choice xmlns:v="urn:schemas-microsoft-com:vml" Requires="v">
                  <p:oleObj spid="_x0000_s20610" name="Clip" r:id="rId34" imgW="759866" imgH="425196" progId="">
                    <p:embed/>
                  </p:oleObj>
                </mc:Choice>
                <mc:Fallback>
                  <p:oleObj name="Clip" r:id="rId34" imgW="759866" imgH="425196" progId="">
                    <p:embed/>
                    <p:pic>
                      <p:nvPicPr>
                        <p:cNvPr id="0" name="Picture 1910"/>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296" y="2784"/>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99" name="Object 48"/>
            <p:cNvGraphicFramePr>
              <a:graphicFrameLocks noChangeAspect="1"/>
            </p:cNvGraphicFramePr>
            <p:nvPr/>
          </p:nvGraphicFramePr>
          <p:xfrm>
            <a:off x="336" y="2496"/>
            <a:ext cx="240" cy="112"/>
          </p:xfrm>
          <a:graphic>
            <a:graphicData uri="http://schemas.openxmlformats.org/presentationml/2006/ole">
              <mc:AlternateContent xmlns:mc="http://schemas.openxmlformats.org/markup-compatibility/2006">
                <mc:Choice xmlns:v="urn:schemas-microsoft-com:vml" Requires="v">
                  <p:oleObj spid="_x0000_s20611" name="Clip" r:id="rId35" imgW="759866" imgH="425196" progId="">
                    <p:embed/>
                  </p:oleObj>
                </mc:Choice>
                <mc:Fallback>
                  <p:oleObj name="Clip" r:id="rId35" imgW="759866" imgH="425196" progId="">
                    <p:embed/>
                    <p:pic>
                      <p:nvPicPr>
                        <p:cNvPr id="0" name="Picture 1911"/>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336" y="2496"/>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0" name="Object 49"/>
            <p:cNvGraphicFramePr>
              <a:graphicFrameLocks noChangeAspect="1"/>
            </p:cNvGraphicFramePr>
            <p:nvPr/>
          </p:nvGraphicFramePr>
          <p:xfrm>
            <a:off x="432" y="2288"/>
            <a:ext cx="240" cy="112"/>
          </p:xfrm>
          <a:graphic>
            <a:graphicData uri="http://schemas.openxmlformats.org/presentationml/2006/ole">
              <mc:AlternateContent xmlns:mc="http://schemas.openxmlformats.org/markup-compatibility/2006">
                <mc:Choice xmlns:v="urn:schemas-microsoft-com:vml" Requires="v">
                  <p:oleObj spid="_x0000_s20612" name="Clip" r:id="rId36" imgW="759866" imgH="425196" progId="">
                    <p:embed/>
                  </p:oleObj>
                </mc:Choice>
                <mc:Fallback>
                  <p:oleObj name="Clip" r:id="rId36" imgW="759866" imgH="425196" progId="">
                    <p:embed/>
                    <p:pic>
                      <p:nvPicPr>
                        <p:cNvPr id="0" name="Picture 1912"/>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432" y="2288"/>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1" name="Object 50"/>
            <p:cNvGraphicFramePr>
              <a:graphicFrameLocks noChangeAspect="1"/>
            </p:cNvGraphicFramePr>
            <p:nvPr/>
          </p:nvGraphicFramePr>
          <p:xfrm>
            <a:off x="816" y="2640"/>
            <a:ext cx="240" cy="112"/>
          </p:xfrm>
          <a:graphic>
            <a:graphicData uri="http://schemas.openxmlformats.org/presentationml/2006/ole">
              <mc:AlternateContent xmlns:mc="http://schemas.openxmlformats.org/markup-compatibility/2006">
                <mc:Choice xmlns:v="urn:schemas-microsoft-com:vml" Requires="v">
                  <p:oleObj spid="_x0000_s20613" name="Clip" r:id="rId37" imgW="759866" imgH="425196" progId="">
                    <p:embed/>
                  </p:oleObj>
                </mc:Choice>
                <mc:Fallback>
                  <p:oleObj name="Clip" r:id="rId37" imgW="759866" imgH="425196" progId="">
                    <p:embed/>
                    <p:pic>
                      <p:nvPicPr>
                        <p:cNvPr id="0" name="Picture 1913"/>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816" y="2640"/>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2" name="Object 51"/>
            <p:cNvGraphicFramePr>
              <a:graphicFrameLocks noChangeAspect="1"/>
            </p:cNvGraphicFramePr>
            <p:nvPr/>
          </p:nvGraphicFramePr>
          <p:xfrm>
            <a:off x="720" y="2352"/>
            <a:ext cx="240" cy="112"/>
          </p:xfrm>
          <a:graphic>
            <a:graphicData uri="http://schemas.openxmlformats.org/presentationml/2006/ole">
              <mc:AlternateContent xmlns:mc="http://schemas.openxmlformats.org/markup-compatibility/2006">
                <mc:Choice xmlns:v="urn:schemas-microsoft-com:vml" Requires="v">
                  <p:oleObj spid="_x0000_s20614" name="Clip" r:id="rId38" imgW="759866" imgH="425196" progId="">
                    <p:embed/>
                  </p:oleObj>
                </mc:Choice>
                <mc:Fallback>
                  <p:oleObj name="Clip" r:id="rId38" imgW="759866" imgH="425196" progId="">
                    <p:embed/>
                    <p:pic>
                      <p:nvPicPr>
                        <p:cNvPr id="0" name="Picture 1914"/>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720" y="235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3" name="Object 52"/>
            <p:cNvGraphicFramePr>
              <a:graphicFrameLocks noChangeAspect="1"/>
            </p:cNvGraphicFramePr>
            <p:nvPr/>
          </p:nvGraphicFramePr>
          <p:xfrm>
            <a:off x="864" y="2480"/>
            <a:ext cx="240" cy="112"/>
          </p:xfrm>
          <a:graphic>
            <a:graphicData uri="http://schemas.openxmlformats.org/presentationml/2006/ole">
              <mc:AlternateContent xmlns:mc="http://schemas.openxmlformats.org/markup-compatibility/2006">
                <mc:Choice xmlns:v="urn:schemas-microsoft-com:vml" Requires="v">
                  <p:oleObj spid="_x0000_s20615" name="Clip" r:id="rId39" imgW="759866" imgH="425196" progId="">
                    <p:embed/>
                  </p:oleObj>
                </mc:Choice>
                <mc:Fallback>
                  <p:oleObj name="Clip" r:id="rId39" imgW="759866" imgH="425196" progId="">
                    <p:embed/>
                    <p:pic>
                      <p:nvPicPr>
                        <p:cNvPr id="0" name="Picture 1915"/>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864" y="2480"/>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4" name="Object 53"/>
            <p:cNvGraphicFramePr>
              <a:graphicFrameLocks noChangeAspect="1"/>
            </p:cNvGraphicFramePr>
            <p:nvPr/>
          </p:nvGraphicFramePr>
          <p:xfrm>
            <a:off x="384" y="2640"/>
            <a:ext cx="240" cy="112"/>
          </p:xfrm>
          <a:graphic>
            <a:graphicData uri="http://schemas.openxmlformats.org/presentationml/2006/ole">
              <mc:AlternateContent xmlns:mc="http://schemas.openxmlformats.org/markup-compatibility/2006">
                <mc:Choice xmlns:v="urn:schemas-microsoft-com:vml" Requires="v">
                  <p:oleObj spid="_x0000_s20616" name="Clip" r:id="rId40" imgW="759866" imgH="425196" progId="">
                    <p:embed/>
                  </p:oleObj>
                </mc:Choice>
                <mc:Fallback>
                  <p:oleObj name="Clip" r:id="rId40" imgW="759866" imgH="425196" progId="">
                    <p:embed/>
                    <p:pic>
                      <p:nvPicPr>
                        <p:cNvPr id="0" name="Picture 1916"/>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384" y="2640"/>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5" name="Object 54"/>
            <p:cNvGraphicFramePr>
              <a:graphicFrameLocks noChangeAspect="1"/>
            </p:cNvGraphicFramePr>
            <p:nvPr/>
          </p:nvGraphicFramePr>
          <p:xfrm>
            <a:off x="1296" y="2304"/>
            <a:ext cx="240" cy="112"/>
          </p:xfrm>
          <a:graphic>
            <a:graphicData uri="http://schemas.openxmlformats.org/presentationml/2006/ole">
              <mc:AlternateContent xmlns:mc="http://schemas.openxmlformats.org/markup-compatibility/2006">
                <mc:Choice xmlns:v="urn:schemas-microsoft-com:vml" Requires="v">
                  <p:oleObj spid="_x0000_s20617" name="Clip" r:id="rId41" imgW="759866" imgH="425196" progId="">
                    <p:embed/>
                  </p:oleObj>
                </mc:Choice>
                <mc:Fallback>
                  <p:oleObj name="Clip" r:id="rId41" imgW="759866" imgH="425196" progId="">
                    <p:embed/>
                    <p:pic>
                      <p:nvPicPr>
                        <p:cNvPr id="0" name="Picture 1917"/>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296" y="2304"/>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6" name="Object 55"/>
            <p:cNvGraphicFramePr>
              <a:graphicFrameLocks noChangeAspect="1"/>
            </p:cNvGraphicFramePr>
            <p:nvPr/>
          </p:nvGraphicFramePr>
          <p:xfrm>
            <a:off x="1104" y="2496"/>
            <a:ext cx="240" cy="112"/>
          </p:xfrm>
          <a:graphic>
            <a:graphicData uri="http://schemas.openxmlformats.org/presentationml/2006/ole">
              <mc:AlternateContent xmlns:mc="http://schemas.openxmlformats.org/markup-compatibility/2006">
                <mc:Choice xmlns:v="urn:schemas-microsoft-com:vml" Requires="v">
                  <p:oleObj spid="_x0000_s20618" name="Clip" r:id="rId42" imgW="759866" imgH="425196" progId="">
                    <p:embed/>
                  </p:oleObj>
                </mc:Choice>
                <mc:Fallback>
                  <p:oleObj name="Clip" r:id="rId42" imgW="759866" imgH="425196" progId="">
                    <p:embed/>
                    <p:pic>
                      <p:nvPicPr>
                        <p:cNvPr id="0" name="Picture 1918"/>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104" y="2496"/>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207" name="Object 56"/>
            <p:cNvGraphicFramePr>
              <a:graphicFrameLocks noChangeAspect="1"/>
            </p:cNvGraphicFramePr>
            <p:nvPr/>
          </p:nvGraphicFramePr>
          <p:xfrm>
            <a:off x="1344" y="2592"/>
            <a:ext cx="240" cy="112"/>
          </p:xfrm>
          <a:graphic>
            <a:graphicData uri="http://schemas.openxmlformats.org/presentationml/2006/ole">
              <mc:AlternateContent xmlns:mc="http://schemas.openxmlformats.org/markup-compatibility/2006">
                <mc:Choice xmlns:v="urn:schemas-microsoft-com:vml" Requires="v">
                  <p:oleObj spid="_x0000_s20619" name="Clip" r:id="rId43" imgW="759866" imgH="425196" progId="">
                    <p:embed/>
                  </p:oleObj>
                </mc:Choice>
                <mc:Fallback>
                  <p:oleObj name="Clip" r:id="rId43" imgW="759866" imgH="425196" progId="">
                    <p:embed/>
                    <p:pic>
                      <p:nvPicPr>
                        <p:cNvPr id="0" name="Picture 1919"/>
                        <p:cNvPicPr>
                          <a:picLocks noChangeAspect="1" noChangeArrowheads="1"/>
                        </p:cNvPicPr>
                        <p:nvPr/>
                      </p:nvPicPr>
                      <p:blipFill>
                        <a:blip r:embed="rId6">
                          <a:lum bright="38000"/>
                          <a:extLst>
                            <a:ext uri="{28A0092B-C50C-407E-A947-70E740481C1C}">
                              <a14:useLocalDpi xmlns:a14="http://schemas.microsoft.com/office/drawing/2010/main" val="0"/>
                            </a:ext>
                          </a:extLst>
                        </a:blip>
                        <a:srcRect/>
                        <a:stretch>
                          <a:fillRect/>
                        </a:stretch>
                      </p:blipFill>
                      <p:spPr bwMode="auto">
                        <a:xfrm>
                          <a:off x="1344" y="2592"/>
                          <a:ext cx="240" cy="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225" name="AutoShape 57"/>
            <p:cNvSpPr>
              <a:spLocks noChangeArrowheads="1"/>
            </p:cNvSpPr>
            <p:nvPr/>
          </p:nvSpPr>
          <p:spPr bwMode="auto">
            <a:xfrm>
              <a:off x="288" y="1872"/>
              <a:ext cx="1104" cy="240"/>
            </a:xfrm>
            <a:prstGeom prst="downArrow">
              <a:avLst>
                <a:gd name="adj1" fmla="val 46741"/>
                <a:gd name="adj2" fmla="val 60417"/>
              </a:avLst>
            </a:prstGeom>
            <a:solidFill>
              <a:srgbClr val="FFFF00"/>
            </a:solidFill>
            <a:ln w="9525">
              <a:solidFill>
                <a:srgbClr val="FF0000"/>
              </a:solidFill>
              <a:miter lim="800000"/>
              <a:headEnd/>
              <a:tailEnd/>
            </a:ln>
          </p:spPr>
          <p:txBody>
            <a:bodyPr vert="eaVert" wrap="none" anchor="ctr"/>
            <a:lstStyle/>
            <a:p>
              <a:pPr algn="l" eaLnBrk="1" hangingPunct="1"/>
              <a:endParaRPr kumimoji="0" lang="zh-CN" altLang="en-US" sz="1800" b="0">
                <a:solidFill>
                  <a:schemeClr val="tx1"/>
                </a:solidFill>
                <a:latin typeface="Arial" pitchFamily="34" charset="0"/>
                <a:ea typeface="宋体" pitchFamily="2" charset="-122"/>
              </a:endParaRPr>
            </a:p>
          </p:txBody>
        </p:sp>
      </p:grpSp>
      <p:sp>
        <p:nvSpPr>
          <p:cNvPr id="7222" name="Text Box 91"/>
          <p:cNvSpPr txBox="1">
            <a:spLocks noChangeArrowheads="1"/>
          </p:cNvSpPr>
          <p:nvPr/>
        </p:nvSpPr>
        <p:spPr bwMode="auto">
          <a:xfrm>
            <a:off x="251520" y="4005064"/>
            <a:ext cx="553998"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2400" dirty="0">
                <a:solidFill>
                  <a:schemeClr val="tx1"/>
                </a:solidFill>
                <a:latin typeface="Arial" pitchFamily="34" charset="0"/>
                <a:ea typeface="宋体" pitchFamily="2" charset="-122"/>
              </a:rPr>
              <a:t>候选群体</a:t>
            </a:r>
          </a:p>
        </p:txBody>
      </p:sp>
      <p:sp>
        <p:nvSpPr>
          <p:cNvPr id="7223" name="Text Box 93"/>
          <p:cNvSpPr txBox="1">
            <a:spLocks noChangeArrowheads="1"/>
          </p:cNvSpPr>
          <p:nvPr/>
        </p:nvSpPr>
        <p:spPr bwMode="auto">
          <a:xfrm>
            <a:off x="251520" y="2204864"/>
            <a:ext cx="553998"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2400" dirty="0">
                <a:solidFill>
                  <a:schemeClr val="tx1"/>
                </a:solidFill>
                <a:latin typeface="Arial" pitchFamily="34" charset="0"/>
                <a:ea typeface="宋体" pitchFamily="2" charset="-122"/>
              </a:rPr>
              <a:t>参考群体</a:t>
            </a:r>
          </a:p>
        </p:txBody>
      </p:sp>
      <p:sp>
        <p:nvSpPr>
          <p:cNvPr id="7224" name="Rectangle 116"/>
          <p:cNvSpPr>
            <a:spLocks noChangeArrowheads="1"/>
          </p:cNvSpPr>
          <p:nvPr/>
        </p:nvSpPr>
        <p:spPr bwMode="auto">
          <a:xfrm>
            <a:off x="857250" y="908720"/>
            <a:ext cx="77057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r>
              <a:rPr lang="zh-CN" altLang="en-US" sz="3200" dirty="0">
                <a:solidFill>
                  <a:schemeClr val="tx1"/>
                </a:solidFill>
                <a:latin typeface="仿宋_GB2312" pitchFamily="49" charset="-122"/>
                <a:ea typeface="仿宋_GB2312" pitchFamily="49" charset="-122"/>
              </a:rPr>
              <a:t>通过全基因组标记信息估计不同染色体片段的育种值，然后估计个体基因组育种值</a:t>
            </a:r>
          </a:p>
        </p:txBody>
      </p:sp>
      <p:sp>
        <p:nvSpPr>
          <p:cNvPr id="2" name="矩形 1"/>
          <p:cNvSpPr/>
          <p:nvPr/>
        </p:nvSpPr>
        <p:spPr>
          <a:xfrm>
            <a:off x="646113" y="5517232"/>
            <a:ext cx="8102351" cy="1077218"/>
          </a:xfrm>
          <a:prstGeom prst="rect">
            <a:avLst/>
          </a:prstGeom>
        </p:spPr>
        <p:txBody>
          <a:bodyPr wrap="square">
            <a:spAutoFit/>
          </a:bodyPr>
          <a:lstStyle/>
          <a:p>
            <a:pPr algn="l"/>
            <a:r>
              <a:rPr lang="en-US" altLang="zh-CN" sz="3200" b="0" dirty="0" smtClean="0">
                <a:solidFill>
                  <a:schemeClr val="tx1"/>
                </a:solidFill>
                <a:latin typeface="+mn-ea"/>
                <a:ea typeface="+mn-ea"/>
              </a:rPr>
              <a:t>2012</a:t>
            </a:r>
            <a:r>
              <a:rPr lang="zh-CN" altLang="en-US" sz="3200" b="0" dirty="0" smtClean="0">
                <a:solidFill>
                  <a:schemeClr val="tx1"/>
                </a:solidFill>
                <a:latin typeface="+mn-ea"/>
                <a:ea typeface="+mn-ea"/>
              </a:rPr>
              <a:t>年在</a:t>
            </a:r>
            <a:r>
              <a:rPr lang="zh-CN" altLang="en-US" sz="3200" b="0" dirty="0">
                <a:solidFill>
                  <a:schemeClr val="tx1"/>
                </a:solidFill>
                <a:latin typeface="+mn-ea"/>
                <a:ea typeface="+mn-ea"/>
              </a:rPr>
              <a:t>农业部支持下，中国奶牛基因组选择技术体系已经通过技术鉴定</a:t>
            </a:r>
            <a:endParaRPr lang="zh-CN" altLang="en-US" sz="3200" dirty="0">
              <a:latin typeface="+mn-ea"/>
              <a:ea typeface="+mn-ea"/>
            </a:endParaRPr>
          </a:p>
        </p:txBody>
      </p:sp>
      <p:sp>
        <p:nvSpPr>
          <p:cNvPr id="59"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31</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idx="4294967295"/>
          </p:nvPr>
        </p:nvSpPr>
        <p:spPr>
          <a:xfrm>
            <a:off x="2339975" y="650875"/>
            <a:ext cx="2376488" cy="617538"/>
          </a:xfrm>
          <a:ln w="38100" cap="sq" algn="ctr">
            <a:solidFill>
              <a:srgbClr val="CC0000"/>
            </a:solidFill>
            <a:headEnd type="none" w="med" len="med"/>
            <a:tailEnd type="none" w="med" len="med"/>
          </a:ln>
        </p:spPr>
        <p:txBody>
          <a:bodyPr anchor="t">
            <a:spAutoFit/>
          </a:bodyPr>
          <a:lstStyle/>
          <a:p>
            <a:pPr algn="l">
              <a:defRPr/>
            </a:pPr>
            <a:r>
              <a:rPr lang="zh-CN" altLang="en-US" sz="3200" b="1" smtClean="0">
                <a:solidFill>
                  <a:srgbClr val="FF0000"/>
                </a:solidFill>
                <a:effectLst>
                  <a:outerShdw blurRad="38100" dist="38100" dir="2700000" algn="tl">
                    <a:srgbClr val="000000"/>
                  </a:outerShdw>
                </a:effectLst>
                <a:latin typeface="仿宋_GB2312" pitchFamily="49" charset="-122"/>
                <a:ea typeface="仿宋_GB2312" pitchFamily="49" charset="-122"/>
              </a:rPr>
              <a:t>转基因技术</a:t>
            </a:r>
          </a:p>
        </p:txBody>
      </p:sp>
      <p:sp>
        <p:nvSpPr>
          <p:cNvPr id="44035" name="内容占位符 2"/>
          <p:cNvSpPr>
            <a:spLocks noGrp="1"/>
          </p:cNvSpPr>
          <p:nvPr>
            <p:ph idx="4294967295"/>
          </p:nvPr>
        </p:nvSpPr>
        <p:spPr>
          <a:xfrm>
            <a:off x="251520" y="1357298"/>
            <a:ext cx="8495578" cy="5357826"/>
          </a:xfrm>
        </p:spPr>
        <p:txBody>
          <a:bodyPr/>
          <a:lstStyle/>
          <a:p>
            <a:pPr>
              <a:buClr>
                <a:srgbClr val="FF0000"/>
              </a:buClr>
              <a:buFont typeface="Wingdings" pitchFamily="2" charset="2"/>
              <a:buChar char="Ø"/>
            </a:pPr>
            <a:r>
              <a:rPr lang="zh-CN" altLang="zh-CN" b="1" dirty="0" smtClean="0">
                <a:latin typeface="仿宋_GB2312" pitchFamily="49" charset="-122"/>
                <a:ea typeface="仿宋_GB2312" pitchFamily="49" charset="-122"/>
              </a:rPr>
              <a:t>通过重组DNA技术，将外源基因导入动物体内，稳定整合在染色体基因组上并传给下一代</a:t>
            </a:r>
            <a:endParaRPr lang="en-US" altLang="zh-CN" b="1" dirty="0" smtClean="0">
              <a:latin typeface="仿宋_GB2312" pitchFamily="49" charset="-122"/>
              <a:ea typeface="仿宋_GB2312" pitchFamily="49" charset="-122"/>
            </a:endParaRPr>
          </a:p>
          <a:p>
            <a:pPr>
              <a:buClr>
                <a:srgbClr val="FF0000"/>
              </a:buClr>
              <a:buFont typeface="Wingdings" pitchFamily="2" charset="2"/>
              <a:buChar char="Ø"/>
            </a:pPr>
            <a:r>
              <a:rPr lang="zh-CN" altLang="en-US" b="1" dirty="0" smtClean="0">
                <a:latin typeface="仿宋_GB2312" pitchFamily="49" charset="-122"/>
                <a:ea typeface="仿宋_GB2312" pitchFamily="49" charset="-122"/>
              </a:rPr>
              <a:t>用家禽输卵管或哺乳动物乳腺等作</a:t>
            </a:r>
            <a:r>
              <a:rPr lang="zh-CN" altLang="en-US" b="1" dirty="0" smtClean="0">
                <a:solidFill>
                  <a:srgbClr val="C00000"/>
                </a:solidFill>
                <a:latin typeface="仿宋_GB2312" pitchFamily="49" charset="-122"/>
                <a:ea typeface="仿宋_GB2312" pitchFamily="49" charset="-122"/>
              </a:rPr>
              <a:t>生物反应器</a:t>
            </a:r>
            <a:r>
              <a:rPr lang="zh-CN" altLang="en-US" b="1" dirty="0" smtClean="0">
                <a:latin typeface="仿宋_GB2312" pitchFamily="49" charset="-122"/>
                <a:ea typeface="仿宋_GB2312" pitchFamily="49" charset="-122"/>
              </a:rPr>
              <a:t>；环保型（植酸酶）、快速生长型、品质优良型、抗病型转基因畜禽</a:t>
            </a:r>
            <a:r>
              <a:rPr lang="zh-CN" altLang="en-US" b="1" dirty="0" smtClean="0">
                <a:solidFill>
                  <a:srgbClr val="FF0000"/>
                </a:solidFill>
                <a:latin typeface="仿宋_GB2312" pitchFamily="49" charset="-122"/>
                <a:ea typeface="仿宋_GB2312" pitchFamily="49" charset="-122"/>
              </a:rPr>
              <a:t>新品种培育</a:t>
            </a:r>
            <a:endParaRPr lang="en-US" altLang="zh-CN" b="1" dirty="0" smtClean="0">
              <a:solidFill>
                <a:srgbClr val="FF0000"/>
              </a:solidFill>
              <a:latin typeface="仿宋_GB2312" pitchFamily="49" charset="-122"/>
              <a:ea typeface="仿宋_GB2312" pitchFamily="49" charset="-122"/>
            </a:endParaRPr>
          </a:p>
          <a:p>
            <a:pPr>
              <a:buClr>
                <a:srgbClr val="FF0000"/>
              </a:buClr>
              <a:buFont typeface="Wingdings" pitchFamily="2" charset="2"/>
              <a:buChar char="Ø"/>
            </a:pPr>
            <a:r>
              <a:rPr lang="zh-CN" altLang="en-US" b="1" dirty="0">
                <a:latin typeface="仿宋_GB2312" pitchFamily="49" charset="-122"/>
                <a:ea typeface="仿宋_GB2312" pitchFamily="49" charset="-122"/>
              </a:rPr>
              <a:t>我国</a:t>
            </a:r>
            <a:r>
              <a:rPr lang="en-US" altLang="zh-CN" b="1" dirty="0">
                <a:latin typeface="仿宋_GB2312" pitchFamily="49" charset="-122"/>
                <a:ea typeface="仿宋_GB2312" pitchFamily="49" charset="-122"/>
              </a:rPr>
              <a:t>2008</a:t>
            </a:r>
            <a:r>
              <a:rPr lang="zh-CN" altLang="en-US" b="1" dirty="0">
                <a:latin typeface="仿宋_GB2312" pitchFamily="49" charset="-122"/>
                <a:ea typeface="仿宋_GB2312" pitchFamily="49" charset="-122"/>
              </a:rPr>
              <a:t>年启动转基因育种专项，经费达</a:t>
            </a:r>
            <a:r>
              <a:rPr lang="en-US" altLang="zh-CN" b="1" dirty="0">
                <a:latin typeface="仿宋_GB2312" pitchFamily="49" charset="-122"/>
                <a:ea typeface="仿宋_GB2312" pitchFamily="49" charset="-122"/>
              </a:rPr>
              <a:t>200</a:t>
            </a:r>
            <a:r>
              <a:rPr lang="zh-CN" altLang="en-US" b="1" dirty="0">
                <a:latin typeface="仿宋_GB2312" pitchFamily="49" charset="-122"/>
                <a:ea typeface="仿宋_GB2312" pitchFamily="49" charset="-122"/>
              </a:rPr>
              <a:t>亿元。</a:t>
            </a:r>
            <a:r>
              <a:rPr lang="en-US" altLang="zh-CN" b="1" dirty="0">
                <a:latin typeface="仿宋_GB2312" pitchFamily="49" charset="-122"/>
                <a:ea typeface="仿宋_GB2312" pitchFamily="49" charset="-122"/>
              </a:rPr>
              <a:t>ω-3</a:t>
            </a:r>
            <a:r>
              <a:rPr lang="zh-CN" altLang="en-US" b="1" dirty="0">
                <a:latin typeface="仿宋_GB2312" pitchFamily="49" charset="-122"/>
                <a:ea typeface="仿宋_GB2312" pitchFamily="49" charset="-122"/>
              </a:rPr>
              <a:t>脂肪酸去饱和</a:t>
            </a:r>
            <a:r>
              <a:rPr lang="zh-CN" altLang="en-US" b="1" dirty="0" smtClean="0">
                <a:latin typeface="仿宋_GB2312" pitchFamily="49" charset="-122"/>
                <a:ea typeface="仿宋_GB2312" pitchFamily="49" charset="-122"/>
              </a:rPr>
              <a:t>酶等转基因猪处于不同研发阶段</a:t>
            </a:r>
            <a:endParaRPr lang="zh-CN" altLang="en-US" b="1" dirty="0">
              <a:latin typeface="仿宋_GB2312" pitchFamily="49" charset="-122"/>
              <a:ea typeface="仿宋_GB2312" pitchFamily="49" charset="-122"/>
            </a:endParaRPr>
          </a:p>
          <a:p>
            <a:pPr>
              <a:buClr>
                <a:srgbClr val="FF0000"/>
              </a:buClr>
              <a:buFont typeface="Wingdings" pitchFamily="2" charset="2"/>
              <a:buChar char="Ø"/>
            </a:pPr>
            <a:r>
              <a:rPr lang="zh-CN" altLang="en-US" b="1" dirty="0" smtClean="0">
                <a:latin typeface="仿宋_GB2312" pitchFamily="49" charset="-122"/>
                <a:ea typeface="仿宋_GB2312" pitchFamily="49" charset="-122"/>
              </a:rPr>
              <a:t>在基因定点整合、高效表达、正确调控和稳定遗传等方面亟待加强研究。生物安全</a:t>
            </a:r>
            <a:endParaRPr lang="en-US" altLang="zh-CN" b="1" dirty="0" smtClean="0">
              <a:latin typeface="仿宋_GB2312" pitchFamily="49" charset="-122"/>
              <a:ea typeface="仿宋_GB2312" pitchFamily="49" charset="-122"/>
            </a:endParaRPr>
          </a:p>
          <a:p>
            <a:pPr>
              <a:buClr>
                <a:srgbClr val="FF0000"/>
              </a:buClr>
              <a:buFont typeface="Wingdings" pitchFamily="2" charset="2"/>
              <a:buChar char="Ø"/>
            </a:pPr>
            <a:endParaRPr lang="zh-CN" altLang="zh-CN" b="1" dirty="0" smtClean="0">
              <a:latin typeface="仿宋_GB2312" pitchFamily="49" charset="-122"/>
              <a:ea typeface="仿宋_GB2312" pitchFamily="49" charset="-122"/>
            </a:endParaRPr>
          </a:p>
        </p:txBody>
      </p:sp>
      <p:sp>
        <p:nvSpPr>
          <p:cNvPr id="49157" name="Rectangle 5"/>
          <p:cNvSpPr>
            <a:spLocks noChangeArrowheads="1"/>
          </p:cNvSpPr>
          <p:nvPr/>
        </p:nvSpPr>
        <p:spPr bwMode="auto">
          <a:xfrm>
            <a:off x="1403350" y="627063"/>
            <a:ext cx="803425" cy="584775"/>
          </a:xfrm>
          <a:prstGeom prst="rect">
            <a:avLst/>
          </a:prstGeom>
          <a:noFill/>
          <a:ln w="9525">
            <a:noFill/>
            <a:miter lim="800000"/>
            <a:headEnd/>
            <a:tailEnd/>
          </a:ln>
          <a:effectLst/>
        </p:spPr>
        <p:txBody>
          <a:bodyPr wrap="none">
            <a:spAutoFit/>
          </a:bodyPr>
          <a:lstStyle/>
          <a:p>
            <a:pPr algn="l" eaLnBrk="1" hangingPunct="1">
              <a:defRPr/>
            </a:pPr>
            <a:r>
              <a:rPr lang="zh-CN" altLang="en-US" sz="3200" dirty="0" smtClean="0">
                <a:effectLst>
                  <a:outerShdw blurRad="38100" dist="38100" dir="2700000" algn="tl">
                    <a:srgbClr val="000000"/>
                  </a:outerShdw>
                </a:effectLst>
                <a:latin typeface="仿宋_GB2312" pitchFamily="49" charset="-122"/>
                <a:ea typeface="仿宋_GB2312" pitchFamily="49" charset="-122"/>
              </a:rPr>
              <a:t>例</a:t>
            </a:r>
            <a:r>
              <a:rPr lang="en-US" altLang="zh-CN" sz="3200" dirty="0" smtClean="0">
                <a:effectLst>
                  <a:outerShdw blurRad="38100" dist="38100" dir="2700000" algn="tl">
                    <a:srgbClr val="000000"/>
                  </a:outerShdw>
                </a:effectLst>
                <a:latin typeface="仿宋_GB2312" pitchFamily="49" charset="-122"/>
                <a:ea typeface="仿宋_GB2312" pitchFamily="49" charset="-122"/>
              </a:rPr>
              <a:t>4</a:t>
            </a:r>
            <a:endParaRPr lang="en-US" altLang="zh-CN" sz="3200" dirty="0">
              <a:effectLst>
                <a:outerShdw blurRad="38100" dist="38100" dir="2700000" algn="tl">
                  <a:srgbClr val="000000"/>
                </a:outerShdw>
              </a:effectLst>
              <a:latin typeface="仿宋_GB2312" pitchFamily="49" charset="-122"/>
              <a:ea typeface="仿宋_GB2312" pitchFamily="49" charset="-122"/>
            </a:endParaRPr>
          </a:p>
        </p:txBody>
      </p:sp>
      <p:pic>
        <p:nvPicPr>
          <p:cNvPr id="44038" name="Picture 7" descr="20075312364493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0875" y="0"/>
            <a:ext cx="2143125"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Rectangle 8"/>
          <p:cNvSpPr>
            <a:spLocks noChangeArrowheads="1"/>
          </p:cNvSpPr>
          <p:nvPr/>
        </p:nvSpPr>
        <p:spPr bwMode="auto">
          <a:xfrm>
            <a:off x="7143768" y="785794"/>
            <a:ext cx="17859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zh-CN" altLang="en-US" sz="1600" dirty="0"/>
              <a:t>紫外灯下的转基因荧光猪 </a:t>
            </a:r>
          </a:p>
        </p:txBody>
      </p:sp>
      <p:sp>
        <p:nvSpPr>
          <p:cNvPr id="7"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32</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标题 1"/>
          <p:cNvSpPr txBox="1">
            <a:spLocks/>
          </p:cNvSpPr>
          <p:nvPr/>
        </p:nvSpPr>
        <p:spPr>
          <a:xfrm>
            <a:off x="1187450" y="765175"/>
            <a:ext cx="7056438" cy="574675"/>
          </a:xfrm>
          <a:prstGeom prst="rect">
            <a:avLst/>
          </a:prstGeom>
          <a:ln w="25400">
            <a:solidFill>
              <a:srgbClr val="FF0000"/>
            </a:solidFill>
            <a:miter lim="800000"/>
            <a:headEnd/>
            <a:tailEnd/>
          </a:ln>
        </p:spPr>
        <p:txBody>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kumimoji="1" sz="4400">
                <a:solidFill>
                  <a:schemeClr val="tx2"/>
                </a:solidFill>
                <a:latin typeface="Times New Roman" pitchFamily="18" charset="0"/>
                <a:ea typeface="宋体" pitchFamily="2" charset="-122"/>
              </a:defRPr>
            </a:lvl9pPr>
          </a:lstStyle>
          <a:p>
            <a:r>
              <a:rPr lang="zh-CN" altLang="en-US" sz="3200" b="1" smtClean="0">
                <a:solidFill>
                  <a:srgbClr val="FF0000"/>
                </a:solidFill>
                <a:latin typeface="仿宋" pitchFamily="49" charset="-122"/>
                <a:ea typeface="仿宋_GB2312" pitchFamily="49" charset="-122"/>
              </a:rPr>
              <a:t>基因组编辑技术（</a:t>
            </a:r>
            <a:r>
              <a:rPr lang="en-US" altLang="zh-CN" sz="3200" b="1" smtClean="0">
                <a:solidFill>
                  <a:srgbClr val="FF0000"/>
                </a:solidFill>
                <a:latin typeface="仿宋" pitchFamily="49" charset="-122"/>
                <a:ea typeface="仿宋_GB2312" pitchFamily="49" charset="-122"/>
              </a:rPr>
              <a:t>genome editing </a:t>
            </a:r>
            <a:r>
              <a:rPr lang="zh-CN" altLang="en-US" sz="3200" b="1" smtClean="0">
                <a:solidFill>
                  <a:srgbClr val="FF0000"/>
                </a:solidFill>
                <a:latin typeface="仿宋" pitchFamily="49" charset="-122"/>
                <a:ea typeface="仿宋_GB2312" pitchFamily="49" charset="-122"/>
              </a:rPr>
              <a:t>）</a:t>
            </a:r>
          </a:p>
        </p:txBody>
      </p:sp>
      <p:sp>
        <p:nvSpPr>
          <p:cNvPr id="60" name="内容占位符 2"/>
          <p:cNvSpPr txBox="1">
            <a:spLocks/>
          </p:cNvSpPr>
          <p:nvPr/>
        </p:nvSpPr>
        <p:spPr bwMode="auto">
          <a:xfrm>
            <a:off x="539750" y="1789113"/>
            <a:ext cx="8207375"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0" fontAlgn="base" hangingPunct="0">
              <a:spcBef>
                <a:spcPct val="20000"/>
              </a:spcBef>
              <a:spcAft>
                <a:spcPct val="0"/>
              </a:spcAft>
              <a:buChar char="»"/>
              <a:defRPr kumimoji="1" sz="2000">
                <a:solidFill>
                  <a:schemeClr val="tx1"/>
                </a:solidFill>
                <a:latin typeface="+mn-lt"/>
                <a:ea typeface="+mn-ea"/>
              </a:defRPr>
            </a:lvl6pPr>
            <a:lvl7pPr marL="2971800" indent="-228600" algn="l" rtl="0" eaLnBrk="0" fontAlgn="base" hangingPunct="0">
              <a:spcBef>
                <a:spcPct val="20000"/>
              </a:spcBef>
              <a:spcAft>
                <a:spcPct val="0"/>
              </a:spcAft>
              <a:buChar char="»"/>
              <a:defRPr kumimoji="1" sz="2000">
                <a:solidFill>
                  <a:schemeClr val="tx1"/>
                </a:solidFill>
                <a:latin typeface="+mn-lt"/>
                <a:ea typeface="+mn-ea"/>
              </a:defRPr>
            </a:lvl7pPr>
            <a:lvl8pPr marL="3429000" indent="-228600" algn="l" rtl="0" eaLnBrk="0" fontAlgn="base" hangingPunct="0">
              <a:spcBef>
                <a:spcPct val="20000"/>
              </a:spcBef>
              <a:spcAft>
                <a:spcPct val="0"/>
              </a:spcAft>
              <a:buChar char="»"/>
              <a:defRPr kumimoji="1" sz="2000">
                <a:solidFill>
                  <a:schemeClr val="tx1"/>
                </a:solidFill>
                <a:latin typeface="+mn-lt"/>
                <a:ea typeface="+mn-ea"/>
              </a:defRPr>
            </a:lvl8pPr>
            <a:lvl9pPr marL="3886200" indent="-228600" algn="l" rtl="0" eaLnBrk="0" fontAlgn="base" hangingPunct="0">
              <a:spcBef>
                <a:spcPct val="20000"/>
              </a:spcBef>
              <a:spcAft>
                <a:spcPct val="0"/>
              </a:spcAft>
              <a:buChar char="»"/>
              <a:defRPr kumimoji="1" sz="2000">
                <a:solidFill>
                  <a:schemeClr val="tx1"/>
                </a:solidFill>
                <a:latin typeface="+mn-lt"/>
                <a:ea typeface="+mn-ea"/>
              </a:defRPr>
            </a:lvl9pPr>
          </a:lstStyle>
          <a:p>
            <a:pPr>
              <a:buClr>
                <a:srgbClr val="FF0000"/>
              </a:buClr>
              <a:buFont typeface="Wingdings" pitchFamily="2" charset="2"/>
              <a:buChar char="Ø"/>
            </a:pPr>
            <a:r>
              <a:rPr lang="zh-CN" altLang="en-US" dirty="0" smtClean="0">
                <a:latin typeface="仿宋_GB2312" pitchFamily="49" charset="-122"/>
                <a:ea typeface="仿宋_GB2312" pitchFamily="49" charset="-122"/>
              </a:rPr>
              <a:t>基因组编辑技术是一种能精确改造生物基因组</a:t>
            </a:r>
            <a:r>
              <a:rPr lang="en-US" altLang="zh-CN" dirty="0" smtClean="0">
                <a:latin typeface="仿宋_GB2312" pitchFamily="49" charset="-122"/>
                <a:ea typeface="仿宋_GB2312" pitchFamily="49" charset="-122"/>
              </a:rPr>
              <a:t>,</a:t>
            </a:r>
            <a:r>
              <a:rPr lang="zh-CN" altLang="en-US" dirty="0" smtClean="0">
                <a:latin typeface="仿宋_GB2312" pitchFamily="49" charset="-122"/>
                <a:ea typeface="仿宋_GB2312" pitchFamily="49" charset="-122"/>
              </a:rPr>
              <a:t>实现基因</a:t>
            </a:r>
            <a:r>
              <a:rPr lang="zh-CN" altLang="en-US" b="1" dirty="0" smtClean="0">
                <a:solidFill>
                  <a:srgbClr val="C00000"/>
                </a:solidFill>
                <a:latin typeface="仿宋_GB2312" pitchFamily="49" charset="-122"/>
                <a:ea typeface="仿宋_GB2312" pitchFamily="49" charset="-122"/>
              </a:rPr>
              <a:t>定点敲除</a:t>
            </a:r>
            <a:r>
              <a:rPr lang="zh-CN" altLang="en-US" dirty="0" smtClean="0">
                <a:latin typeface="仿宋_GB2312" pitchFamily="49" charset="-122"/>
                <a:ea typeface="仿宋_GB2312" pitchFamily="49" charset="-122"/>
              </a:rPr>
              <a:t>和外源基因</a:t>
            </a:r>
            <a:r>
              <a:rPr lang="zh-CN" altLang="en-US" b="1" dirty="0" smtClean="0">
                <a:solidFill>
                  <a:srgbClr val="C00000"/>
                </a:solidFill>
                <a:latin typeface="仿宋_GB2312" pitchFamily="49" charset="-122"/>
                <a:ea typeface="仿宋_GB2312" pitchFamily="49" charset="-122"/>
              </a:rPr>
              <a:t>定点整合</a:t>
            </a:r>
            <a:r>
              <a:rPr lang="zh-CN" altLang="en-US" dirty="0" smtClean="0">
                <a:latin typeface="仿宋_GB2312" pitchFamily="49" charset="-122"/>
                <a:ea typeface="仿宋_GB2312" pitchFamily="49" charset="-122"/>
              </a:rPr>
              <a:t>的技术</a:t>
            </a:r>
            <a:endParaRPr lang="en-US" altLang="zh-CN" dirty="0" smtClean="0">
              <a:latin typeface="仿宋_GB2312" pitchFamily="49" charset="-122"/>
              <a:ea typeface="仿宋_GB2312" pitchFamily="49" charset="-122"/>
            </a:endParaRPr>
          </a:p>
          <a:p>
            <a:pPr>
              <a:buClr>
                <a:srgbClr val="FF0000"/>
              </a:buClr>
              <a:buFont typeface="Wingdings" pitchFamily="2" charset="2"/>
              <a:buChar char="Ø"/>
            </a:pPr>
            <a:r>
              <a:rPr lang="en-US" altLang="zh-CN" dirty="0" smtClean="0">
                <a:latin typeface="仿宋_GB2312" pitchFamily="49" charset="-122"/>
                <a:ea typeface="仿宋_GB2312" pitchFamily="49" charset="-122"/>
              </a:rPr>
              <a:t>ZFN</a:t>
            </a:r>
            <a:r>
              <a:rPr lang="zh-CN" altLang="en-US" dirty="0" smtClean="0">
                <a:latin typeface="仿宋_GB2312" pitchFamily="49" charset="-122"/>
                <a:ea typeface="仿宋_GB2312" pitchFamily="49" charset="-122"/>
              </a:rPr>
              <a:t>（锌指核酸酶）、</a:t>
            </a:r>
            <a:r>
              <a:rPr lang="en-US" altLang="zh-CN" dirty="0" smtClean="0">
                <a:latin typeface="仿宋_GB2312" pitchFamily="49" charset="-122"/>
                <a:ea typeface="仿宋_GB2312" pitchFamily="49" charset="-122"/>
              </a:rPr>
              <a:t>TALEN</a:t>
            </a:r>
            <a:r>
              <a:rPr lang="zh-CN" altLang="en-US" dirty="0" smtClean="0">
                <a:latin typeface="仿宋_GB2312" pitchFamily="49" charset="-122"/>
                <a:ea typeface="仿宋_GB2312" pitchFamily="49" charset="-122"/>
              </a:rPr>
              <a:t>（转录激活样效应因子核酸酶）和</a:t>
            </a:r>
            <a:r>
              <a:rPr lang="en-US" altLang="zh-CN" dirty="0" smtClean="0">
                <a:latin typeface="仿宋_GB2312" pitchFamily="49" charset="-122"/>
                <a:ea typeface="仿宋_GB2312" pitchFamily="49" charset="-122"/>
              </a:rPr>
              <a:t>CRISPR/Cas9</a:t>
            </a:r>
            <a:r>
              <a:rPr lang="zh-CN" altLang="en-US" dirty="0" smtClean="0">
                <a:latin typeface="仿宋_GB2312" pitchFamily="49" charset="-122"/>
                <a:ea typeface="仿宋_GB2312" pitchFamily="49" charset="-122"/>
              </a:rPr>
              <a:t>（成簇规律间隔短回文重复技术）是三大基因编辑技术</a:t>
            </a:r>
            <a:endParaRPr lang="zh-CN" altLang="zh-CN" dirty="0" smtClean="0">
              <a:latin typeface="仿宋_GB2312" pitchFamily="49" charset="-122"/>
              <a:ea typeface="仿宋_GB2312" pitchFamily="49" charset="-122"/>
            </a:endParaRPr>
          </a:p>
        </p:txBody>
      </p:sp>
      <p:sp>
        <p:nvSpPr>
          <p:cNvPr id="61"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33</a:t>
            </a:fld>
            <a:endParaRPr lang="en-US" altLang="zh-CN" sz="1800" dirty="0" smtClean="0">
              <a:solidFill>
                <a:schemeClr val="bg1"/>
              </a:solidFill>
            </a:endParaRPr>
          </a:p>
        </p:txBody>
      </p:sp>
      <p:sp>
        <p:nvSpPr>
          <p:cNvPr id="63" name="AutoShape 4" descr="c:\documents and settings\dell\application data\360se6\User Data\temp\\wk\fb3ad166fdfc999d54fae0a32a464919\0_sign=MBOT:y1jXjmMD4FchJHFHIGN4z:8sk.png"/>
          <p:cNvSpPr>
            <a:spLocks noChangeAspect="1" noChangeArrowheads="1"/>
          </p:cNvSpPr>
          <p:nvPr/>
        </p:nvSpPr>
        <p:spPr bwMode="auto">
          <a:xfrm>
            <a:off x="307975" y="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65" name="Picture 8"/>
          <p:cNvPicPr>
            <a:picLocks noChangeAspect="1" noChangeArrowheads="1"/>
          </p:cNvPicPr>
          <p:nvPr/>
        </p:nvPicPr>
        <p:blipFill rotWithShape="1">
          <a:blip r:embed="rId4"/>
          <a:srcRect b="8854"/>
          <a:stretch/>
        </p:blipFill>
        <p:spPr bwMode="auto">
          <a:xfrm>
            <a:off x="5219699" y="5085184"/>
            <a:ext cx="2508925" cy="1719263"/>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6" name="矩形 4"/>
          <p:cNvSpPr>
            <a:spLocks noChangeArrowheads="1"/>
          </p:cNvSpPr>
          <p:nvPr/>
        </p:nvSpPr>
        <p:spPr bwMode="auto">
          <a:xfrm>
            <a:off x="2267744" y="5467350"/>
            <a:ext cx="293449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bg1"/>
                </a:solidFill>
                <a:latin typeface="仿宋_GB2312" pitchFamily="49" charset="-122"/>
                <a:ea typeface="仿宋_GB2312" pitchFamily="49" charset="-122"/>
              </a:rPr>
              <a:t>CRISPR/Cas9</a:t>
            </a:r>
            <a:r>
              <a:rPr lang="zh-CN" altLang="en-US" b="1" dirty="0">
                <a:solidFill>
                  <a:schemeClr val="bg1"/>
                </a:solidFill>
                <a:latin typeface="仿宋_GB2312" pitchFamily="49" charset="-122"/>
                <a:ea typeface="仿宋_GB2312" pitchFamily="49" charset="-122"/>
              </a:rPr>
              <a:t>工作示意图</a:t>
            </a:r>
            <a:endParaRPr lang="zh-CN" altLang="en-US" dirty="0">
              <a:solidFill>
                <a:schemeClr val="bg1"/>
              </a:solidFill>
              <a:latin typeface="仿宋_GB2312" pitchFamily="49" charset="-122"/>
              <a:ea typeface="仿宋_GB2312" pitchFamily="49" charset="-122"/>
            </a:endParaRPr>
          </a:p>
        </p:txBody>
      </p:sp>
      <p:sp>
        <p:nvSpPr>
          <p:cNvPr id="67" name="Rectangle 4"/>
          <p:cNvSpPr>
            <a:spLocks noChangeArrowheads="1"/>
          </p:cNvSpPr>
          <p:nvPr/>
        </p:nvSpPr>
        <p:spPr bwMode="auto">
          <a:xfrm>
            <a:off x="384025" y="755075"/>
            <a:ext cx="803425" cy="584775"/>
          </a:xfrm>
          <a:prstGeom prst="rect">
            <a:avLst/>
          </a:prstGeom>
          <a:noFill/>
          <a:ln w="9525">
            <a:noFill/>
            <a:miter lim="800000"/>
            <a:headEnd/>
            <a:tailEnd/>
          </a:ln>
          <a:effectLst/>
        </p:spPr>
        <p:txBody>
          <a:bodyPr wrap="none">
            <a:spAutoFit/>
          </a:bodyPr>
          <a:lstStyle/>
          <a:p>
            <a:pPr algn="l" eaLnBrk="1" hangingPunct="1">
              <a:defRPr/>
            </a:pPr>
            <a:r>
              <a:rPr lang="zh-CN" altLang="en-US" sz="3200" dirty="0" smtClean="0">
                <a:effectLst>
                  <a:outerShdw blurRad="38100" dist="38100" dir="2700000" algn="tl">
                    <a:srgbClr val="000000"/>
                  </a:outerShdw>
                </a:effectLst>
                <a:latin typeface="仿宋_GB2312" pitchFamily="49" charset="-122"/>
                <a:ea typeface="仿宋_GB2312" pitchFamily="49" charset="-122"/>
              </a:rPr>
              <a:t>例</a:t>
            </a:r>
            <a:r>
              <a:rPr lang="en-US" altLang="zh-CN" sz="3200" dirty="0" smtClean="0">
                <a:effectLst>
                  <a:outerShdw blurRad="38100" dist="38100" dir="2700000" algn="tl">
                    <a:srgbClr val="000000"/>
                  </a:outerShdw>
                </a:effectLst>
                <a:latin typeface="仿宋_GB2312" pitchFamily="49" charset="-122"/>
                <a:ea typeface="仿宋_GB2312" pitchFamily="49" charset="-122"/>
              </a:rPr>
              <a:t>5</a:t>
            </a:r>
            <a:endParaRPr lang="en-US" altLang="zh-CN" sz="3200" dirty="0">
              <a:effectLst>
                <a:outerShdw blurRad="38100" dist="38100" dir="2700000" algn="tl">
                  <a:srgbClr val="000000"/>
                </a:outerShdw>
              </a:effectLst>
              <a:latin typeface="仿宋_GB2312" pitchFamily="49" charset="-122"/>
              <a:ea typeface="仿宋_GB2312" pitchFamily="49" charset="-122"/>
            </a:endParaRPr>
          </a:p>
        </p:txBody>
      </p:sp>
    </p:spTree>
    <p:extLst>
      <p:ext uri="{BB962C8B-B14F-4D97-AF65-F5344CB8AC3E}">
        <p14:creationId xmlns:p14="http://schemas.microsoft.com/office/powerpoint/2010/main" val="9064909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642938" y="1643063"/>
            <a:ext cx="7929562"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63538" indent="-363538" algn="l">
              <a:spcBef>
                <a:spcPct val="5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在群体水平上和国际水平差距不大；分子水平上研究工作零散，缺乏系统性</a:t>
            </a:r>
            <a:endParaRPr lang="en-US" altLang="zh-CN" sz="3200" dirty="0">
              <a:solidFill>
                <a:schemeClr val="tx1"/>
              </a:solidFill>
              <a:latin typeface="仿宋_GB2312" pitchFamily="49" charset="-122"/>
              <a:ea typeface="仿宋_GB2312" pitchFamily="49" charset="-122"/>
            </a:endParaRPr>
          </a:p>
          <a:p>
            <a:pPr marL="363538" indent="-363538" algn="l">
              <a:spcBef>
                <a:spcPct val="50000"/>
              </a:spcBef>
              <a:buClr>
                <a:srgbClr val="FF0000"/>
              </a:buClr>
              <a:buFont typeface="Wingdings" pitchFamily="2" charset="2"/>
              <a:buChar char="Ø"/>
            </a:pPr>
            <a:r>
              <a:rPr lang="zh-CN" altLang="en-US" sz="3200" dirty="0">
                <a:solidFill>
                  <a:schemeClr val="tx1"/>
                </a:solidFill>
              </a:rPr>
              <a:t>育种手段：</a:t>
            </a:r>
            <a:r>
              <a:rPr lang="zh-CN" altLang="en-US" sz="3200" dirty="0">
                <a:solidFill>
                  <a:schemeClr val="tx1"/>
                </a:solidFill>
                <a:latin typeface="仿宋_GB2312" pitchFamily="49" charset="-122"/>
                <a:ea typeface="仿宋_GB2312" pitchFamily="49" charset="-122"/>
              </a:rPr>
              <a:t>以常规选育和杂交优势利用为主</a:t>
            </a:r>
            <a:r>
              <a:rPr lang="en-US" altLang="en-US"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分子育种等上游创新性研究不足</a:t>
            </a:r>
            <a:endParaRPr lang="en-US" altLang="zh-CN" sz="3200" dirty="0">
              <a:solidFill>
                <a:schemeClr val="tx1"/>
              </a:solidFill>
              <a:latin typeface="仿宋_GB2312" pitchFamily="49" charset="-122"/>
              <a:ea typeface="仿宋_GB2312" pitchFamily="49" charset="-122"/>
            </a:endParaRPr>
          </a:p>
          <a:p>
            <a:pPr marL="363538" indent="-363538" algn="l">
              <a:spcBef>
                <a:spcPct val="50000"/>
              </a:spcBef>
              <a:buClr>
                <a:srgbClr val="FF0000"/>
              </a:buClr>
              <a:buFont typeface="Wingdings" pitchFamily="2" charset="2"/>
              <a:buChar char="Ø"/>
            </a:pPr>
            <a:r>
              <a:rPr lang="zh-CN" altLang="en-US" sz="3200" dirty="0">
                <a:solidFill>
                  <a:schemeClr val="tx1"/>
                </a:solidFill>
              </a:rPr>
              <a:t>基础条件：</a:t>
            </a:r>
            <a:r>
              <a:rPr lang="zh-CN" altLang="en-US" sz="3200" dirty="0">
                <a:solidFill>
                  <a:schemeClr val="tx1"/>
                </a:solidFill>
                <a:latin typeface="仿宋_GB2312" pitchFamily="49" charset="-122"/>
                <a:ea typeface="仿宋_GB2312" pitchFamily="49" charset="-122"/>
              </a:rPr>
              <a:t>基础设施落后，资源共享、良种登记不足</a:t>
            </a:r>
          </a:p>
          <a:p>
            <a:pPr marL="363538" indent="-363538" algn="l">
              <a:spcBef>
                <a:spcPct val="50000"/>
              </a:spcBef>
              <a:buClr>
                <a:srgbClr val="FF0000"/>
              </a:buClr>
              <a:buFont typeface="Wingdings" pitchFamily="2" charset="2"/>
              <a:buChar char="Ø"/>
            </a:pPr>
            <a:r>
              <a:rPr lang="zh-CN" altLang="en-US" sz="3200" dirty="0">
                <a:solidFill>
                  <a:schemeClr val="tx1"/>
                </a:solidFill>
              </a:rPr>
              <a:t>组织形式：</a:t>
            </a:r>
            <a:r>
              <a:rPr lang="zh-CN" altLang="en-US" sz="3200" dirty="0">
                <a:solidFill>
                  <a:schemeClr val="tx1"/>
                </a:solidFill>
                <a:latin typeface="仿宋_GB2312" pitchFamily="49" charset="-122"/>
                <a:ea typeface="仿宋_GB2312" pitchFamily="49" charset="-122"/>
              </a:rPr>
              <a:t>育种体系不完善，研究重复分散</a:t>
            </a:r>
          </a:p>
        </p:txBody>
      </p:sp>
      <p:sp>
        <p:nvSpPr>
          <p:cNvPr id="32771" name="TextBox 4"/>
          <p:cNvSpPr txBox="1">
            <a:spLocks noChangeArrowheads="1"/>
          </p:cNvSpPr>
          <p:nvPr/>
        </p:nvSpPr>
        <p:spPr bwMode="auto">
          <a:xfrm>
            <a:off x="1714500" y="627063"/>
            <a:ext cx="5429250"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（二）与国际水平比较</a:t>
            </a:r>
          </a:p>
        </p:txBody>
      </p:sp>
      <p:sp>
        <p:nvSpPr>
          <p:cNvPr id="45060" name="AutoShape 5">
            <a:hlinkClick r:id="rId4" action="ppaction://hlinksldjump" highlightClick="1"/>
          </p:cNvPr>
          <p:cNvSpPr>
            <a:spLocks noChangeArrowheads="1"/>
          </p:cNvSpPr>
          <p:nvPr/>
        </p:nvSpPr>
        <p:spPr bwMode="auto">
          <a:xfrm>
            <a:off x="8604250" y="0"/>
            <a:ext cx="539750" cy="47625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34</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
          <p:cNvSpPr txBox="1">
            <a:spLocks noChangeArrowheads="1"/>
          </p:cNvSpPr>
          <p:nvPr/>
        </p:nvSpPr>
        <p:spPr bwMode="auto">
          <a:xfrm>
            <a:off x="2357438" y="642938"/>
            <a:ext cx="4084637"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（三）发展趋势</a:t>
            </a:r>
          </a:p>
        </p:txBody>
      </p:sp>
      <p:sp>
        <p:nvSpPr>
          <p:cNvPr id="46083" name="矩形 4"/>
          <p:cNvSpPr>
            <a:spLocks noChangeArrowheads="1"/>
          </p:cNvSpPr>
          <p:nvPr/>
        </p:nvSpPr>
        <p:spPr bwMode="auto">
          <a:xfrm>
            <a:off x="642938" y="1643063"/>
            <a:ext cx="7715250" cy="404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just" eaLnBrk="1" hangingPunct="1">
              <a:lnSpc>
                <a:spcPct val="120000"/>
              </a:lnSpc>
              <a:spcBef>
                <a:spcPct val="20000"/>
              </a:spcBef>
              <a:buClr>
                <a:srgbClr val="FF0000"/>
              </a:buClr>
              <a:buFont typeface="Wingdings" pitchFamily="2" charset="2"/>
              <a:buChar char="Ø"/>
            </a:pPr>
            <a:r>
              <a:rPr lang="zh-CN" altLang="en-US" sz="3200">
                <a:solidFill>
                  <a:srgbClr val="000000"/>
                </a:solidFill>
                <a:latin typeface="仿宋_GB2312" pitchFamily="49" charset="-122"/>
                <a:ea typeface="仿宋_GB2312" pitchFamily="49" charset="-122"/>
              </a:rPr>
              <a:t>过去主要以生产性能提高为主，目前品质育种、抗病育种等是重点</a:t>
            </a:r>
          </a:p>
          <a:p>
            <a:pPr marL="342900" indent="-342900" algn="just" eaLnBrk="1" hangingPunct="1">
              <a:spcBef>
                <a:spcPts val="1200"/>
              </a:spcBef>
              <a:buClr>
                <a:srgbClr val="FF0000"/>
              </a:buClr>
              <a:buFont typeface="Wingdings" pitchFamily="2" charset="2"/>
              <a:buChar char="Ø"/>
            </a:pPr>
            <a:r>
              <a:rPr lang="zh-CN" altLang="en-US" sz="3200">
                <a:solidFill>
                  <a:schemeClr val="tx1"/>
                </a:solidFill>
                <a:latin typeface="仿宋_GB2312" pitchFamily="49" charset="-122"/>
                <a:ea typeface="仿宋_GB2312" pitchFamily="49" charset="-122"/>
              </a:rPr>
              <a:t>地方品种优异基因资源发掘及功能基因组研究是育种的基础</a:t>
            </a:r>
          </a:p>
          <a:p>
            <a:pPr marL="342900" indent="-342900" algn="just" eaLnBrk="1" hangingPunct="1">
              <a:spcBef>
                <a:spcPts val="1200"/>
              </a:spcBef>
              <a:buClr>
                <a:srgbClr val="FF0000"/>
              </a:buClr>
              <a:buFont typeface="Wingdings" pitchFamily="2" charset="2"/>
              <a:buChar char="Ø"/>
            </a:pPr>
            <a:r>
              <a:rPr lang="zh-CN" altLang="en-US" sz="3200">
                <a:solidFill>
                  <a:schemeClr val="tx1"/>
                </a:solidFill>
                <a:latin typeface="仿宋_GB2312" pitchFamily="49" charset="-122"/>
                <a:ea typeface="仿宋_GB2312" pitchFamily="49" charset="-122"/>
              </a:rPr>
              <a:t>分子育种与传统育种技术有机结合成为定向培育新品种的重要途径，分子育种潜力巨大</a:t>
            </a:r>
            <a:endParaRPr lang="en-US" altLang="zh-CN" sz="3200">
              <a:solidFill>
                <a:schemeClr val="tx1"/>
              </a:solidFill>
              <a:latin typeface="仿宋_GB2312" pitchFamily="49" charset="-122"/>
              <a:ea typeface="仿宋_GB2312" pitchFamily="49" charset="-122"/>
            </a:endParaRP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35</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7"/>
          <p:cNvSpPr>
            <a:spLocks noChangeArrowheads="1"/>
          </p:cNvSpPr>
          <p:nvPr/>
        </p:nvSpPr>
        <p:spPr bwMode="auto">
          <a:xfrm>
            <a:off x="1857375" y="2205038"/>
            <a:ext cx="5378450" cy="936625"/>
          </a:xfrm>
          <a:prstGeom prst="rect">
            <a:avLst/>
          </a:prstGeom>
          <a:gradFill rotWithShape="0">
            <a:gsLst>
              <a:gs pos="0">
                <a:srgbClr val="5E2F00"/>
              </a:gs>
              <a:gs pos="50000">
                <a:srgbClr val="CC6600"/>
              </a:gs>
              <a:gs pos="100000">
                <a:srgbClr val="5E2F00"/>
              </a:gs>
            </a:gsLst>
            <a:lin ang="5400000" scaled="1"/>
          </a:gradFill>
          <a:ln>
            <a:noFill/>
          </a:ln>
          <a:extLst>
            <a:ext uri="{91240B29-F687-4F45-9708-019B960494DF}">
              <a14:hiddenLine xmlns:a14="http://schemas.microsoft.com/office/drawing/2010/main" w="9525" algn="ctr">
                <a:solidFill>
                  <a:srgbClr val="000000"/>
                </a:solidFill>
                <a:miter lim="800000"/>
                <a:headEnd type="none" w="sm" len="sm"/>
                <a:tailEnd type="none" w="sm" len="sm"/>
              </a14:hiddenLine>
            </a:ext>
          </a:extLst>
        </p:spPr>
        <p:txBody>
          <a:bodyPr anchor="ctr"/>
          <a:lstStyle/>
          <a:p>
            <a:pPr marL="342900" indent="-342900">
              <a:lnSpc>
                <a:spcPct val="80000"/>
              </a:lnSpc>
              <a:buClr>
                <a:srgbClr val="FF0000"/>
              </a:buClr>
              <a:buSzPct val="130000"/>
            </a:pPr>
            <a:r>
              <a:rPr lang="zh-CN" altLang="en-US" sz="5400">
                <a:solidFill>
                  <a:srgbClr val="FFFF00"/>
                </a:solidFill>
                <a:latin typeface="隶书" pitchFamily="49" charset="-122"/>
                <a:ea typeface="隶书" pitchFamily="49" charset="-122"/>
              </a:rPr>
              <a:t>三、繁殖技术</a:t>
            </a:r>
            <a:endParaRPr lang="en-US" altLang="zh-CN" sz="5400">
              <a:solidFill>
                <a:srgbClr val="FFFF00"/>
              </a:solidFill>
              <a:latin typeface="隶书" pitchFamily="49" charset="-122"/>
              <a:ea typeface="隶书" pitchFamily="49" charset="-122"/>
            </a:endParaRPr>
          </a:p>
        </p:txBody>
      </p:sp>
      <p:sp>
        <p:nvSpPr>
          <p:cNvPr id="47107" name="Text Box 4"/>
          <p:cNvSpPr txBox="1">
            <a:spLocks noChangeArrowheads="1"/>
          </p:cNvSpPr>
          <p:nvPr/>
        </p:nvSpPr>
        <p:spPr bwMode="auto">
          <a:xfrm>
            <a:off x="1071563" y="3643313"/>
            <a:ext cx="69850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a:r>
              <a:rPr lang="zh-CN" altLang="en-US" sz="3200">
                <a:solidFill>
                  <a:schemeClr val="tx1"/>
                </a:solidFill>
              </a:rPr>
              <a:t>繁殖力（</a:t>
            </a:r>
            <a:r>
              <a:rPr lang="en-US" altLang="zh-CN" sz="3200">
                <a:solidFill>
                  <a:schemeClr val="tx1"/>
                </a:solidFill>
              </a:rPr>
              <a:t>Fertility</a:t>
            </a:r>
            <a:r>
              <a:rPr lang="zh-CN" altLang="en-US" sz="3200">
                <a:solidFill>
                  <a:schemeClr val="tx1"/>
                </a:solidFill>
              </a:rPr>
              <a:t>）</a:t>
            </a:r>
            <a:r>
              <a:rPr lang="zh-CN" altLang="en-US" sz="3200">
                <a:solidFill>
                  <a:schemeClr val="tx1"/>
                </a:solidFill>
                <a:latin typeface="仿宋_GB2312" pitchFamily="49" charset="-122"/>
                <a:ea typeface="仿宋_GB2312" pitchFamily="49" charset="-122"/>
              </a:rPr>
              <a:t>：家畜生殖机能的强弱和生育后代的能力。</a:t>
            </a:r>
            <a:r>
              <a:rPr lang="en-US" altLang="zh-CN" sz="3200">
                <a:solidFill>
                  <a:schemeClr val="tx1"/>
                </a:solidFill>
                <a:latin typeface="仿宋_GB2312" pitchFamily="49" charset="-122"/>
                <a:ea typeface="仿宋_GB2312" pitchFamily="49" charset="-122"/>
              </a:rPr>
              <a:t>《</a:t>
            </a:r>
            <a:r>
              <a:rPr lang="zh-CN" altLang="en-US" sz="3200">
                <a:solidFill>
                  <a:schemeClr val="tx1"/>
                </a:solidFill>
                <a:latin typeface="仿宋_GB2312" pitchFamily="49" charset="-122"/>
                <a:ea typeface="仿宋_GB2312" pitchFamily="49" charset="-122"/>
              </a:rPr>
              <a:t>中国农业百科全书</a:t>
            </a:r>
            <a:r>
              <a:rPr lang="en-US" altLang="zh-CN" sz="3200">
                <a:solidFill>
                  <a:schemeClr val="tx1"/>
                </a:solidFill>
                <a:latin typeface="仿宋_GB2312" pitchFamily="49" charset="-122"/>
                <a:ea typeface="仿宋_GB2312" pitchFamily="49" charset="-122"/>
              </a:rPr>
              <a:t>》</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36</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6"/>
          <p:cNvSpPr>
            <a:spLocks noChangeArrowheads="1"/>
          </p:cNvSpPr>
          <p:nvPr/>
        </p:nvSpPr>
        <p:spPr bwMode="auto">
          <a:xfrm>
            <a:off x="714375" y="1989138"/>
            <a:ext cx="7602538"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just" eaLnBrk="1" hangingPunct="1">
              <a:spcBef>
                <a:spcPct val="50000"/>
              </a:spcBef>
              <a:buClr>
                <a:srgbClr val="FF0000"/>
              </a:buClr>
              <a:buFont typeface="Wingdings" pitchFamily="2" charset="2"/>
              <a:buChar char="Ø"/>
            </a:pPr>
            <a:r>
              <a:rPr lang="zh-CN" altLang="en-US" sz="3200">
                <a:solidFill>
                  <a:schemeClr val="tx1"/>
                </a:solidFill>
                <a:latin typeface="仿宋_GB2312" pitchFamily="49" charset="-122"/>
                <a:ea typeface="仿宋_GB2312" pitchFamily="49" charset="-122"/>
              </a:rPr>
              <a:t>建立了我国牛羊精液冷冻和人工授精技术体系；猪人工授精技术的研究与应用</a:t>
            </a:r>
          </a:p>
          <a:p>
            <a:pPr marL="342900" indent="-342900" algn="just" eaLnBrk="1" hangingPunct="1">
              <a:spcBef>
                <a:spcPct val="50000"/>
              </a:spcBef>
              <a:buClr>
                <a:srgbClr val="FF0000"/>
              </a:buClr>
              <a:buFont typeface="Wingdings" pitchFamily="2" charset="2"/>
              <a:buChar char="Ø"/>
            </a:pPr>
            <a:r>
              <a:rPr lang="zh-CN" altLang="en-US" sz="3200">
                <a:solidFill>
                  <a:srgbClr val="CC0000"/>
                </a:solidFill>
                <a:latin typeface="仿宋_GB2312" pitchFamily="49" charset="-122"/>
                <a:ea typeface="仿宋_GB2312" pitchFamily="49" charset="-122"/>
              </a:rPr>
              <a:t>胚胎移植</a:t>
            </a:r>
            <a:r>
              <a:rPr lang="zh-CN" altLang="en-US" sz="3200">
                <a:solidFill>
                  <a:schemeClr val="tx1"/>
                </a:solidFill>
                <a:latin typeface="仿宋_GB2312" pitchFamily="49" charset="-122"/>
                <a:ea typeface="仿宋_GB2312" pitchFamily="49" charset="-122"/>
              </a:rPr>
              <a:t>技术在生产中的应用，尤其是在引进外国优良家畜品种资源、家畜育种方面应用</a:t>
            </a:r>
            <a:endParaRPr lang="en-US" altLang="zh-CN" sz="3200">
              <a:solidFill>
                <a:schemeClr val="tx1"/>
              </a:solidFill>
              <a:latin typeface="仿宋_GB2312" pitchFamily="49" charset="-122"/>
              <a:ea typeface="仿宋_GB2312" pitchFamily="49" charset="-122"/>
            </a:endParaRPr>
          </a:p>
          <a:p>
            <a:pPr marL="342900" indent="-342900" algn="just" eaLnBrk="1" hangingPunct="1">
              <a:spcBef>
                <a:spcPct val="50000"/>
              </a:spcBef>
              <a:buClr>
                <a:srgbClr val="FF0000"/>
              </a:buClr>
              <a:buFont typeface="Wingdings" pitchFamily="2" charset="2"/>
              <a:buChar char="Ø"/>
            </a:pPr>
            <a:r>
              <a:rPr lang="zh-CN" altLang="en-US" sz="3200">
                <a:solidFill>
                  <a:schemeClr val="tx1"/>
                </a:solidFill>
                <a:latin typeface="仿宋_GB2312" pitchFamily="49" charset="-122"/>
                <a:ea typeface="仿宋_GB2312" pitchFamily="49" charset="-122"/>
              </a:rPr>
              <a:t>奶牛性控技术取得显著进展</a:t>
            </a:r>
          </a:p>
        </p:txBody>
      </p:sp>
      <p:sp>
        <p:nvSpPr>
          <p:cNvPr id="36867" name="Rectangle 67"/>
          <p:cNvSpPr>
            <a:spLocks noChangeArrowheads="1"/>
          </p:cNvSpPr>
          <p:nvPr/>
        </p:nvSpPr>
        <p:spPr bwMode="auto">
          <a:xfrm>
            <a:off x="2286000" y="928688"/>
            <a:ext cx="4000500"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（一）研究进展</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37</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3"/>
          <p:cNvSpPr>
            <a:spLocks noChangeArrowheads="1"/>
          </p:cNvSpPr>
          <p:nvPr/>
        </p:nvSpPr>
        <p:spPr bwMode="auto">
          <a:xfrm>
            <a:off x="4211638" y="2214563"/>
            <a:ext cx="504825" cy="609600"/>
          </a:xfrm>
          <a:prstGeom prst="downArrow">
            <a:avLst>
              <a:gd name="adj1" fmla="val 50000"/>
              <a:gd name="adj2" fmla="val 30189"/>
            </a:avLst>
          </a:prstGeom>
          <a:solidFill>
            <a:srgbClr val="FF0000"/>
          </a:solidFill>
          <a:ln w="9525">
            <a:solidFill>
              <a:srgbClr val="FF0000"/>
            </a:solidFill>
            <a:miter lim="800000"/>
            <a:headEnd/>
            <a:tailEnd/>
          </a:ln>
        </p:spPr>
        <p:txBody>
          <a:bodyPr vert="eaVert"/>
          <a:lstStyle/>
          <a:p>
            <a:pPr algn="l" eaLnBrk="1" hangingPunct="1"/>
            <a:endParaRPr lang="zh-CN" altLang="en-US" sz="2400">
              <a:solidFill>
                <a:schemeClr val="tx1"/>
              </a:solidFill>
              <a:latin typeface="楷体_GB2312" pitchFamily="49" charset="-122"/>
              <a:ea typeface="楷体_GB2312" pitchFamily="49" charset="-122"/>
            </a:endParaRPr>
          </a:p>
        </p:txBody>
      </p:sp>
      <p:sp>
        <p:nvSpPr>
          <p:cNvPr id="37893" name="Oval 4"/>
          <p:cNvSpPr>
            <a:spLocks noChangeArrowheads="1"/>
          </p:cNvSpPr>
          <p:nvPr/>
        </p:nvSpPr>
        <p:spPr bwMode="auto">
          <a:xfrm>
            <a:off x="3276600" y="1268413"/>
            <a:ext cx="2376488" cy="917575"/>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pPr algn="l" eaLnBrk="1" hangingPunct="1">
              <a:defRPr/>
            </a:pPr>
            <a:endParaRPr lang="zh-CN" altLang="en-US" sz="2400">
              <a:solidFill>
                <a:schemeClr val="tx1"/>
              </a:solidFill>
              <a:latin typeface="楷体_GB2312" pitchFamily="49" charset="-122"/>
              <a:ea typeface="楷体_GB2312" pitchFamily="49" charset="-122"/>
            </a:endParaRPr>
          </a:p>
        </p:txBody>
      </p:sp>
      <p:sp>
        <p:nvSpPr>
          <p:cNvPr id="49158" name="Text Box 5"/>
          <p:cNvSpPr txBox="1">
            <a:spLocks noChangeArrowheads="1"/>
          </p:cNvSpPr>
          <p:nvPr/>
        </p:nvSpPr>
        <p:spPr bwMode="auto">
          <a:xfrm>
            <a:off x="3357563" y="1357313"/>
            <a:ext cx="22145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2400">
                <a:solidFill>
                  <a:schemeClr val="tx1"/>
                </a:solidFill>
                <a:latin typeface="楷体_GB2312" pitchFamily="49" charset="-122"/>
                <a:ea typeface="楷体_GB2312" pitchFamily="49" charset="-122"/>
              </a:rPr>
              <a:t>人工授精技术</a:t>
            </a:r>
          </a:p>
          <a:p>
            <a:pPr eaLnBrk="1" hangingPunct="1"/>
            <a:r>
              <a:rPr kumimoji="0" lang="en-US" altLang="zh-CN" sz="2400">
                <a:solidFill>
                  <a:schemeClr val="tx1"/>
                </a:solidFill>
                <a:latin typeface="楷体_GB2312" pitchFamily="49" charset="-122"/>
                <a:ea typeface="楷体_GB2312" pitchFamily="49" charset="-122"/>
              </a:rPr>
              <a:t>60s</a:t>
            </a:r>
            <a:r>
              <a:rPr kumimoji="0" lang="zh-CN" altLang="en-US" sz="2400">
                <a:solidFill>
                  <a:schemeClr val="tx1"/>
                </a:solidFill>
                <a:latin typeface="楷体_GB2312" pitchFamily="49" charset="-122"/>
                <a:ea typeface="楷体_GB2312" pitchFamily="49" charset="-122"/>
              </a:rPr>
              <a:t>～</a:t>
            </a:r>
            <a:r>
              <a:rPr kumimoji="0" lang="en-US" altLang="zh-CN" sz="2400">
                <a:solidFill>
                  <a:schemeClr val="tx1"/>
                </a:solidFill>
                <a:latin typeface="楷体_GB2312" pitchFamily="49" charset="-122"/>
                <a:ea typeface="楷体_GB2312" pitchFamily="49" charset="-122"/>
              </a:rPr>
              <a:t>70s</a:t>
            </a:r>
            <a:endParaRPr kumimoji="0" lang="zh-CN" altLang="en-US" sz="2400">
              <a:solidFill>
                <a:schemeClr val="tx1"/>
              </a:solidFill>
              <a:latin typeface="楷体_GB2312" pitchFamily="49" charset="-122"/>
              <a:ea typeface="楷体_GB2312" pitchFamily="49" charset="-122"/>
            </a:endParaRPr>
          </a:p>
        </p:txBody>
      </p:sp>
      <p:sp>
        <p:nvSpPr>
          <p:cNvPr id="2" name="Oval 6"/>
          <p:cNvSpPr>
            <a:spLocks noChangeArrowheads="1"/>
          </p:cNvSpPr>
          <p:nvPr/>
        </p:nvSpPr>
        <p:spPr bwMode="auto">
          <a:xfrm>
            <a:off x="3203575" y="2855913"/>
            <a:ext cx="2376488" cy="858837"/>
          </a:xfrm>
          <a:prstGeom prst="ellipse">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l" eaLnBrk="1" hangingPunct="1">
              <a:defRPr/>
            </a:pPr>
            <a:endParaRPr lang="zh-CN" altLang="en-US" sz="2400">
              <a:solidFill>
                <a:schemeClr val="tx1"/>
              </a:solidFill>
              <a:latin typeface="楷体_GB2312" pitchFamily="49" charset="-122"/>
              <a:ea typeface="楷体_GB2312" pitchFamily="49" charset="-122"/>
            </a:endParaRPr>
          </a:p>
        </p:txBody>
      </p:sp>
      <p:sp>
        <p:nvSpPr>
          <p:cNvPr id="37896" name="Oval 7"/>
          <p:cNvSpPr>
            <a:spLocks noChangeArrowheads="1"/>
          </p:cNvSpPr>
          <p:nvPr/>
        </p:nvSpPr>
        <p:spPr bwMode="auto">
          <a:xfrm>
            <a:off x="3348038" y="5805488"/>
            <a:ext cx="2197100" cy="576262"/>
          </a:xfrm>
          <a:prstGeom prst="ellipse">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lgn="l" eaLnBrk="1" hangingPunct="1">
              <a:defRPr/>
            </a:pPr>
            <a:endParaRPr lang="zh-CN" altLang="en-US" sz="2400">
              <a:solidFill>
                <a:schemeClr val="tx1"/>
              </a:solidFill>
              <a:latin typeface="楷体_GB2312" pitchFamily="49" charset="-122"/>
              <a:ea typeface="楷体_GB2312" pitchFamily="49" charset="-122"/>
            </a:endParaRPr>
          </a:p>
        </p:txBody>
      </p:sp>
      <p:sp>
        <p:nvSpPr>
          <p:cNvPr id="37897" name="Oval 8"/>
          <p:cNvSpPr>
            <a:spLocks noChangeArrowheads="1"/>
          </p:cNvSpPr>
          <p:nvPr/>
        </p:nvSpPr>
        <p:spPr bwMode="auto">
          <a:xfrm>
            <a:off x="3348038" y="4495800"/>
            <a:ext cx="2232025" cy="647700"/>
          </a:xfrm>
          <a:prstGeom prst="ellipse">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l" eaLnBrk="1" hangingPunct="1">
              <a:defRPr/>
            </a:pPr>
            <a:endParaRPr lang="zh-CN" altLang="en-US" sz="2400">
              <a:solidFill>
                <a:schemeClr val="tx1"/>
              </a:solidFill>
              <a:latin typeface="楷体_GB2312" pitchFamily="49" charset="-122"/>
              <a:ea typeface="楷体_GB2312" pitchFamily="49" charset="-122"/>
            </a:endParaRPr>
          </a:p>
        </p:txBody>
      </p:sp>
      <p:sp>
        <p:nvSpPr>
          <p:cNvPr id="49162" name="Rectangle 9"/>
          <p:cNvSpPr>
            <a:spLocks noChangeArrowheads="1"/>
          </p:cNvSpPr>
          <p:nvPr/>
        </p:nvSpPr>
        <p:spPr bwMode="auto">
          <a:xfrm>
            <a:off x="2143125" y="2349500"/>
            <a:ext cx="1384300" cy="360363"/>
          </a:xfrm>
          <a:prstGeom prst="rect">
            <a:avLst/>
          </a:prstGeom>
          <a:solidFill>
            <a:schemeClr val="accent1">
              <a:alpha val="50195"/>
            </a:schemeClr>
          </a:solidFill>
          <a:ln w="12700" cap="sq">
            <a:solidFill>
              <a:schemeClr val="tx1"/>
            </a:solidFill>
            <a:miter lim="800000"/>
            <a:headEnd/>
            <a:tailEnd/>
          </a:ln>
        </p:spPr>
        <p:txBody>
          <a:bodyPr wrap="none" anchor="ctr"/>
          <a:lstStyle/>
          <a:p>
            <a:pPr algn="l" eaLnBrk="1" hangingPunct="1"/>
            <a:endParaRPr lang="zh-CN" altLang="en-US" sz="2400">
              <a:solidFill>
                <a:schemeClr val="tx1"/>
              </a:solidFill>
              <a:latin typeface="楷体_GB2312" pitchFamily="49" charset="-122"/>
              <a:ea typeface="楷体_GB2312" pitchFamily="49" charset="-122"/>
            </a:endParaRPr>
          </a:p>
        </p:txBody>
      </p:sp>
      <p:sp>
        <p:nvSpPr>
          <p:cNvPr id="3" name="Text Box 10"/>
          <p:cNvSpPr txBox="1">
            <a:spLocks noChangeArrowheads="1"/>
          </p:cNvSpPr>
          <p:nvPr/>
        </p:nvSpPr>
        <p:spPr bwMode="auto">
          <a:xfrm>
            <a:off x="1979613" y="2286000"/>
            <a:ext cx="1584325" cy="4826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a:solidFill>
                  <a:schemeClr val="tx1"/>
                </a:solidFill>
                <a:latin typeface="楷体_GB2312" pitchFamily="49" charset="-122"/>
                <a:ea typeface="楷体_GB2312" pitchFamily="49" charset="-122"/>
              </a:rPr>
              <a:t>精液冷冻</a:t>
            </a:r>
          </a:p>
        </p:txBody>
      </p:sp>
      <p:sp>
        <p:nvSpPr>
          <p:cNvPr id="49164" name="Text Box 11"/>
          <p:cNvSpPr txBox="1">
            <a:spLocks noChangeArrowheads="1"/>
          </p:cNvSpPr>
          <p:nvPr/>
        </p:nvSpPr>
        <p:spPr bwMode="auto">
          <a:xfrm>
            <a:off x="3348038" y="2884488"/>
            <a:ext cx="20891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2400">
                <a:solidFill>
                  <a:schemeClr val="tx1"/>
                </a:solidFill>
                <a:latin typeface="楷体_GB2312" pitchFamily="49" charset="-122"/>
                <a:ea typeface="楷体_GB2312" pitchFamily="49" charset="-122"/>
              </a:rPr>
              <a:t>胚胎生物技术</a:t>
            </a:r>
          </a:p>
          <a:p>
            <a:pPr eaLnBrk="1" hangingPunct="1"/>
            <a:r>
              <a:rPr kumimoji="0" lang="en-US" altLang="zh-CN" sz="2400">
                <a:solidFill>
                  <a:schemeClr val="tx1"/>
                </a:solidFill>
                <a:latin typeface="楷体_GB2312" pitchFamily="49" charset="-122"/>
                <a:ea typeface="楷体_GB2312" pitchFamily="49" charset="-122"/>
              </a:rPr>
              <a:t>80s</a:t>
            </a:r>
            <a:r>
              <a:rPr kumimoji="0" lang="zh-CN" altLang="en-US" sz="2400">
                <a:solidFill>
                  <a:schemeClr val="tx1"/>
                </a:solidFill>
                <a:latin typeface="楷体_GB2312" pitchFamily="49" charset="-122"/>
                <a:ea typeface="楷体_GB2312" pitchFamily="49" charset="-122"/>
              </a:rPr>
              <a:t>～</a:t>
            </a:r>
          </a:p>
        </p:txBody>
      </p:sp>
      <p:sp>
        <p:nvSpPr>
          <p:cNvPr id="49165" name="Text Box 12"/>
          <p:cNvSpPr txBox="1">
            <a:spLocks noChangeArrowheads="1"/>
          </p:cNvSpPr>
          <p:nvPr/>
        </p:nvSpPr>
        <p:spPr bwMode="auto">
          <a:xfrm>
            <a:off x="3500438" y="4556125"/>
            <a:ext cx="2071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chemeClr val="tx1"/>
                </a:solidFill>
                <a:latin typeface="楷体_GB2312" pitchFamily="49" charset="-122"/>
                <a:ea typeface="楷体_GB2312" pitchFamily="49" charset="-122"/>
              </a:rPr>
              <a:t>性别控制</a:t>
            </a:r>
            <a:r>
              <a:rPr kumimoji="0" lang="en-US" altLang="zh-CN" sz="2400">
                <a:solidFill>
                  <a:schemeClr val="tx1"/>
                </a:solidFill>
                <a:latin typeface="楷体_GB2312" pitchFamily="49" charset="-122"/>
                <a:ea typeface="楷体_GB2312" pitchFamily="49" charset="-122"/>
              </a:rPr>
              <a:t>90s-</a:t>
            </a:r>
          </a:p>
        </p:txBody>
      </p:sp>
      <p:sp>
        <p:nvSpPr>
          <p:cNvPr id="37903" name="Text Box 14"/>
          <p:cNvSpPr txBox="1">
            <a:spLocks noChangeArrowheads="1"/>
          </p:cNvSpPr>
          <p:nvPr/>
        </p:nvSpPr>
        <p:spPr bwMode="auto">
          <a:xfrm>
            <a:off x="5795963" y="3400425"/>
            <a:ext cx="1490662" cy="4572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a:solidFill>
                  <a:schemeClr val="tx1"/>
                </a:solidFill>
                <a:latin typeface="楷体_GB2312" pitchFamily="49" charset="-122"/>
                <a:ea typeface="楷体_GB2312" pitchFamily="49" charset="-122"/>
              </a:rPr>
              <a:t>克隆技术</a:t>
            </a:r>
          </a:p>
        </p:txBody>
      </p:sp>
      <p:sp>
        <p:nvSpPr>
          <p:cNvPr id="49167" name="AutoShape 16"/>
          <p:cNvSpPr>
            <a:spLocks noChangeArrowheads="1"/>
          </p:cNvSpPr>
          <p:nvPr/>
        </p:nvSpPr>
        <p:spPr bwMode="auto">
          <a:xfrm>
            <a:off x="4176713" y="3749675"/>
            <a:ext cx="539750" cy="679450"/>
          </a:xfrm>
          <a:prstGeom prst="downArrow">
            <a:avLst>
              <a:gd name="adj1" fmla="val 50000"/>
              <a:gd name="adj2" fmla="val 31471"/>
            </a:avLst>
          </a:prstGeom>
          <a:solidFill>
            <a:srgbClr val="FF0000"/>
          </a:solidFill>
          <a:ln w="9525">
            <a:solidFill>
              <a:srgbClr val="000000"/>
            </a:solidFill>
            <a:miter lim="800000"/>
            <a:headEnd/>
            <a:tailEnd/>
          </a:ln>
        </p:spPr>
        <p:txBody>
          <a:bodyPr vert="eaVert"/>
          <a:lstStyle/>
          <a:p>
            <a:pPr algn="l" eaLnBrk="1" hangingPunct="1"/>
            <a:endParaRPr lang="zh-CN" altLang="en-US" sz="2400">
              <a:solidFill>
                <a:schemeClr val="tx1"/>
              </a:solidFill>
              <a:latin typeface="楷体_GB2312" pitchFamily="49" charset="-122"/>
              <a:ea typeface="楷体_GB2312" pitchFamily="49" charset="-122"/>
            </a:endParaRPr>
          </a:p>
        </p:txBody>
      </p:sp>
      <p:sp>
        <p:nvSpPr>
          <p:cNvPr id="49168" name="AutoShape 17"/>
          <p:cNvSpPr>
            <a:spLocks noChangeArrowheads="1"/>
          </p:cNvSpPr>
          <p:nvPr/>
        </p:nvSpPr>
        <p:spPr bwMode="auto">
          <a:xfrm>
            <a:off x="4140200" y="5176838"/>
            <a:ext cx="576263" cy="609600"/>
          </a:xfrm>
          <a:prstGeom prst="downArrow">
            <a:avLst>
              <a:gd name="adj1" fmla="val 50000"/>
              <a:gd name="adj2" fmla="val 26446"/>
            </a:avLst>
          </a:prstGeom>
          <a:solidFill>
            <a:srgbClr val="FF0000"/>
          </a:solidFill>
          <a:ln w="9525">
            <a:solidFill>
              <a:srgbClr val="000000"/>
            </a:solidFill>
            <a:miter lim="800000"/>
            <a:headEnd/>
            <a:tailEnd/>
          </a:ln>
        </p:spPr>
        <p:txBody>
          <a:bodyPr vert="eaVert"/>
          <a:lstStyle/>
          <a:p>
            <a:pPr algn="l" eaLnBrk="1" hangingPunct="1"/>
            <a:endParaRPr lang="zh-CN" altLang="en-US" sz="2400">
              <a:solidFill>
                <a:schemeClr val="tx1"/>
              </a:solidFill>
              <a:latin typeface="楷体_GB2312" pitchFamily="49" charset="-122"/>
              <a:ea typeface="楷体_GB2312" pitchFamily="49" charset="-122"/>
            </a:endParaRPr>
          </a:p>
        </p:txBody>
      </p:sp>
      <p:sp>
        <p:nvSpPr>
          <p:cNvPr id="5" name="Rectangle 18"/>
          <p:cNvSpPr>
            <a:spLocks noChangeArrowheads="1"/>
          </p:cNvSpPr>
          <p:nvPr/>
        </p:nvSpPr>
        <p:spPr bwMode="auto">
          <a:xfrm>
            <a:off x="1500188" y="3357563"/>
            <a:ext cx="1381125" cy="428625"/>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l" eaLnBrk="1" hangingPunct="1">
              <a:defRPr/>
            </a:pPr>
            <a:endParaRPr lang="zh-CN" altLang="en-US" sz="2400">
              <a:solidFill>
                <a:schemeClr val="tx1"/>
              </a:solidFill>
              <a:latin typeface="楷体_GB2312" pitchFamily="49" charset="-122"/>
              <a:ea typeface="楷体_GB2312" pitchFamily="49" charset="-122"/>
            </a:endParaRPr>
          </a:p>
        </p:txBody>
      </p:sp>
      <p:sp>
        <p:nvSpPr>
          <p:cNvPr id="37908" name="Text Box 19"/>
          <p:cNvSpPr txBox="1">
            <a:spLocks noChangeArrowheads="1"/>
          </p:cNvSpPr>
          <p:nvPr/>
        </p:nvSpPr>
        <p:spPr bwMode="auto">
          <a:xfrm>
            <a:off x="1452563" y="3332163"/>
            <a:ext cx="1476375" cy="4572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a:solidFill>
                  <a:srgbClr val="3366FF"/>
                </a:solidFill>
                <a:latin typeface="楷体_GB2312" pitchFamily="49" charset="-122"/>
                <a:ea typeface="楷体_GB2312" pitchFamily="49" charset="-122"/>
              </a:rPr>
              <a:t>超数排卵</a:t>
            </a:r>
          </a:p>
        </p:txBody>
      </p:sp>
      <p:sp>
        <p:nvSpPr>
          <p:cNvPr id="37909" name="Text Box 20"/>
          <p:cNvSpPr txBox="1">
            <a:spLocks noChangeArrowheads="1"/>
          </p:cNvSpPr>
          <p:nvPr/>
        </p:nvSpPr>
        <p:spPr bwMode="auto">
          <a:xfrm>
            <a:off x="1452563" y="3900488"/>
            <a:ext cx="1476375" cy="4572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a:solidFill>
                  <a:schemeClr val="tx1"/>
                </a:solidFill>
                <a:latin typeface="楷体_GB2312" pitchFamily="49" charset="-122"/>
                <a:ea typeface="楷体_GB2312" pitchFamily="49" charset="-122"/>
              </a:rPr>
              <a:t>胚胎冷冻</a:t>
            </a:r>
          </a:p>
        </p:txBody>
      </p:sp>
      <p:sp>
        <p:nvSpPr>
          <p:cNvPr id="37911" name="Text Box 25"/>
          <p:cNvSpPr txBox="1">
            <a:spLocks noChangeArrowheads="1"/>
          </p:cNvSpPr>
          <p:nvPr/>
        </p:nvSpPr>
        <p:spPr bwMode="auto">
          <a:xfrm>
            <a:off x="5795963" y="4071938"/>
            <a:ext cx="1439862" cy="4572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a:solidFill>
                  <a:schemeClr val="tx1"/>
                </a:solidFill>
                <a:latin typeface="楷体_GB2312" pitchFamily="49" charset="-122"/>
                <a:ea typeface="楷体_GB2312" pitchFamily="49" charset="-122"/>
              </a:rPr>
              <a:t>体外受精</a:t>
            </a:r>
          </a:p>
        </p:txBody>
      </p:sp>
      <p:sp>
        <p:nvSpPr>
          <p:cNvPr id="37912" name="Text Box 26"/>
          <p:cNvSpPr txBox="1">
            <a:spLocks noChangeArrowheads="1"/>
          </p:cNvSpPr>
          <p:nvPr/>
        </p:nvSpPr>
        <p:spPr bwMode="auto">
          <a:xfrm>
            <a:off x="1452563" y="4446588"/>
            <a:ext cx="1476375" cy="461962"/>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a:solidFill>
                  <a:srgbClr val="3366FF"/>
                </a:solidFill>
                <a:latin typeface="楷体_GB2312" pitchFamily="49" charset="-122"/>
                <a:ea typeface="楷体_GB2312" pitchFamily="49" charset="-122"/>
              </a:rPr>
              <a:t>胚胎移植</a:t>
            </a:r>
          </a:p>
        </p:txBody>
      </p:sp>
      <p:sp>
        <p:nvSpPr>
          <p:cNvPr id="49174" name="Line 27"/>
          <p:cNvSpPr>
            <a:spLocks noChangeShapeType="1"/>
          </p:cNvSpPr>
          <p:nvPr/>
        </p:nvSpPr>
        <p:spPr bwMode="auto">
          <a:xfrm>
            <a:off x="3635375" y="2492375"/>
            <a:ext cx="576263" cy="0"/>
          </a:xfrm>
          <a:prstGeom prst="line">
            <a:avLst/>
          </a:prstGeom>
          <a:noFill/>
          <a:ln w="38100" cap="sq">
            <a:solidFill>
              <a:srgbClr val="0000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75" name="Line 28"/>
          <p:cNvSpPr>
            <a:spLocks noChangeShapeType="1"/>
          </p:cNvSpPr>
          <p:nvPr/>
        </p:nvSpPr>
        <p:spPr bwMode="auto">
          <a:xfrm>
            <a:off x="2954338" y="3573463"/>
            <a:ext cx="1331912" cy="287337"/>
          </a:xfrm>
          <a:prstGeom prst="line">
            <a:avLst/>
          </a:prstGeom>
          <a:noFill/>
          <a:ln w="38100" cap="sq">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76" name="Line 29"/>
          <p:cNvSpPr>
            <a:spLocks noChangeShapeType="1"/>
          </p:cNvSpPr>
          <p:nvPr/>
        </p:nvSpPr>
        <p:spPr bwMode="auto">
          <a:xfrm flipV="1">
            <a:off x="2954338" y="4005263"/>
            <a:ext cx="1331912" cy="0"/>
          </a:xfrm>
          <a:prstGeom prst="line">
            <a:avLst/>
          </a:prstGeom>
          <a:noFill/>
          <a:ln w="38100" cap="sq">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77" name="Line 30"/>
          <p:cNvSpPr>
            <a:spLocks noChangeShapeType="1"/>
          </p:cNvSpPr>
          <p:nvPr/>
        </p:nvSpPr>
        <p:spPr bwMode="auto">
          <a:xfrm flipV="1">
            <a:off x="2954338" y="4078288"/>
            <a:ext cx="1331912" cy="431800"/>
          </a:xfrm>
          <a:prstGeom prst="line">
            <a:avLst/>
          </a:prstGeom>
          <a:noFill/>
          <a:ln w="38100" cap="sq">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78" name="Line 31"/>
          <p:cNvSpPr>
            <a:spLocks noChangeShapeType="1"/>
          </p:cNvSpPr>
          <p:nvPr/>
        </p:nvSpPr>
        <p:spPr bwMode="auto">
          <a:xfrm flipH="1">
            <a:off x="4572000" y="3644900"/>
            <a:ext cx="1187450" cy="288925"/>
          </a:xfrm>
          <a:prstGeom prst="line">
            <a:avLst/>
          </a:prstGeom>
          <a:noFill/>
          <a:ln w="38100" cap="sq">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79" name="Line 32"/>
          <p:cNvSpPr>
            <a:spLocks noChangeShapeType="1"/>
          </p:cNvSpPr>
          <p:nvPr/>
        </p:nvSpPr>
        <p:spPr bwMode="auto">
          <a:xfrm flipH="1" flipV="1">
            <a:off x="4572000" y="4070350"/>
            <a:ext cx="1187450" cy="144463"/>
          </a:xfrm>
          <a:prstGeom prst="line">
            <a:avLst/>
          </a:prstGeom>
          <a:noFill/>
          <a:ln w="38100" cap="sq">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20" name="Text Box 35"/>
          <p:cNvSpPr txBox="1">
            <a:spLocks noChangeArrowheads="1"/>
          </p:cNvSpPr>
          <p:nvPr/>
        </p:nvSpPr>
        <p:spPr bwMode="auto">
          <a:xfrm>
            <a:off x="5429250" y="5186363"/>
            <a:ext cx="2087563" cy="4572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a:solidFill>
                  <a:schemeClr val="tx1"/>
                </a:solidFill>
                <a:latin typeface="楷体_GB2312" pitchFamily="49" charset="-122"/>
                <a:ea typeface="楷体_GB2312" pitchFamily="49" charset="-122"/>
              </a:rPr>
              <a:t>胚胎性别鉴别</a:t>
            </a:r>
          </a:p>
        </p:txBody>
      </p:sp>
      <p:sp>
        <p:nvSpPr>
          <p:cNvPr id="37922" name="Text Box 37"/>
          <p:cNvSpPr txBox="1">
            <a:spLocks noChangeArrowheads="1"/>
          </p:cNvSpPr>
          <p:nvPr/>
        </p:nvSpPr>
        <p:spPr bwMode="auto">
          <a:xfrm>
            <a:off x="1928813" y="5143500"/>
            <a:ext cx="1563687" cy="4572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1" hangingPunct="1">
              <a:spcBef>
                <a:spcPct val="50000"/>
              </a:spcBef>
              <a:defRPr/>
            </a:pPr>
            <a:r>
              <a:rPr kumimoji="0" lang="zh-CN" altLang="en-US" sz="2400" dirty="0">
                <a:solidFill>
                  <a:schemeClr val="tx1"/>
                </a:solidFill>
                <a:latin typeface="楷体_GB2312" pitchFamily="49" charset="-122"/>
                <a:ea typeface="楷体_GB2312" pitchFamily="49" charset="-122"/>
              </a:rPr>
              <a:t>精子分离</a:t>
            </a:r>
          </a:p>
        </p:txBody>
      </p:sp>
      <p:sp>
        <p:nvSpPr>
          <p:cNvPr id="49182" name="Line 38"/>
          <p:cNvSpPr>
            <a:spLocks noChangeShapeType="1"/>
          </p:cNvSpPr>
          <p:nvPr/>
        </p:nvSpPr>
        <p:spPr bwMode="auto">
          <a:xfrm flipV="1">
            <a:off x="3492500" y="5373688"/>
            <a:ext cx="719138" cy="0"/>
          </a:xfrm>
          <a:prstGeom prst="line">
            <a:avLst/>
          </a:prstGeom>
          <a:noFill/>
          <a:ln w="38100" cap="sq">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83" name="Line 39"/>
          <p:cNvSpPr>
            <a:spLocks noChangeShapeType="1"/>
          </p:cNvSpPr>
          <p:nvPr/>
        </p:nvSpPr>
        <p:spPr bwMode="auto">
          <a:xfrm flipH="1" flipV="1">
            <a:off x="4608513" y="5373688"/>
            <a:ext cx="755650" cy="0"/>
          </a:xfrm>
          <a:prstGeom prst="line">
            <a:avLst/>
          </a:prstGeom>
          <a:noFill/>
          <a:ln w="38100" cap="sq">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84" name="Text Box 40"/>
          <p:cNvSpPr txBox="1">
            <a:spLocks noChangeArrowheads="1"/>
          </p:cNvSpPr>
          <p:nvPr/>
        </p:nvSpPr>
        <p:spPr bwMode="auto">
          <a:xfrm>
            <a:off x="3786188" y="5851525"/>
            <a:ext cx="1500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chemeClr val="tx1"/>
                </a:solidFill>
                <a:latin typeface="楷体_GB2312" pitchFamily="49" charset="-122"/>
                <a:ea typeface="楷体_GB2312" pitchFamily="49" charset="-122"/>
              </a:rPr>
              <a:t>繁殖调控</a:t>
            </a:r>
          </a:p>
        </p:txBody>
      </p:sp>
      <p:sp>
        <p:nvSpPr>
          <p:cNvPr id="49185" name="矩形 37"/>
          <p:cNvSpPr>
            <a:spLocks noChangeArrowheads="1"/>
          </p:cNvSpPr>
          <p:nvPr/>
        </p:nvSpPr>
        <p:spPr bwMode="auto">
          <a:xfrm>
            <a:off x="2107406" y="428624"/>
            <a:ext cx="4857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dirty="0">
                <a:latin typeface="楷体_GB2312" pitchFamily="49" charset="-122"/>
                <a:ea typeface="楷体_GB2312" pitchFamily="49" charset="-122"/>
              </a:rPr>
              <a:t>家畜主要繁殖技术研究</a:t>
            </a:r>
          </a:p>
        </p:txBody>
      </p:sp>
      <p:sp>
        <p:nvSpPr>
          <p:cNvPr id="4" name="矩形 3"/>
          <p:cNvSpPr/>
          <p:nvPr/>
        </p:nvSpPr>
        <p:spPr>
          <a:xfrm>
            <a:off x="5999601" y="1271697"/>
            <a:ext cx="3036895" cy="1815882"/>
          </a:xfrm>
          <a:prstGeom prst="rect">
            <a:avLst/>
          </a:prstGeom>
        </p:spPr>
        <p:txBody>
          <a:bodyPr wrap="square">
            <a:spAutoFit/>
          </a:bodyPr>
          <a:lstStyle/>
          <a:p>
            <a:pPr algn="l"/>
            <a:r>
              <a:rPr lang="en-US" altLang="zh-CN" sz="2800" dirty="0">
                <a:solidFill>
                  <a:srgbClr val="3366FF"/>
                </a:solidFill>
                <a:latin typeface="+mn-lt"/>
              </a:rPr>
              <a:t>MOET</a:t>
            </a:r>
            <a:endParaRPr lang="zh-CN" altLang="en-US" sz="2800" dirty="0">
              <a:solidFill>
                <a:srgbClr val="3366FF"/>
              </a:solidFill>
              <a:latin typeface="+mn-lt"/>
            </a:endParaRPr>
          </a:p>
          <a:p>
            <a:pPr algn="l"/>
            <a:r>
              <a:rPr lang="en-US" altLang="zh-CN" sz="2800" dirty="0" smtClean="0">
                <a:solidFill>
                  <a:srgbClr val="3366FF"/>
                </a:solidFill>
                <a:latin typeface="+mn-lt"/>
              </a:rPr>
              <a:t>Multiple </a:t>
            </a:r>
            <a:r>
              <a:rPr lang="en-US" altLang="zh-CN" sz="2800" dirty="0">
                <a:solidFill>
                  <a:srgbClr val="3366FF"/>
                </a:solidFill>
                <a:latin typeface="+mn-lt"/>
              </a:rPr>
              <a:t>ovulation and embryo transfer </a:t>
            </a:r>
            <a:endParaRPr lang="zh-CN" altLang="en-US" sz="2800" dirty="0">
              <a:solidFill>
                <a:srgbClr val="3366FF"/>
              </a:solidFill>
              <a:latin typeface="+mn-lt"/>
            </a:endParaRPr>
          </a:p>
        </p:txBody>
      </p:sp>
      <p:sp>
        <p:nvSpPr>
          <p:cNvPr id="33"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38</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395536" y="1268289"/>
            <a:ext cx="8208714"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lnSpc>
                <a:spcPct val="120000"/>
              </a:lnSpc>
              <a:spcBef>
                <a:spcPts val="12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对</a:t>
            </a:r>
            <a:r>
              <a:rPr lang="en-US" altLang="zh-CN" sz="3200" dirty="0">
                <a:solidFill>
                  <a:schemeClr val="tx1"/>
                </a:solidFill>
                <a:latin typeface="仿宋_GB2312" pitchFamily="49" charset="-122"/>
                <a:ea typeface="仿宋_GB2312" pitchFamily="49" charset="-122"/>
              </a:rPr>
              <a:t>4—10</a:t>
            </a:r>
            <a:r>
              <a:rPr lang="zh-CN" altLang="en-US" sz="3200" dirty="0">
                <a:solidFill>
                  <a:schemeClr val="tx1"/>
                </a:solidFill>
                <a:latin typeface="仿宋_GB2312" pitchFamily="49" charset="-122"/>
                <a:ea typeface="仿宋_GB2312" pitchFamily="49" charset="-122"/>
              </a:rPr>
              <a:t>周幼龄母畜，激素处理</a:t>
            </a:r>
            <a:r>
              <a:rPr lang="zh-CN" altLang="en-US" sz="3200" dirty="0">
                <a:solidFill>
                  <a:srgbClr val="CC0000"/>
                </a:solidFill>
                <a:latin typeface="仿宋_GB2312" pitchFamily="49" charset="-122"/>
                <a:ea typeface="仿宋_GB2312" pitchFamily="49" charset="-122"/>
              </a:rPr>
              <a:t>诱导卵泡发育</a:t>
            </a:r>
            <a:r>
              <a:rPr lang="zh-CN" altLang="en-US" sz="3200" dirty="0">
                <a:solidFill>
                  <a:schemeClr val="tx1"/>
                </a:solidFill>
                <a:latin typeface="仿宋_GB2312" pitchFamily="49" charset="-122"/>
                <a:ea typeface="仿宋_GB2312" pitchFamily="49" charset="-122"/>
              </a:rPr>
              <a:t>，采集卵母细胞</a:t>
            </a:r>
            <a:r>
              <a:rPr lang="zh-CN" altLang="en-US" sz="3200" dirty="0">
                <a:solidFill>
                  <a:srgbClr val="CC0000"/>
                </a:solidFill>
                <a:latin typeface="仿宋_GB2312" pitchFamily="49" charset="-122"/>
                <a:ea typeface="仿宋_GB2312" pitchFamily="49" charset="-122"/>
              </a:rPr>
              <a:t>体外受精</a:t>
            </a:r>
            <a:r>
              <a:rPr lang="zh-CN" altLang="en-US" sz="3200" dirty="0">
                <a:solidFill>
                  <a:schemeClr val="tx1"/>
                </a:solidFill>
                <a:latin typeface="仿宋_GB2312" pitchFamily="49" charset="-122"/>
                <a:ea typeface="仿宋_GB2312" pitchFamily="49" charset="-122"/>
              </a:rPr>
              <a:t>生产胚胎，通过</a:t>
            </a:r>
            <a:r>
              <a:rPr lang="zh-CN" altLang="en-US" sz="3200" dirty="0">
                <a:solidFill>
                  <a:srgbClr val="CC0000"/>
                </a:solidFill>
                <a:latin typeface="仿宋_GB2312" pitchFamily="49" charset="-122"/>
                <a:ea typeface="仿宋_GB2312" pitchFamily="49" charset="-122"/>
              </a:rPr>
              <a:t>移植</a:t>
            </a:r>
            <a:r>
              <a:rPr lang="zh-CN" altLang="en-US" sz="3200" dirty="0">
                <a:solidFill>
                  <a:schemeClr val="tx1"/>
                </a:solidFill>
                <a:latin typeface="仿宋_GB2312" pitchFamily="49" charset="-122"/>
                <a:ea typeface="仿宋_GB2312" pitchFamily="49" charset="-122"/>
              </a:rPr>
              <a:t>获得后代的快速扩繁技术</a:t>
            </a:r>
          </a:p>
          <a:p>
            <a:pPr marL="342900" indent="-342900" algn="just" eaLnBrk="1" hangingPunct="1">
              <a:lnSpc>
                <a:spcPct val="120000"/>
              </a:lnSpc>
              <a:spcBef>
                <a:spcPts val="12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羊正常性成熟时间是</a:t>
            </a:r>
            <a:r>
              <a:rPr lang="en-US" altLang="zh-CN" sz="3200" dirty="0">
                <a:solidFill>
                  <a:schemeClr val="tx1"/>
                </a:solidFill>
                <a:latin typeface="仿宋_GB2312" pitchFamily="49" charset="-122"/>
                <a:ea typeface="仿宋_GB2312" pitchFamily="49" charset="-122"/>
              </a:rPr>
              <a:t>4-10</a:t>
            </a:r>
            <a:r>
              <a:rPr lang="zh-CN" altLang="en-US" sz="3200" dirty="0">
                <a:solidFill>
                  <a:schemeClr val="tx1"/>
                </a:solidFill>
                <a:latin typeface="仿宋_GB2312" pitchFamily="49" charset="-122"/>
                <a:ea typeface="仿宋_GB2312" pitchFamily="49" charset="-122"/>
              </a:rPr>
              <a:t>月龄，</a:t>
            </a:r>
            <a:r>
              <a:rPr lang="en-US" altLang="zh-CN" sz="3200" dirty="0">
                <a:solidFill>
                  <a:schemeClr val="tx1"/>
                </a:solidFill>
                <a:latin typeface="仿宋_GB2312" pitchFamily="49" charset="-122"/>
                <a:ea typeface="仿宋_GB2312" pitchFamily="49" charset="-122"/>
              </a:rPr>
              <a:t>15-18</a:t>
            </a:r>
            <a:r>
              <a:rPr lang="zh-CN" altLang="en-US" sz="3200" dirty="0">
                <a:solidFill>
                  <a:schemeClr val="tx1"/>
                </a:solidFill>
                <a:latin typeface="仿宋_GB2312" pitchFamily="49" charset="-122"/>
                <a:ea typeface="仿宋_GB2312" pitchFamily="49" charset="-122"/>
              </a:rPr>
              <a:t>月龄配种适宜</a:t>
            </a:r>
            <a:r>
              <a:rPr lang="zh-CN" altLang="en-US" sz="3200" dirty="0" smtClean="0">
                <a:solidFill>
                  <a:schemeClr val="tx1"/>
                </a:solidFill>
                <a:latin typeface="仿宋_GB2312" pitchFamily="49" charset="-122"/>
                <a:ea typeface="仿宋_GB2312" pitchFamily="49" charset="-122"/>
              </a:rPr>
              <a:t>。该技术</a:t>
            </a:r>
            <a:r>
              <a:rPr lang="en-US" altLang="zh-CN" sz="3200" dirty="0" smtClean="0">
                <a:solidFill>
                  <a:schemeClr val="tx1"/>
                </a:solidFill>
                <a:latin typeface="仿宋_GB2312" pitchFamily="49" charset="-122"/>
                <a:ea typeface="仿宋_GB2312" pitchFamily="49" charset="-122"/>
              </a:rPr>
              <a:t>1</a:t>
            </a:r>
            <a:r>
              <a:rPr lang="zh-CN" altLang="en-US" sz="3200" dirty="0">
                <a:solidFill>
                  <a:schemeClr val="tx1"/>
                </a:solidFill>
                <a:latin typeface="仿宋_GB2312" pitchFamily="49" charset="-122"/>
                <a:ea typeface="仿宋_GB2312" pitchFamily="49" charset="-122"/>
              </a:rPr>
              <a:t>年可获后代</a:t>
            </a:r>
            <a:r>
              <a:rPr lang="en-US" altLang="zh-CN" sz="3200" dirty="0">
                <a:solidFill>
                  <a:schemeClr val="tx1"/>
                </a:solidFill>
                <a:latin typeface="仿宋_GB2312" pitchFamily="49" charset="-122"/>
                <a:ea typeface="仿宋_GB2312" pitchFamily="49" charset="-122"/>
              </a:rPr>
              <a:t>200</a:t>
            </a:r>
            <a:r>
              <a:rPr lang="zh-CN" altLang="en-US" sz="3200" dirty="0">
                <a:solidFill>
                  <a:schemeClr val="tx1"/>
                </a:solidFill>
                <a:latin typeface="仿宋_GB2312" pitchFamily="49" charset="-122"/>
                <a:ea typeface="仿宋_GB2312" pitchFamily="49" charset="-122"/>
              </a:rPr>
              <a:t>只，</a:t>
            </a:r>
            <a:r>
              <a:rPr lang="zh-CN" altLang="en-US" sz="3200" dirty="0" smtClean="0">
                <a:solidFill>
                  <a:schemeClr val="tx1"/>
                </a:solidFill>
                <a:latin typeface="仿宋_GB2312" pitchFamily="49" charset="-122"/>
                <a:ea typeface="仿宋_GB2312" pitchFamily="49" charset="-122"/>
              </a:rPr>
              <a:t>是常规胚胎移植</a:t>
            </a:r>
            <a:r>
              <a:rPr lang="zh-CN" altLang="en-US" sz="3200" dirty="0">
                <a:solidFill>
                  <a:schemeClr val="tx1"/>
                </a:solidFill>
                <a:latin typeface="仿宋_GB2312" pitchFamily="49" charset="-122"/>
                <a:ea typeface="仿宋_GB2312" pitchFamily="49" charset="-122"/>
              </a:rPr>
              <a:t>的</a:t>
            </a:r>
            <a:r>
              <a:rPr lang="en-US" altLang="zh-CN" sz="3200" dirty="0">
                <a:solidFill>
                  <a:schemeClr val="tx1"/>
                </a:solidFill>
                <a:latin typeface="仿宋_GB2312" pitchFamily="49" charset="-122"/>
                <a:ea typeface="仿宋_GB2312" pitchFamily="49" charset="-122"/>
              </a:rPr>
              <a:t>20</a:t>
            </a:r>
            <a:r>
              <a:rPr lang="zh-CN" altLang="en-US" sz="3200" dirty="0">
                <a:solidFill>
                  <a:schemeClr val="tx1"/>
                </a:solidFill>
                <a:latin typeface="仿宋_GB2312" pitchFamily="49" charset="-122"/>
                <a:ea typeface="仿宋_GB2312" pitchFamily="49" charset="-122"/>
              </a:rPr>
              <a:t>倍，自然繁殖的</a:t>
            </a:r>
            <a:r>
              <a:rPr lang="en-US" altLang="zh-CN" sz="3200" dirty="0">
                <a:solidFill>
                  <a:schemeClr val="tx1"/>
                </a:solidFill>
                <a:latin typeface="仿宋_GB2312" pitchFamily="49" charset="-122"/>
                <a:ea typeface="仿宋_GB2312" pitchFamily="49" charset="-122"/>
              </a:rPr>
              <a:t>100</a:t>
            </a:r>
            <a:r>
              <a:rPr lang="zh-CN" altLang="en-US" sz="3200" dirty="0">
                <a:solidFill>
                  <a:schemeClr val="tx1"/>
                </a:solidFill>
                <a:latin typeface="仿宋_GB2312" pitchFamily="49" charset="-122"/>
                <a:ea typeface="仿宋_GB2312" pitchFamily="49" charset="-122"/>
              </a:rPr>
              <a:t>倍</a:t>
            </a:r>
          </a:p>
          <a:p>
            <a:pPr marL="342900" indent="-342900" algn="just" eaLnBrk="1" hangingPunct="1">
              <a:lnSpc>
                <a:spcPct val="120000"/>
              </a:lnSpc>
              <a:spcBef>
                <a:spcPts val="12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体外胚胎生产效率和</a:t>
            </a:r>
            <a:r>
              <a:rPr lang="zh-CN" altLang="en-US" sz="3200" dirty="0" smtClean="0">
                <a:solidFill>
                  <a:schemeClr val="tx1"/>
                </a:solidFill>
                <a:latin typeface="仿宋_GB2312" pitchFamily="49" charset="-122"/>
                <a:ea typeface="仿宋_GB2312" pitchFamily="49" charset="-122"/>
              </a:rPr>
              <a:t>移植</a:t>
            </a:r>
            <a:r>
              <a:rPr lang="zh-CN" altLang="en-US" sz="3200" dirty="0">
                <a:solidFill>
                  <a:schemeClr val="tx1"/>
                </a:solidFill>
                <a:latin typeface="仿宋_GB2312" pitchFamily="49" charset="-122"/>
                <a:ea typeface="仿宋_GB2312" pitchFamily="49" charset="-122"/>
              </a:rPr>
              <a:t>妊娠率低</a:t>
            </a:r>
          </a:p>
          <a:p>
            <a:pPr marL="342900" indent="-342900" algn="just" eaLnBrk="1" hangingPunct="1">
              <a:lnSpc>
                <a:spcPct val="120000"/>
              </a:lnSpc>
              <a:buClr>
                <a:srgbClr val="CC0000"/>
              </a:buClr>
              <a:buFont typeface="Wingdings" pitchFamily="2" charset="2"/>
              <a:buNone/>
            </a:pPr>
            <a:r>
              <a:rPr lang="zh-CN" altLang="en-US" sz="3200" b="0" dirty="0" smtClean="0">
                <a:solidFill>
                  <a:schemeClr val="tx1"/>
                </a:solidFill>
                <a:latin typeface="仿宋_GB2312" pitchFamily="49" charset="-122"/>
                <a:ea typeface="仿宋_GB2312" pitchFamily="49" charset="-122"/>
              </a:rPr>
              <a:t> </a:t>
            </a:r>
            <a:endParaRPr lang="zh-CN" altLang="en-US" sz="3200" b="0" dirty="0">
              <a:solidFill>
                <a:schemeClr val="tx1"/>
              </a:solidFill>
              <a:latin typeface="仿宋_GB2312" pitchFamily="49" charset="-122"/>
              <a:ea typeface="仿宋_GB2312" pitchFamily="49" charset="-122"/>
            </a:endParaRPr>
          </a:p>
        </p:txBody>
      </p:sp>
      <p:sp>
        <p:nvSpPr>
          <p:cNvPr id="46083" name="TextBox 2"/>
          <p:cNvSpPr txBox="1">
            <a:spLocks noChangeArrowheads="1"/>
          </p:cNvSpPr>
          <p:nvPr/>
        </p:nvSpPr>
        <p:spPr bwMode="auto">
          <a:xfrm>
            <a:off x="3059113" y="620688"/>
            <a:ext cx="3529012" cy="617538"/>
          </a:xfrm>
          <a:prstGeom prst="rect">
            <a:avLst/>
          </a:prstGeom>
          <a:noFill/>
          <a:ln w="38100" cap="sq" algn="ctr">
            <a:solidFill>
              <a:srgbClr val="CC0000"/>
            </a:solidFill>
            <a:miter lim="800000"/>
            <a:headEnd/>
            <a:tailEnd/>
          </a:ln>
          <a:effectLst/>
        </p:spPr>
        <p:txBody>
          <a:bodyPr>
            <a:spAutoFit/>
          </a:bodyPr>
          <a:lstStyle/>
          <a:p>
            <a:pPr algn="l">
              <a:defRPr/>
            </a:pPr>
            <a:r>
              <a:rPr lang="zh-CN" altLang="en-US" sz="3200">
                <a:effectLst>
                  <a:outerShdw blurRad="38100" dist="38100" dir="2700000" algn="tl">
                    <a:srgbClr val="000000"/>
                  </a:outerShdw>
                </a:effectLst>
                <a:latin typeface="仿宋_GB2312" pitchFamily="49" charset="-122"/>
                <a:ea typeface="仿宋_GB2312" pitchFamily="49" charset="-122"/>
                <a:cs typeface="仿宋"/>
              </a:rPr>
              <a:t>幼畜早期超排技术</a:t>
            </a:r>
          </a:p>
        </p:txBody>
      </p:sp>
      <p:grpSp>
        <p:nvGrpSpPr>
          <p:cNvPr id="50180" name="Group 5"/>
          <p:cNvGrpSpPr>
            <a:grpSpLocks/>
          </p:cNvGrpSpPr>
          <p:nvPr/>
        </p:nvGrpSpPr>
        <p:grpSpPr bwMode="auto">
          <a:xfrm>
            <a:off x="7164288" y="5013176"/>
            <a:ext cx="1800200" cy="1368152"/>
            <a:chOff x="2400" y="2400"/>
            <a:chExt cx="1488" cy="1008"/>
          </a:xfrm>
        </p:grpSpPr>
        <p:pic>
          <p:nvPicPr>
            <p:cNvPr id="50183" name="Picture 6" descr="试验图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8" y="2448"/>
              <a:ext cx="1392" cy="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4" name="Rectangle 7"/>
            <p:cNvSpPr>
              <a:spLocks noChangeArrowheads="1"/>
            </p:cNvSpPr>
            <p:nvPr/>
          </p:nvSpPr>
          <p:spPr bwMode="auto">
            <a:xfrm>
              <a:off x="2400" y="2400"/>
              <a:ext cx="1488" cy="100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grpSp>
      <p:sp>
        <p:nvSpPr>
          <p:cNvPr id="50181" name="Rectangle 8"/>
          <p:cNvSpPr>
            <a:spLocks noChangeArrowheads="1"/>
          </p:cNvSpPr>
          <p:nvPr/>
        </p:nvSpPr>
        <p:spPr bwMode="auto">
          <a:xfrm>
            <a:off x="5579492" y="6309320"/>
            <a:ext cx="3529012"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r>
              <a:rPr kumimoji="0" lang="en-US" altLang="zh-CN" sz="1600" dirty="0">
                <a:solidFill>
                  <a:srgbClr val="FFFF00"/>
                </a:solidFill>
                <a:latin typeface="Arial" pitchFamily="34" charset="0"/>
              </a:rPr>
              <a:t>1</a:t>
            </a:r>
            <a:r>
              <a:rPr kumimoji="0" lang="zh-CN" altLang="en-US" sz="1600" dirty="0">
                <a:solidFill>
                  <a:srgbClr val="FFFF00"/>
                </a:solidFill>
                <a:latin typeface="Arial" pitchFamily="34" charset="0"/>
              </a:rPr>
              <a:t>月龄羔羊经激素处理获得的体外囊胚</a:t>
            </a:r>
          </a:p>
        </p:txBody>
      </p:sp>
      <p:sp>
        <p:nvSpPr>
          <p:cNvPr id="59401" name="Rectangle 9"/>
          <p:cNvSpPr>
            <a:spLocks noChangeArrowheads="1"/>
          </p:cNvSpPr>
          <p:nvPr/>
        </p:nvSpPr>
        <p:spPr bwMode="auto">
          <a:xfrm>
            <a:off x="2122488" y="620688"/>
            <a:ext cx="796925" cy="579438"/>
          </a:xfrm>
          <a:prstGeom prst="rect">
            <a:avLst/>
          </a:prstGeom>
          <a:noFill/>
          <a:ln w="9525">
            <a:noFill/>
            <a:miter lim="800000"/>
            <a:headEnd/>
            <a:tailEnd/>
          </a:ln>
          <a:effectLst/>
        </p:spPr>
        <p:txBody>
          <a:bodyPr wrap="none">
            <a:spAutoFit/>
          </a:bodyPr>
          <a:lstStyle/>
          <a:p>
            <a:pPr algn="l" eaLnBrk="1" hangingPunct="1">
              <a:defRPr/>
            </a:pPr>
            <a:r>
              <a:rPr lang="zh-CN" altLang="en-US" sz="3200" dirty="0">
                <a:effectLst>
                  <a:outerShdw blurRad="38100" dist="38100" dir="2700000" algn="tl">
                    <a:srgbClr val="000000"/>
                  </a:outerShdw>
                </a:effectLst>
                <a:latin typeface="仿宋_GB2312" pitchFamily="49" charset="-122"/>
                <a:ea typeface="仿宋_GB2312" pitchFamily="49" charset="-122"/>
              </a:rPr>
              <a:t>例</a:t>
            </a:r>
            <a:r>
              <a:rPr lang="en-US" altLang="zh-CN" sz="3200" dirty="0">
                <a:effectLst>
                  <a:outerShdw blurRad="38100" dist="38100" dir="2700000" algn="tl">
                    <a:srgbClr val="000000"/>
                  </a:outerShdw>
                </a:effectLst>
                <a:latin typeface="仿宋_GB2312" pitchFamily="49" charset="-122"/>
                <a:ea typeface="仿宋_GB2312" pitchFamily="49" charset="-122"/>
              </a:rPr>
              <a:t>1</a:t>
            </a:r>
            <a:endParaRPr lang="zh-CN" altLang="en-US" sz="3200" dirty="0">
              <a:effectLst>
                <a:outerShdw blurRad="38100" dist="38100" dir="2700000" algn="tl">
                  <a:srgbClr val="000000"/>
                </a:outerShdw>
              </a:effectLst>
              <a:latin typeface="仿宋_GB2312" pitchFamily="49" charset="-122"/>
              <a:ea typeface="仿宋_GB2312"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9"/>
          <p:cNvGraphicFramePr>
            <a:graphicFrameLocks noGrp="1"/>
          </p:cNvGraphicFramePr>
          <p:nvPr>
            <p:extLst>
              <p:ext uri="{D42A27DB-BD31-4B8C-83A1-F6EECF244321}">
                <p14:modId xmlns:p14="http://schemas.microsoft.com/office/powerpoint/2010/main" val="950149207"/>
              </p:ext>
            </p:extLst>
          </p:nvPr>
        </p:nvGraphicFramePr>
        <p:xfrm>
          <a:off x="642938" y="1714500"/>
          <a:ext cx="7929563" cy="2804080"/>
        </p:xfrm>
        <a:graphic>
          <a:graphicData uri="http://schemas.openxmlformats.org/drawingml/2006/table">
            <a:tbl>
              <a:tblPr/>
              <a:tblGrid>
                <a:gridCol w="2000247"/>
                <a:gridCol w="1857373"/>
                <a:gridCol w="1857373"/>
                <a:gridCol w="2214570"/>
              </a:tblGrid>
              <a:tr h="106655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200" b="1" i="0" u="none" strike="noStrike" cap="none" normalizeH="0" baseline="0" dirty="0" smtClean="0">
                        <a:ln>
                          <a:noFill/>
                        </a:ln>
                        <a:solidFill>
                          <a:schemeClr val="tx1"/>
                        </a:solidFill>
                        <a:effectLst/>
                        <a:latin typeface="宋体" pitchFamily="2" charset="-122"/>
                        <a:ea typeface="宋体" pitchFamily="2"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2013</a:t>
                      </a: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年中国（</a:t>
                      </a: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kg</a:t>
                      </a: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2013</a:t>
                      </a: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年世界（</a:t>
                      </a: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kg</a:t>
                      </a: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世界位置</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7898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肉类人均</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3200" b="1" i="0" u="none" strike="noStrike" cap="none" normalizeH="0" baseline="0" dirty="0" smtClean="0">
                          <a:ln>
                            <a:noFill/>
                          </a:ln>
                          <a:solidFill>
                            <a:schemeClr val="tx1"/>
                          </a:solidFill>
                          <a:effectLst/>
                          <a:latin typeface="宋体" pitchFamily="2" charset="-122"/>
                          <a:ea typeface="宋体" pitchFamily="2" charset="-122"/>
                        </a:rPr>
                        <a:t>60</a:t>
                      </a:r>
                      <a:endParaRPr kumimoji="1" lang="en-US" altLang="zh-CN" sz="3200" b="1" i="0" u="none" strike="noStrike" cap="none" normalizeH="0" baseline="0" dirty="0" smtClean="0">
                        <a:ln>
                          <a:noFill/>
                        </a:ln>
                        <a:solidFill>
                          <a:schemeClr val="tx1"/>
                        </a:solidFill>
                        <a:effectLst/>
                        <a:latin typeface="宋体" pitchFamily="2" charset="-122"/>
                        <a:ea typeface="宋体" pitchFamily="2"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 43</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94</a:t>
                      </a: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年</a:t>
                      </a: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&gt;</a:t>
                      </a: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世界</a:t>
                      </a:r>
                      <a:endParaRPr kumimoji="1" lang="en-US" altLang="zh-CN" sz="3200" b="1" i="0" u="none" strike="noStrike" cap="none" normalizeH="0" baseline="0" dirty="0" smtClean="0">
                        <a:ln>
                          <a:noFill/>
                        </a:ln>
                        <a:solidFill>
                          <a:schemeClr val="tx1"/>
                        </a:solidFill>
                        <a:effectLst/>
                        <a:latin typeface="宋体" pitchFamily="2" charset="-122"/>
                        <a:ea typeface="宋体" pitchFamily="2"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57898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rgbClr val="FF0000"/>
                          </a:solidFill>
                          <a:effectLst/>
                          <a:latin typeface="宋体" pitchFamily="2" charset="-122"/>
                          <a:ea typeface="宋体" pitchFamily="2" charset="-122"/>
                        </a:rPr>
                        <a:t>禽蛋人均</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3200" b="1" i="0" u="none" strike="noStrike" cap="none" normalizeH="0" baseline="0" dirty="0" smtClean="0">
                          <a:ln>
                            <a:noFill/>
                          </a:ln>
                          <a:solidFill>
                            <a:srgbClr val="FF0000"/>
                          </a:solidFill>
                          <a:effectLst/>
                          <a:latin typeface="宋体" pitchFamily="2" charset="-122"/>
                          <a:ea typeface="宋体" pitchFamily="2" charset="-122"/>
                        </a:rPr>
                        <a:t>21</a:t>
                      </a:r>
                      <a:endParaRPr kumimoji="1" lang="en-US" altLang="zh-CN" sz="3200" b="1" i="0" u="none" strike="noStrike" cap="none" normalizeH="0" baseline="0" dirty="0" smtClean="0">
                        <a:ln>
                          <a:noFill/>
                        </a:ln>
                        <a:solidFill>
                          <a:srgbClr val="FF0000"/>
                        </a:solidFill>
                        <a:effectLst/>
                        <a:latin typeface="宋体" pitchFamily="2" charset="-122"/>
                        <a:ea typeface="宋体" pitchFamily="2"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200" b="1" i="0" u="none" strike="noStrike" cap="none" normalizeH="0" baseline="0" dirty="0" smtClean="0">
                          <a:ln>
                            <a:noFill/>
                          </a:ln>
                          <a:solidFill>
                            <a:srgbClr val="FF0000"/>
                          </a:solidFill>
                          <a:effectLst/>
                          <a:latin typeface="宋体" pitchFamily="2" charset="-122"/>
                          <a:ea typeface="宋体" pitchFamily="2" charset="-122"/>
                        </a:rPr>
                        <a:t> 10</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200" b="1" i="0" u="none" strike="noStrike" cap="none" normalizeH="0" baseline="0" dirty="0" smtClean="0">
                          <a:ln>
                            <a:noFill/>
                          </a:ln>
                          <a:solidFill>
                            <a:srgbClr val="FF0000"/>
                          </a:solidFill>
                          <a:effectLst/>
                          <a:latin typeface="宋体" pitchFamily="2" charset="-122"/>
                          <a:ea typeface="宋体" pitchFamily="2" charset="-122"/>
                        </a:rPr>
                        <a:t>91</a:t>
                      </a:r>
                      <a:r>
                        <a:rPr kumimoji="1" lang="zh-CN" altLang="en-US" sz="3200" b="1" i="0" u="none" strike="noStrike" cap="none" normalizeH="0" baseline="0" dirty="0" smtClean="0">
                          <a:ln>
                            <a:noFill/>
                          </a:ln>
                          <a:solidFill>
                            <a:srgbClr val="FF0000"/>
                          </a:solidFill>
                          <a:effectLst/>
                          <a:latin typeface="宋体" pitchFamily="2" charset="-122"/>
                          <a:ea typeface="宋体" pitchFamily="2" charset="-122"/>
                        </a:rPr>
                        <a:t>年</a:t>
                      </a:r>
                      <a:r>
                        <a:rPr kumimoji="1" lang="en-US" altLang="zh-CN" sz="3200" b="1" i="0" u="none" strike="noStrike" cap="none" normalizeH="0" baseline="0" dirty="0" smtClean="0">
                          <a:ln>
                            <a:noFill/>
                          </a:ln>
                          <a:solidFill>
                            <a:srgbClr val="FF0000"/>
                          </a:solidFill>
                          <a:effectLst/>
                          <a:latin typeface="宋体" pitchFamily="2" charset="-122"/>
                          <a:ea typeface="宋体" pitchFamily="2" charset="-122"/>
                        </a:rPr>
                        <a:t>&gt;</a:t>
                      </a:r>
                      <a:r>
                        <a:rPr kumimoji="1" lang="zh-CN" altLang="en-US" sz="3200" b="1" i="0" u="none" strike="noStrike" cap="none" normalizeH="0" baseline="0" dirty="0" smtClean="0">
                          <a:ln>
                            <a:noFill/>
                          </a:ln>
                          <a:solidFill>
                            <a:srgbClr val="FF0000"/>
                          </a:solidFill>
                          <a:effectLst/>
                          <a:latin typeface="宋体" pitchFamily="2" charset="-122"/>
                          <a:ea typeface="宋体" pitchFamily="2" charset="-122"/>
                        </a:rPr>
                        <a:t>世界</a:t>
                      </a:r>
                      <a:endParaRPr kumimoji="1" lang="en-US" altLang="zh-CN" sz="3200" b="1" i="0" u="none" strike="noStrike" cap="none" normalizeH="0" baseline="0" dirty="0" smtClean="0">
                        <a:ln>
                          <a:noFill/>
                        </a:ln>
                        <a:solidFill>
                          <a:srgbClr val="FF0000"/>
                        </a:solidFill>
                        <a:effectLst/>
                        <a:latin typeface="宋体" pitchFamily="2" charset="-122"/>
                        <a:ea typeface="宋体" pitchFamily="2"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57898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奶类人均</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3200" b="1" i="0" u="none" strike="noStrike" cap="none" normalizeH="0" baseline="0" dirty="0" smtClean="0">
                          <a:ln>
                            <a:noFill/>
                          </a:ln>
                          <a:solidFill>
                            <a:schemeClr val="tx1"/>
                          </a:solidFill>
                          <a:effectLst/>
                          <a:latin typeface="宋体" pitchFamily="2" charset="-122"/>
                          <a:ea typeface="宋体" pitchFamily="2" charset="-122"/>
                        </a:rPr>
                        <a:t>31</a:t>
                      </a:r>
                      <a:endParaRPr kumimoji="1" lang="en-US" altLang="zh-CN" sz="3200" b="1" i="0" u="none" strike="noStrike" cap="none" normalizeH="0" baseline="0" dirty="0" smtClean="0">
                        <a:ln>
                          <a:noFill/>
                        </a:ln>
                        <a:solidFill>
                          <a:schemeClr val="tx1"/>
                        </a:solidFill>
                        <a:effectLst/>
                        <a:latin typeface="宋体" pitchFamily="2" charset="-122"/>
                        <a:ea typeface="宋体" pitchFamily="2"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104</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200" b="1" i="0" u="none" strike="noStrike" cap="none" normalizeH="0" baseline="0" dirty="0" smtClean="0">
                          <a:ln>
                            <a:noFill/>
                          </a:ln>
                          <a:solidFill>
                            <a:schemeClr val="tx1"/>
                          </a:solidFill>
                          <a:effectLst/>
                          <a:latin typeface="宋体" pitchFamily="2" charset="-122"/>
                          <a:ea typeface="宋体" pitchFamily="2" charset="-122"/>
                        </a:rPr>
                        <a:t>&lt;1/3</a:t>
                      </a:r>
                      <a:r>
                        <a:rPr kumimoji="1" lang="zh-CN" altLang="en-US" sz="3200" b="1" i="0" u="none" strike="noStrike" cap="none" normalizeH="0" baseline="0" dirty="0" smtClean="0">
                          <a:ln>
                            <a:noFill/>
                          </a:ln>
                          <a:solidFill>
                            <a:schemeClr val="tx1"/>
                          </a:solidFill>
                          <a:effectLst/>
                          <a:latin typeface="宋体" pitchFamily="2" charset="-122"/>
                          <a:ea typeface="宋体" pitchFamily="2" charset="-122"/>
                        </a:rPr>
                        <a:t>世界</a:t>
                      </a:r>
                      <a:endParaRPr kumimoji="1" lang="en-US" altLang="zh-CN" sz="3200" b="1" i="0" u="none" strike="noStrike" cap="none" normalizeH="0" baseline="0" dirty="0" smtClean="0">
                        <a:ln>
                          <a:noFill/>
                        </a:ln>
                        <a:solidFill>
                          <a:schemeClr val="tx1"/>
                        </a:solidFill>
                        <a:effectLst/>
                        <a:latin typeface="宋体" pitchFamily="2" charset="-122"/>
                        <a:ea typeface="宋体" pitchFamily="2"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bl>
          </a:graphicData>
        </a:graphic>
      </p:graphicFrame>
      <p:sp>
        <p:nvSpPr>
          <p:cNvPr id="19485" name="矩形 4"/>
          <p:cNvSpPr>
            <a:spLocks noChangeArrowheads="1"/>
          </p:cNvSpPr>
          <p:nvPr/>
        </p:nvSpPr>
        <p:spPr bwMode="auto">
          <a:xfrm>
            <a:off x="627634" y="4714875"/>
            <a:ext cx="7040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宋体" pitchFamily="2" charset="-122"/>
                <a:ea typeface="宋体" pitchFamily="2" charset="-122"/>
              </a:rPr>
              <a:t>人均禽蛋</a:t>
            </a:r>
            <a:r>
              <a:rPr lang="zh-CN" altLang="en-US" sz="2800" dirty="0" smtClean="0">
                <a:solidFill>
                  <a:schemeClr val="tx1"/>
                </a:solidFill>
                <a:latin typeface="宋体" pitchFamily="2" charset="-122"/>
                <a:ea typeface="宋体" pitchFamily="2" charset="-122"/>
              </a:rPr>
              <a:t>水平</a:t>
            </a:r>
            <a:r>
              <a:rPr lang="en-US" altLang="zh-CN" sz="2800" dirty="0" smtClean="0">
                <a:solidFill>
                  <a:schemeClr val="tx1"/>
                </a:solidFill>
                <a:latin typeface="宋体" pitchFamily="2" charset="-122"/>
                <a:ea typeface="宋体" pitchFamily="2" charset="-122"/>
              </a:rPr>
              <a:t>1998</a:t>
            </a:r>
            <a:r>
              <a:rPr lang="zh-CN" altLang="en-US" sz="2800" dirty="0">
                <a:solidFill>
                  <a:schemeClr val="tx1"/>
                </a:solidFill>
                <a:latin typeface="宋体" pitchFamily="2" charset="-122"/>
                <a:ea typeface="宋体" pitchFamily="2" charset="-122"/>
              </a:rPr>
              <a:t>年开始超过发达国家水平</a:t>
            </a:r>
            <a:endParaRPr lang="zh-CN" altLang="en-US" sz="2800" dirty="0">
              <a:solidFill>
                <a:schemeClr val="tx1"/>
              </a:solidFill>
            </a:endParaRPr>
          </a:p>
        </p:txBody>
      </p:sp>
      <p:sp>
        <p:nvSpPr>
          <p:cNvPr id="19486" name="矩形 3"/>
          <p:cNvSpPr>
            <a:spLocks noChangeArrowheads="1"/>
          </p:cNvSpPr>
          <p:nvPr/>
        </p:nvSpPr>
        <p:spPr bwMode="auto">
          <a:xfrm>
            <a:off x="684213" y="692150"/>
            <a:ext cx="57594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3200" dirty="0" smtClean="0">
                <a:latin typeface="楷体_GB2312" pitchFamily="49" charset="-122"/>
                <a:ea typeface="楷体_GB2312" pitchFamily="49" charset="-122"/>
              </a:rPr>
              <a:t>“</a:t>
            </a:r>
            <a:r>
              <a:rPr lang="en-US" altLang="zh-CN" sz="3200" dirty="0" smtClean="0">
                <a:latin typeface="楷体_GB2312" pitchFamily="49" charset="-122"/>
                <a:ea typeface="楷体_GB2312" pitchFamily="49" charset="-122"/>
              </a:rPr>
              <a:t>GDP</a:t>
            </a:r>
            <a:r>
              <a:rPr lang="zh-CN" altLang="en-US" sz="3200" dirty="0">
                <a:latin typeface="楷体_GB2312" pitchFamily="49" charset="-122"/>
                <a:ea typeface="楷体_GB2312" pitchFamily="49" charset="-122"/>
              </a:rPr>
              <a:t>与人均</a:t>
            </a:r>
            <a:r>
              <a:rPr lang="en-US" altLang="zh-CN" sz="3200" dirty="0" smtClean="0">
                <a:latin typeface="楷体_GB2312" pitchFamily="49" charset="-122"/>
                <a:ea typeface="楷体_GB2312" pitchFamily="49" charset="-122"/>
              </a:rPr>
              <a:t>GDP</a:t>
            </a:r>
            <a:r>
              <a:rPr lang="zh-CN" altLang="en-US" sz="3200" dirty="0" smtClean="0">
                <a:latin typeface="楷体_GB2312" pitchFamily="49" charset="-122"/>
                <a:ea typeface="楷体_GB2312" pitchFamily="49" charset="-122"/>
              </a:rPr>
              <a:t>”</a:t>
            </a:r>
            <a:endParaRPr lang="en-US" altLang="zh-CN" sz="3200" dirty="0">
              <a:latin typeface="楷体_GB2312" pitchFamily="49" charset="-122"/>
              <a:ea typeface="楷体_GB2312" pitchFamily="49" charset="-122"/>
            </a:endParaRPr>
          </a:p>
        </p:txBody>
      </p:sp>
      <p:sp>
        <p:nvSpPr>
          <p:cNvPr id="5"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467544" y="1500188"/>
            <a:ext cx="3672656" cy="502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ct val="2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根据</a:t>
            </a:r>
            <a:r>
              <a:rPr lang="en-US" altLang="zh-CN" sz="3200" dirty="0">
                <a:solidFill>
                  <a:schemeClr val="tx1"/>
                </a:solidFill>
                <a:latin typeface="仿宋_GB2312" pitchFamily="49" charset="-122"/>
                <a:ea typeface="仿宋_GB2312" pitchFamily="49" charset="-122"/>
              </a:rPr>
              <a:t>X</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Y</a:t>
            </a:r>
            <a:r>
              <a:rPr lang="zh-CN" altLang="en-US" sz="3200" dirty="0">
                <a:solidFill>
                  <a:schemeClr val="tx1"/>
                </a:solidFill>
                <a:latin typeface="仿宋_GB2312" pitchFamily="49" charset="-122"/>
                <a:ea typeface="仿宋_GB2312" pitchFamily="49" charset="-122"/>
              </a:rPr>
              <a:t>精子</a:t>
            </a:r>
            <a:r>
              <a:rPr lang="en-US" altLang="zh-CN" sz="3200" dirty="0">
                <a:solidFill>
                  <a:schemeClr val="tx1"/>
                </a:solidFill>
                <a:latin typeface="仿宋_GB2312" pitchFamily="49" charset="-122"/>
                <a:ea typeface="仿宋_GB2312" pitchFamily="49" charset="-122"/>
              </a:rPr>
              <a:t>DNA</a:t>
            </a:r>
            <a:r>
              <a:rPr lang="zh-CN" altLang="en-US" sz="3200" dirty="0">
                <a:solidFill>
                  <a:schemeClr val="tx1"/>
                </a:solidFill>
                <a:latin typeface="仿宋_GB2312" pitchFamily="49" charset="-122"/>
                <a:ea typeface="仿宋_GB2312" pitchFamily="49" charset="-122"/>
              </a:rPr>
              <a:t>含量的微小差异</a:t>
            </a:r>
            <a:r>
              <a:rPr lang="zh-CN" altLang="en-US" sz="3200" dirty="0" smtClean="0">
                <a:solidFill>
                  <a:schemeClr val="tx1"/>
                </a:solidFill>
                <a:latin typeface="仿宋_GB2312" pitchFamily="49" charset="-122"/>
                <a:ea typeface="仿宋_GB2312" pitchFamily="49" charset="-122"/>
              </a:rPr>
              <a:t>，荧光染色、流式</a:t>
            </a:r>
            <a:r>
              <a:rPr lang="zh-CN" altLang="en-US" sz="3200" dirty="0">
                <a:solidFill>
                  <a:schemeClr val="tx1"/>
                </a:solidFill>
                <a:latin typeface="仿宋_GB2312" pitchFamily="49" charset="-122"/>
                <a:ea typeface="仿宋_GB2312" pitchFamily="49" charset="-122"/>
              </a:rPr>
              <a:t>细胞分离器分离，准确率</a:t>
            </a:r>
            <a:r>
              <a:rPr lang="en-US" altLang="zh-CN" sz="3200" dirty="0">
                <a:solidFill>
                  <a:schemeClr val="tx1"/>
                </a:solidFill>
                <a:latin typeface="仿宋_GB2312" pitchFamily="49" charset="-122"/>
                <a:ea typeface="仿宋_GB2312" pitchFamily="49" charset="-122"/>
              </a:rPr>
              <a:t>90%</a:t>
            </a:r>
            <a:endParaRPr lang="zh-CN" altLang="en-US" sz="3200" dirty="0">
              <a:solidFill>
                <a:schemeClr val="tx1"/>
              </a:solidFill>
              <a:latin typeface="仿宋_GB2312" pitchFamily="49" charset="-122"/>
              <a:ea typeface="仿宋_GB2312" pitchFamily="49" charset="-122"/>
            </a:endParaRPr>
          </a:p>
          <a:p>
            <a:pPr marL="342900" indent="-342900" algn="just" eaLnBrk="1" hangingPunct="1">
              <a:spcBef>
                <a:spcPct val="2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商品化，在奶牛人工授精中应用</a:t>
            </a:r>
            <a:endParaRPr lang="en-US" altLang="zh-CN" sz="3200" dirty="0">
              <a:solidFill>
                <a:schemeClr val="tx1"/>
              </a:solidFill>
              <a:latin typeface="仿宋_GB2312" pitchFamily="49" charset="-122"/>
              <a:ea typeface="仿宋_GB2312" pitchFamily="49" charset="-122"/>
            </a:endParaRPr>
          </a:p>
          <a:p>
            <a:pPr marL="342900" indent="-342900" algn="just" eaLnBrk="1" hangingPunct="1">
              <a:spcBef>
                <a:spcPct val="2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效率、成本问题 </a:t>
            </a:r>
          </a:p>
        </p:txBody>
      </p:sp>
      <p:sp>
        <p:nvSpPr>
          <p:cNvPr id="45077" name="TextBox 2"/>
          <p:cNvSpPr txBox="1">
            <a:spLocks noChangeArrowheads="1"/>
          </p:cNvSpPr>
          <p:nvPr/>
        </p:nvSpPr>
        <p:spPr bwMode="auto">
          <a:xfrm>
            <a:off x="2950816" y="579438"/>
            <a:ext cx="2808287" cy="617537"/>
          </a:xfrm>
          <a:prstGeom prst="rect">
            <a:avLst/>
          </a:prstGeom>
          <a:noFill/>
          <a:ln w="38100" cap="sq" algn="ctr">
            <a:solidFill>
              <a:srgbClr val="CC0000"/>
            </a:solidFill>
            <a:miter lim="800000"/>
            <a:headEnd/>
            <a:tailEnd/>
          </a:ln>
          <a:effectLst/>
        </p:spPr>
        <p:txBody>
          <a:bodyPr>
            <a:spAutoFit/>
          </a:bodyPr>
          <a:lstStyle/>
          <a:p>
            <a:pPr algn="l">
              <a:defRPr/>
            </a:pPr>
            <a:r>
              <a:rPr lang="zh-CN" altLang="en-US" sz="3200">
                <a:effectLst>
                  <a:outerShdw blurRad="38100" dist="38100" dir="2700000" algn="tl">
                    <a:srgbClr val="000000"/>
                  </a:outerShdw>
                </a:effectLst>
                <a:latin typeface="仿宋_GB2312" pitchFamily="49" charset="-122"/>
                <a:ea typeface="仿宋_GB2312" pitchFamily="49" charset="-122"/>
                <a:cs typeface="仿宋"/>
              </a:rPr>
              <a:t>精子性控技术</a:t>
            </a:r>
          </a:p>
        </p:txBody>
      </p:sp>
      <p:sp>
        <p:nvSpPr>
          <p:cNvPr id="57360" name="Rectangle 16"/>
          <p:cNvSpPr>
            <a:spLocks noChangeArrowheads="1"/>
          </p:cNvSpPr>
          <p:nvPr/>
        </p:nvSpPr>
        <p:spPr bwMode="auto">
          <a:xfrm>
            <a:off x="2123728" y="549275"/>
            <a:ext cx="796925" cy="579438"/>
          </a:xfrm>
          <a:prstGeom prst="rect">
            <a:avLst/>
          </a:prstGeom>
          <a:noFill/>
          <a:ln w="9525">
            <a:noFill/>
            <a:miter lim="800000"/>
            <a:headEnd/>
            <a:tailEnd/>
          </a:ln>
          <a:effectLst/>
        </p:spPr>
        <p:txBody>
          <a:bodyPr wrap="none">
            <a:spAutoFit/>
          </a:bodyPr>
          <a:lstStyle/>
          <a:p>
            <a:pPr algn="l" eaLnBrk="1" hangingPunct="1">
              <a:defRPr/>
            </a:pPr>
            <a:r>
              <a:rPr lang="zh-CN" altLang="en-US" sz="3200" dirty="0">
                <a:effectLst>
                  <a:outerShdw blurRad="38100" dist="38100" dir="2700000" algn="tl">
                    <a:srgbClr val="000000"/>
                  </a:outerShdw>
                </a:effectLst>
                <a:latin typeface="仿宋_GB2312" pitchFamily="49" charset="-122"/>
                <a:ea typeface="仿宋_GB2312" pitchFamily="49" charset="-122"/>
              </a:rPr>
              <a:t>例</a:t>
            </a:r>
            <a:r>
              <a:rPr lang="en-US" altLang="zh-CN" sz="3200" dirty="0">
                <a:effectLst>
                  <a:outerShdw blurRad="38100" dist="38100" dir="2700000" algn="tl">
                    <a:srgbClr val="000000"/>
                  </a:outerShdw>
                </a:effectLst>
                <a:latin typeface="仿宋_GB2312" pitchFamily="49" charset="-122"/>
                <a:ea typeface="仿宋_GB2312" pitchFamily="49" charset="-122"/>
              </a:rPr>
              <a:t>2</a:t>
            </a:r>
            <a:endParaRPr lang="zh-CN" altLang="en-US" sz="3200" dirty="0">
              <a:effectLst>
                <a:outerShdw blurRad="38100" dist="38100" dir="2700000" algn="tl">
                  <a:srgbClr val="000000"/>
                </a:outerShdw>
              </a:effectLst>
              <a:latin typeface="仿宋_GB2312" pitchFamily="49" charset="-122"/>
              <a:ea typeface="仿宋_GB2312" pitchFamily="49" charset="-122"/>
            </a:endParaRPr>
          </a:p>
        </p:txBody>
      </p:sp>
      <p:grpSp>
        <p:nvGrpSpPr>
          <p:cNvPr id="51205" name="Group 21"/>
          <p:cNvGrpSpPr>
            <a:grpSpLocks/>
          </p:cNvGrpSpPr>
          <p:nvPr/>
        </p:nvGrpSpPr>
        <p:grpSpPr bwMode="auto">
          <a:xfrm>
            <a:off x="4283075" y="1484313"/>
            <a:ext cx="4465638" cy="4943475"/>
            <a:chOff x="2698" y="704"/>
            <a:chExt cx="2903" cy="3345"/>
          </a:xfrm>
        </p:grpSpPr>
        <p:pic>
          <p:nvPicPr>
            <p:cNvPr id="51206" name="Picture 18" descr="fw_large"/>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8" y="704"/>
              <a:ext cx="2903" cy="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19" descr="n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2" y="2427"/>
              <a:ext cx="1449" cy="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20" descr="4013pic0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05" y="709"/>
              <a:ext cx="1452" cy="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p:cNvSpPr txBox="1"/>
          <p:nvPr/>
        </p:nvSpPr>
        <p:spPr>
          <a:xfrm>
            <a:off x="6588224" y="2946430"/>
            <a:ext cx="2088232" cy="338554"/>
          </a:xfrm>
          <a:prstGeom prst="rect">
            <a:avLst/>
          </a:prstGeom>
          <a:noFill/>
        </p:spPr>
        <p:txBody>
          <a:bodyPr wrap="square" rtlCol="0">
            <a:spAutoFit/>
          </a:bodyPr>
          <a:lstStyle/>
          <a:p>
            <a:r>
              <a:rPr lang="en-US" altLang="zh-CN" sz="1600" dirty="0" smtClean="0">
                <a:solidFill>
                  <a:schemeClr val="accent2"/>
                </a:solidFill>
              </a:rPr>
              <a:t>X</a:t>
            </a:r>
            <a:r>
              <a:rPr lang="zh-CN" altLang="en-US" sz="1600" dirty="0" smtClean="0">
                <a:solidFill>
                  <a:schemeClr val="accent2"/>
                </a:solidFill>
              </a:rPr>
              <a:t>精子</a:t>
            </a:r>
            <a:r>
              <a:rPr lang="en-US" altLang="zh-CN" sz="1600" dirty="0" smtClean="0">
                <a:solidFill>
                  <a:schemeClr val="accent2"/>
                </a:solidFill>
              </a:rPr>
              <a:t>DNA</a:t>
            </a:r>
            <a:r>
              <a:rPr lang="zh-CN" altLang="en-US" sz="1600" dirty="0" smtClean="0">
                <a:solidFill>
                  <a:schemeClr val="accent2"/>
                </a:solidFill>
              </a:rPr>
              <a:t>含量多</a:t>
            </a:r>
            <a:r>
              <a:rPr lang="en-US" altLang="zh-CN" sz="1600" dirty="0" smtClean="0">
                <a:solidFill>
                  <a:schemeClr val="accent2"/>
                </a:solidFill>
              </a:rPr>
              <a:t>3.8%</a:t>
            </a:r>
            <a:endParaRPr lang="zh-CN" altLang="en-US" sz="1600" dirty="0">
              <a:solidFill>
                <a:schemeClr val="accent2"/>
              </a:solidFill>
            </a:endParaRPr>
          </a:p>
        </p:txBody>
      </p:sp>
      <p:sp>
        <p:nvSpPr>
          <p:cNvPr id="2" name="矩形 1"/>
          <p:cNvSpPr/>
          <p:nvPr/>
        </p:nvSpPr>
        <p:spPr>
          <a:xfrm>
            <a:off x="5810161" y="404664"/>
            <a:ext cx="2290505" cy="830997"/>
          </a:xfrm>
          <a:prstGeom prst="rect">
            <a:avLst/>
          </a:prstGeom>
        </p:spPr>
        <p:txBody>
          <a:bodyPr wrap="square">
            <a:spAutoFit/>
          </a:bodyPr>
          <a:lstStyle/>
          <a:p>
            <a:pPr algn="l"/>
            <a:r>
              <a:rPr lang="en-US" altLang="zh-CN" sz="2400" dirty="0">
                <a:latin typeface="+mn-lt"/>
              </a:rPr>
              <a:t>Semen sexing technology</a:t>
            </a:r>
            <a:endParaRPr lang="zh-CN" altLang="en-US" sz="2400" dirty="0">
              <a:latin typeface="+mn-lt"/>
            </a:endParaRPr>
          </a:p>
        </p:txBody>
      </p:sp>
      <p:sp>
        <p:nvSpPr>
          <p:cNvPr id="11"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40</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755650" y="5373688"/>
            <a:ext cx="74898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lnSpc>
                <a:spcPct val="120000"/>
              </a:lnSpc>
              <a:spcBef>
                <a:spcPct val="20000"/>
              </a:spcBef>
              <a:buClr>
                <a:srgbClr val="CC0000"/>
              </a:buClr>
              <a:buFont typeface="Wingdings" pitchFamily="2" charset="2"/>
              <a:buNone/>
            </a:pPr>
            <a:r>
              <a:rPr lang="zh-CN" altLang="en-US" sz="3200">
                <a:solidFill>
                  <a:schemeClr val="tx1"/>
                </a:solidFill>
                <a:latin typeface="仿宋_GB2312" pitchFamily="49" charset="-122"/>
                <a:ea typeface="仿宋_GB2312" pitchFamily="49" charset="-122"/>
              </a:rPr>
              <a:t>早期胚胎性别鉴定</a:t>
            </a:r>
            <a:r>
              <a:rPr lang="en-US" altLang="zh-CN" sz="3200">
                <a:solidFill>
                  <a:schemeClr val="tx1"/>
                </a:solidFill>
                <a:latin typeface="仿宋_GB2312" pitchFamily="49" charset="-122"/>
                <a:ea typeface="仿宋_GB2312" pitchFamily="49" charset="-122"/>
              </a:rPr>
              <a:t>:Y</a:t>
            </a:r>
            <a:r>
              <a:rPr lang="zh-CN" altLang="en-US" sz="3200">
                <a:solidFill>
                  <a:schemeClr val="tx1"/>
                </a:solidFill>
                <a:latin typeface="仿宋_GB2312" pitchFamily="49" charset="-122"/>
                <a:ea typeface="仿宋_GB2312" pitchFamily="49" charset="-122"/>
              </a:rPr>
              <a:t>染色体上性别决定区</a:t>
            </a:r>
            <a:r>
              <a:rPr lang="en-US" altLang="zh-CN" sz="3200">
                <a:solidFill>
                  <a:schemeClr val="tx1"/>
                </a:solidFill>
                <a:latin typeface="仿宋_GB2312" pitchFamily="49" charset="-122"/>
                <a:ea typeface="仿宋_GB2312" pitchFamily="49" charset="-122"/>
              </a:rPr>
              <a:t>SRY</a:t>
            </a:r>
            <a:r>
              <a:rPr lang="zh-CN" altLang="en-US" sz="3200">
                <a:solidFill>
                  <a:schemeClr val="tx1"/>
                </a:solidFill>
                <a:latin typeface="仿宋_GB2312" pitchFamily="49" charset="-122"/>
                <a:ea typeface="仿宋_GB2312" pitchFamily="49" charset="-122"/>
              </a:rPr>
              <a:t>基因。</a:t>
            </a:r>
            <a:r>
              <a:rPr lang="en-US" altLang="zh-CN" sz="3200">
                <a:solidFill>
                  <a:schemeClr val="tx1"/>
                </a:solidFill>
                <a:latin typeface="仿宋_GB2312" pitchFamily="49" charset="-122"/>
                <a:ea typeface="仿宋_GB2312" pitchFamily="49" charset="-122"/>
              </a:rPr>
              <a:t>PCR</a:t>
            </a:r>
            <a:r>
              <a:rPr lang="zh-CN" altLang="en-US" sz="3200">
                <a:solidFill>
                  <a:schemeClr val="tx1"/>
                </a:solidFill>
                <a:latin typeface="仿宋_GB2312" pitchFamily="49" charset="-122"/>
                <a:ea typeface="仿宋_GB2312" pitchFamily="49" charset="-122"/>
              </a:rPr>
              <a:t>、</a:t>
            </a:r>
            <a:r>
              <a:rPr lang="en-US" altLang="zh-CN" sz="3200">
                <a:solidFill>
                  <a:schemeClr val="tx1"/>
                </a:solidFill>
                <a:latin typeface="仿宋_GB2312" pitchFamily="49" charset="-122"/>
                <a:ea typeface="仿宋_GB2312" pitchFamily="49" charset="-122"/>
              </a:rPr>
              <a:t>LAMP</a:t>
            </a:r>
            <a:r>
              <a:rPr lang="zh-CN" altLang="en-US" sz="3200">
                <a:solidFill>
                  <a:schemeClr val="tx1"/>
                </a:solidFill>
                <a:latin typeface="仿宋_GB2312" pitchFamily="49" charset="-122"/>
                <a:ea typeface="仿宋_GB2312" pitchFamily="49" charset="-122"/>
              </a:rPr>
              <a:t>需切割胚胎取样</a:t>
            </a:r>
          </a:p>
        </p:txBody>
      </p:sp>
      <p:sp>
        <p:nvSpPr>
          <p:cNvPr id="116752" name="Text Box 16"/>
          <p:cNvSpPr txBox="1">
            <a:spLocks noChangeArrowheads="1"/>
          </p:cNvSpPr>
          <p:nvPr/>
        </p:nvSpPr>
        <p:spPr bwMode="auto">
          <a:xfrm>
            <a:off x="1187450" y="1700213"/>
            <a:ext cx="576263" cy="3054350"/>
          </a:xfrm>
          <a:prstGeom prst="rect">
            <a:avLst/>
          </a:prstGeom>
          <a:noFill/>
          <a:ln w="38100" cap="sq" algn="ctr">
            <a:solidFill>
              <a:srgbClr val="CC0000"/>
            </a:solidFill>
            <a:miter lim="800000"/>
            <a:headEnd/>
            <a:tailEnd/>
          </a:ln>
          <a:effectLst/>
        </p:spPr>
        <p:txBody>
          <a:bodyPr>
            <a:spAutoFit/>
          </a:bodyPr>
          <a:lstStyle/>
          <a:p>
            <a:pPr algn="l">
              <a:defRPr/>
            </a:pPr>
            <a:r>
              <a:rPr lang="zh-CN" altLang="en-US" sz="3200">
                <a:effectLst>
                  <a:outerShdw blurRad="38100" dist="38100" dir="2700000" algn="tl">
                    <a:srgbClr val="000000"/>
                  </a:outerShdw>
                </a:effectLst>
                <a:latin typeface="仿宋_GB2312" pitchFamily="49" charset="-122"/>
                <a:ea typeface="仿宋_GB2312" pitchFamily="49" charset="-122"/>
              </a:rPr>
              <a:t>胚胎性别鉴别</a:t>
            </a:r>
          </a:p>
        </p:txBody>
      </p:sp>
      <p:sp>
        <p:nvSpPr>
          <p:cNvPr id="52228" name="Oval 17"/>
          <p:cNvSpPr>
            <a:spLocks noChangeArrowheads="1"/>
          </p:cNvSpPr>
          <p:nvPr/>
        </p:nvSpPr>
        <p:spPr bwMode="auto">
          <a:xfrm>
            <a:off x="2843213" y="1138238"/>
            <a:ext cx="1871662" cy="1052512"/>
          </a:xfrm>
          <a:prstGeom prst="ellipse">
            <a:avLst/>
          </a:prstGeom>
          <a:solidFill>
            <a:schemeClr val="accent1"/>
          </a:solidFill>
          <a:ln w="12700" cap="sq">
            <a:solidFill>
              <a:schemeClr val="tx1"/>
            </a:solidFill>
            <a:round/>
            <a:headEnd/>
            <a:tailEnd/>
          </a:ln>
        </p:spPr>
        <p:txBody>
          <a:bodyPr wrap="none" anchor="ctr"/>
          <a:lstStyle/>
          <a:p>
            <a:pPr algn="l" eaLnBrk="1" hangingPunct="1"/>
            <a:endParaRPr lang="zh-CN" altLang="en-US" sz="2400" b="0">
              <a:solidFill>
                <a:srgbClr val="FFFF00"/>
              </a:solidFill>
              <a:latin typeface="Times New Roman" pitchFamily="18" charset="0"/>
              <a:ea typeface="方正舒体" pitchFamily="2" charset="-122"/>
            </a:endParaRPr>
          </a:p>
        </p:txBody>
      </p:sp>
      <p:sp>
        <p:nvSpPr>
          <p:cNvPr id="52229" name="Oval 18"/>
          <p:cNvSpPr>
            <a:spLocks noChangeArrowheads="1"/>
          </p:cNvSpPr>
          <p:nvPr/>
        </p:nvSpPr>
        <p:spPr bwMode="auto">
          <a:xfrm>
            <a:off x="2914650" y="2551113"/>
            <a:ext cx="1873250" cy="1008062"/>
          </a:xfrm>
          <a:prstGeom prst="ellipse">
            <a:avLst/>
          </a:prstGeom>
          <a:solidFill>
            <a:schemeClr val="accent1"/>
          </a:solidFill>
          <a:ln w="12700" cap="sq">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2230" name="Text Box 19"/>
          <p:cNvSpPr txBox="1">
            <a:spLocks noChangeArrowheads="1"/>
          </p:cNvSpPr>
          <p:nvPr/>
        </p:nvSpPr>
        <p:spPr bwMode="auto">
          <a:xfrm>
            <a:off x="3130550" y="1281113"/>
            <a:ext cx="12969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en-US" altLang="zh-CN" sz="3200">
                <a:solidFill>
                  <a:srgbClr val="FFFF00"/>
                </a:solidFill>
                <a:latin typeface="隶书" pitchFamily="49" charset="-122"/>
                <a:ea typeface="隶书" pitchFamily="49" charset="-122"/>
              </a:rPr>
              <a:t>PCR</a:t>
            </a:r>
            <a:r>
              <a:rPr kumimoji="0" lang="zh-CN" altLang="en-US" sz="3200">
                <a:solidFill>
                  <a:srgbClr val="FFFF00"/>
                </a:solidFill>
                <a:latin typeface="隶书" pitchFamily="49" charset="-122"/>
                <a:ea typeface="隶书" pitchFamily="49" charset="-122"/>
              </a:rPr>
              <a:t>法</a:t>
            </a:r>
          </a:p>
        </p:txBody>
      </p:sp>
      <p:sp>
        <p:nvSpPr>
          <p:cNvPr id="52231" name="Text Box 20"/>
          <p:cNvSpPr txBox="1">
            <a:spLocks noChangeArrowheads="1"/>
          </p:cNvSpPr>
          <p:nvPr/>
        </p:nvSpPr>
        <p:spPr bwMode="auto">
          <a:xfrm>
            <a:off x="3059113" y="2767013"/>
            <a:ext cx="14414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en-US" altLang="zh-CN" sz="3200">
                <a:solidFill>
                  <a:srgbClr val="FFFF00"/>
                </a:solidFill>
                <a:latin typeface="隶书" pitchFamily="49" charset="-122"/>
                <a:ea typeface="隶书" pitchFamily="49" charset="-122"/>
              </a:rPr>
              <a:t>LAMP</a:t>
            </a:r>
            <a:r>
              <a:rPr kumimoji="0" lang="zh-CN" altLang="en-US" sz="3200">
                <a:solidFill>
                  <a:srgbClr val="FFFF00"/>
                </a:solidFill>
                <a:latin typeface="隶书" pitchFamily="49" charset="-122"/>
                <a:ea typeface="隶书" pitchFamily="49" charset="-122"/>
              </a:rPr>
              <a:t>法</a:t>
            </a:r>
          </a:p>
        </p:txBody>
      </p:sp>
      <p:sp>
        <p:nvSpPr>
          <p:cNvPr id="52232" name="AutoShape 21"/>
          <p:cNvSpPr>
            <a:spLocks noChangeArrowheads="1"/>
          </p:cNvSpPr>
          <p:nvPr/>
        </p:nvSpPr>
        <p:spPr bwMode="auto">
          <a:xfrm rot="20077575" flipV="1">
            <a:off x="1979613" y="1974850"/>
            <a:ext cx="935037" cy="153988"/>
          </a:xfrm>
          <a:prstGeom prst="rightArrow">
            <a:avLst>
              <a:gd name="adj1" fmla="val 50000"/>
              <a:gd name="adj2" fmla="val 151804"/>
            </a:avLst>
          </a:prstGeom>
          <a:solidFill>
            <a:schemeClr val="accent2"/>
          </a:solidFill>
          <a:ln w="12700" cap="sq">
            <a:solidFill>
              <a:schemeClr val="tx1"/>
            </a:solidFill>
            <a:miter lim="800000"/>
            <a:headEnd/>
            <a:tailEnd/>
          </a:ln>
        </p:spPr>
        <p:txBody>
          <a:bodyPr rot="10800000"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2233" name="AutoShape 22"/>
          <p:cNvSpPr>
            <a:spLocks noChangeArrowheads="1"/>
          </p:cNvSpPr>
          <p:nvPr/>
        </p:nvSpPr>
        <p:spPr bwMode="auto">
          <a:xfrm rot="21438360" flipV="1">
            <a:off x="1979613" y="3127375"/>
            <a:ext cx="935037" cy="153988"/>
          </a:xfrm>
          <a:prstGeom prst="rightArrow">
            <a:avLst>
              <a:gd name="adj1" fmla="val 50000"/>
              <a:gd name="adj2" fmla="val 151804"/>
            </a:avLst>
          </a:prstGeom>
          <a:solidFill>
            <a:schemeClr val="accent2"/>
          </a:solidFill>
          <a:ln w="12700" cap="sq">
            <a:solidFill>
              <a:schemeClr val="tx1"/>
            </a:solidFill>
            <a:miter lim="800000"/>
            <a:headEnd/>
            <a:tailEnd/>
          </a:ln>
        </p:spPr>
        <p:txBody>
          <a:bodyPr rot="10800000"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2234" name="Oval 23"/>
          <p:cNvSpPr>
            <a:spLocks noChangeArrowheads="1"/>
          </p:cNvSpPr>
          <p:nvPr/>
        </p:nvSpPr>
        <p:spPr bwMode="auto">
          <a:xfrm>
            <a:off x="2843213" y="3990975"/>
            <a:ext cx="2232025" cy="1008063"/>
          </a:xfrm>
          <a:prstGeom prst="ellipse">
            <a:avLst/>
          </a:prstGeom>
          <a:solidFill>
            <a:schemeClr val="accent1"/>
          </a:solidFill>
          <a:ln w="12700" cap="sq">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2235" name="AutoShape 24"/>
          <p:cNvSpPr>
            <a:spLocks noChangeArrowheads="1"/>
          </p:cNvSpPr>
          <p:nvPr/>
        </p:nvSpPr>
        <p:spPr bwMode="auto">
          <a:xfrm rot="646926" flipV="1">
            <a:off x="1979613" y="4206875"/>
            <a:ext cx="862012" cy="153988"/>
          </a:xfrm>
          <a:prstGeom prst="rightArrow">
            <a:avLst>
              <a:gd name="adj1" fmla="val 50000"/>
              <a:gd name="adj2" fmla="val 139948"/>
            </a:avLst>
          </a:prstGeom>
          <a:solidFill>
            <a:schemeClr val="accent2"/>
          </a:solidFill>
          <a:ln w="12700" cap="sq">
            <a:solidFill>
              <a:schemeClr val="tx1"/>
            </a:solidFill>
            <a:miter lim="800000"/>
            <a:headEnd/>
            <a:tailEnd/>
          </a:ln>
        </p:spPr>
        <p:txBody>
          <a:bodyPr rot="10800000"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2236" name="Text Box 25"/>
          <p:cNvSpPr txBox="1">
            <a:spLocks noChangeArrowheads="1"/>
          </p:cNvSpPr>
          <p:nvPr/>
        </p:nvSpPr>
        <p:spPr bwMode="auto">
          <a:xfrm>
            <a:off x="2914650" y="4206875"/>
            <a:ext cx="21621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en-US" altLang="zh-CN" sz="3200">
                <a:solidFill>
                  <a:srgbClr val="FFFF00"/>
                </a:solidFill>
                <a:latin typeface="隶书" pitchFamily="49" charset="-122"/>
                <a:ea typeface="隶书" pitchFamily="49" charset="-122"/>
              </a:rPr>
              <a:t>H-Y</a:t>
            </a:r>
            <a:r>
              <a:rPr kumimoji="0" lang="zh-CN" altLang="en-US" sz="3200">
                <a:solidFill>
                  <a:srgbClr val="FFFF00"/>
                </a:solidFill>
                <a:latin typeface="隶书" pitchFamily="49" charset="-122"/>
                <a:ea typeface="隶书" pitchFamily="49" charset="-122"/>
              </a:rPr>
              <a:t>抗体法</a:t>
            </a:r>
          </a:p>
        </p:txBody>
      </p:sp>
      <p:pic>
        <p:nvPicPr>
          <p:cNvPr id="52237" name="Picture 26" descr="杨ywms3-30-2TDNA双重 0051"/>
          <p:cNvPicPr>
            <a:picLocks noChangeAspect="1" noChangeArrowheads="1"/>
          </p:cNvPicPr>
          <p:nvPr/>
        </p:nvPicPr>
        <p:blipFill>
          <a:blip r:embed="rId4" cstate="print">
            <a:extLst>
              <a:ext uri="{28A0092B-C50C-407E-A947-70E740481C1C}">
                <a14:useLocalDpi xmlns:a14="http://schemas.microsoft.com/office/drawing/2010/main" val="0"/>
              </a:ext>
            </a:extLst>
          </a:blip>
          <a:srcRect l="12436" t="2425" r="1859"/>
          <a:stretch>
            <a:fillRect/>
          </a:stretch>
        </p:blipFill>
        <p:spPr bwMode="auto">
          <a:xfrm>
            <a:off x="5651500" y="765175"/>
            <a:ext cx="2592388"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8" name="Text Box 28"/>
          <p:cNvSpPr txBox="1">
            <a:spLocks noChangeArrowheads="1"/>
          </p:cNvSpPr>
          <p:nvPr/>
        </p:nvSpPr>
        <p:spPr bwMode="auto">
          <a:xfrm>
            <a:off x="4787900" y="1209675"/>
            <a:ext cx="649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b="0">
                <a:solidFill>
                  <a:schemeClr val="tx1"/>
                </a:solidFill>
                <a:latin typeface="Arial" pitchFamily="34" charset="0"/>
                <a:ea typeface="宋体" pitchFamily="2" charset="-122"/>
              </a:rPr>
              <a:t>电泳</a:t>
            </a:r>
          </a:p>
        </p:txBody>
      </p:sp>
      <p:pic>
        <p:nvPicPr>
          <p:cNvPr id="52239" name="Picture 29" descr="0"/>
          <p:cNvPicPr>
            <a:picLocks noChangeAspect="1" noChangeArrowheads="1"/>
          </p:cNvPicPr>
          <p:nvPr/>
        </p:nvPicPr>
        <p:blipFill>
          <a:blip r:embed="rId5" cstate="print">
            <a:extLst>
              <a:ext uri="{28A0092B-C50C-407E-A947-70E740481C1C}">
                <a14:useLocalDpi xmlns:a14="http://schemas.microsoft.com/office/drawing/2010/main" val="0"/>
              </a:ext>
            </a:extLst>
          </a:blip>
          <a:srcRect t="6432" b="2019"/>
          <a:stretch>
            <a:fillRect/>
          </a:stretch>
        </p:blipFill>
        <p:spPr bwMode="auto">
          <a:xfrm>
            <a:off x="6154738" y="2578100"/>
            <a:ext cx="2017712" cy="251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40" name="Line 30"/>
          <p:cNvSpPr>
            <a:spLocks noChangeShapeType="1"/>
          </p:cNvSpPr>
          <p:nvPr/>
        </p:nvSpPr>
        <p:spPr bwMode="auto">
          <a:xfrm>
            <a:off x="4930775" y="3054350"/>
            <a:ext cx="1223963" cy="1588"/>
          </a:xfrm>
          <a:prstGeom prst="line">
            <a:avLst/>
          </a:prstGeom>
          <a:noFill/>
          <a:ln w="38100" cap="sq">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41" name="Text Box 31"/>
          <p:cNvSpPr txBox="1">
            <a:spLocks noChangeArrowheads="1"/>
          </p:cNvSpPr>
          <p:nvPr/>
        </p:nvSpPr>
        <p:spPr bwMode="auto">
          <a:xfrm>
            <a:off x="4859338" y="2622550"/>
            <a:ext cx="1368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b="0">
                <a:solidFill>
                  <a:schemeClr val="tx1"/>
                </a:solidFill>
                <a:latin typeface="Arial" pitchFamily="34" charset="0"/>
                <a:ea typeface="宋体" pitchFamily="2" charset="-122"/>
              </a:rPr>
              <a:t>测定浑浊度</a:t>
            </a:r>
          </a:p>
        </p:txBody>
      </p:sp>
      <p:sp>
        <p:nvSpPr>
          <p:cNvPr id="52242" name="Line 32"/>
          <p:cNvSpPr>
            <a:spLocks noChangeShapeType="1"/>
          </p:cNvSpPr>
          <p:nvPr/>
        </p:nvSpPr>
        <p:spPr bwMode="auto">
          <a:xfrm>
            <a:off x="4787900" y="1641475"/>
            <a:ext cx="719138" cy="0"/>
          </a:xfrm>
          <a:prstGeom prst="line">
            <a:avLst/>
          </a:prstGeom>
          <a:noFill/>
          <a:ln w="38100" cap="sq">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388" name="Rectangle 20"/>
          <p:cNvSpPr>
            <a:spLocks noChangeArrowheads="1"/>
          </p:cNvSpPr>
          <p:nvPr/>
        </p:nvSpPr>
        <p:spPr bwMode="auto">
          <a:xfrm>
            <a:off x="1116013" y="1000125"/>
            <a:ext cx="796925" cy="579438"/>
          </a:xfrm>
          <a:prstGeom prst="rect">
            <a:avLst/>
          </a:prstGeom>
          <a:noFill/>
          <a:ln w="9525">
            <a:noFill/>
            <a:miter lim="800000"/>
            <a:headEnd/>
            <a:tailEnd/>
          </a:ln>
          <a:effectLst/>
        </p:spPr>
        <p:txBody>
          <a:bodyPr wrap="none">
            <a:spAutoFit/>
          </a:bodyPr>
          <a:lstStyle/>
          <a:p>
            <a:pPr algn="l" eaLnBrk="1" hangingPunct="1">
              <a:defRPr/>
            </a:pPr>
            <a:r>
              <a:rPr lang="zh-CN" altLang="en-US" sz="3200">
                <a:effectLst>
                  <a:outerShdw blurRad="38100" dist="38100" dir="2700000" algn="tl">
                    <a:srgbClr val="000000"/>
                  </a:outerShdw>
                </a:effectLst>
                <a:latin typeface="仿宋_GB2312" pitchFamily="49" charset="-122"/>
                <a:ea typeface="仿宋_GB2312" pitchFamily="49" charset="-122"/>
              </a:rPr>
              <a:t>例</a:t>
            </a:r>
            <a:r>
              <a:rPr lang="en-US" altLang="zh-CN" sz="3200">
                <a:effectLst>
                  <a:outerShdw blurRad="38100" dist="38100" dir="2700000" algn="tl">
                    <a:srgbClr val="000000"/>
                  </a:outerShdw>
                </a:effectLst>
                <a:latin typeface="仿宋_GB2312" pitchFamily="49" charset="-122"/>
                <a:ea typeface="仿宋_GB2312" pitchFamily="49" charset="-122"/>
              </a:rPr>
              <a:t>3</a:t>
            </a:r>
            <a:endParaRPr lang="zh-CN" altLang="en-US" sz="3200">
              <a:effectLst>
                <a:outerShdw blurRad="38100" dist="38100" dir="2700000" algn="tl">
                  <a:srgbClr val="000000"/>
                </a:outerShdw>
              </a:effectLst>
              <a:latin typeface="仿宋_GB2312" pitchFamily="49" charset="-122"/>
              <a:ea typeface="仿宋_GB2312" pitchFamily="49" charset="-122"/>
            </a:endParaRPr>
          </a:p>
        </p:txBody>
      </p:sp>
      <p:sp>
        <p:nvSpPr>
          <p:cNvPr id="20"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41</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5" descr="sc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4131" y="5510236"/>
            <a:ext cx="1008062" cy="892175"/>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53251" name="Picture 6" descr="scn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6506" y="5511824"/>
            <a:ext cx="1022350" cy="900112"/>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53252" name="Picture 7" descr="sc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49031" y="5510236"/>
            <a:ext cx="1052512" cy="90170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53253" name="Picture 8" descr="scn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55206" y="5514999"/>
            <a:ext cx="1089025" cy="911225"/>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53254" name="Picture 9" descr="scn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3768" y="3933849"/>
            <a:ext cx="2232025" cy="1144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5" name="Picture 10" descr="scn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96793" y="3973536"/>
            <a:ext cx="1905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11" descr="scnt"/>
          <p:cNvPicPr>
            <a:picLocks noChangeAspect="1" noChangeArrowheads="1"/>
          </p:cNvPicPr>
          <p:nvPr/>
        </p:nvPicPr>
        <p:blipFill>
          <a:blip r:embed="rId10" cstate="print">
            <a:extLst>
              <a:ext uri="{28A0092B-C50C-407E-A947-70E740481C1C}">
                <a14:useLocalDpi xmlns:a14="http://schemas.microsoft.com/office/drawing/2010/main" val="0"/>
              </a:ext>
            </a:extLst>
          </a:blip>
          <a:srcRect t="6981" r="6483" b="13109"/>
          <a:stretch>
            <a:fillRect/>
          </a:stretch>
        </p:blipFill>
        <p:spPr bwMode="auto">
          <a:xfrm>
            <a:off x="7493918" y="4025924"/>
            <a:ext cx="1579563" cy="1090612"/>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53257" name="Picture 12" descr="scnt"/>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998743" y="5513411"/>
            <a:ext cx="1052513" cy="908050"/>
          </a:xfrm>
          <a:prstGeom prst="rect">
            <a:avLst/>
          </a:prstGeom>
          <a:noFill/>
          <a:ln w="2540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53258" name="AutoShape 13"/>
          <p:cNvSpPr>
            <a:spLocks noChangeArrowheads="1"/>
          </p:cNvSpPr>
          <p:nvPr/>
        </p:nvSpPr>
        <p:spPr bwMode="auto">
          <a:xfrm>
            <a:off x="4707856" y="4441849"/>
            <a:ext cx="436562" cy="98425"/>
          </a:xfrm>
          <a:prstGeom prst="rightArrow">
            <a:avLst>
              <a:gd name="adj1" fmla="val 50000"/>
              <a:gd name="adj2" fmla="val 110887"/>
            </a:avLst>
          </a:prstGeom>
          <a:solidFill>
            <a:schemeClr val="accent1"/>
          </a:solidFill>
          <a:ln w="12700" cap="sq">
            <a:solidFill>
              <a:schemeClr val="tx1"/>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3259" name="AutoShape 14"/>
          <p:cNvSpPr>
            <a:spLocks noChangeArrowheads="1"/>
          </p:cNvSpPr>
          <p:nvPr/>
        </p:nvSpPr>
        <p:spPr bwMode="auto">
          <a:xfrm>
            <a:off x="6990681" y="4513286"/>
            <a:ext cx="436562" cy="98425"/>
          </a:xfrm>
          <a:prstGeom prst="rightArrow">
            <a:avLst>
              <a:gd name="adj1" fmla="val 50000"/>
              <a:gd name="adj2" fmla="val 110887"/>
            </a:avLst>
          </a:prstGeom>
          <a:solidFill>
            <a:schemeClr val="accent1"/>
          </a:solidFill>
          <a:ln w="12700" cap="sq">
            <a:solidFill>
              <a:schemeClr val="tx1"/>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3260" name="AutoShape 15"/>
          <p:cNvSpPr>
            <a:spLocks noChangeArrowheads="1"/>
          </p:cNvSpPr>
          <p:nvPr/>
        </p:nvSpPr>
        <p:spPr bwMode="auto">
          <a:xfrm flipH="1">
            <a:off x="7638381" y="5721374"/>
            <a:ext cx="327025" cy="1492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2700" cap="sq">
            <a:solidFill>
              <a:schemeClr val="tx1"/>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3261" name="AutoShape 16"/>
          <p:cNvSpPr>
            <a:spLocks noChangeArrowheads="1"/>
          </p:cNvSpPr>
          <p:nvPr/>
        </p:nvSpPr>
        <p:spPr bwMode="auto">
          <a:xfrm flipH="1">
            <a:off x="6339806" y="5721374"/>
            <a:ext cx="217487" cy="1492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2700" cap="sq">
            <a:solidFill>
              <a:schemeClr val="tx1"/>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3262" name="AutoShape 17"/>
          <p:cNvSpPr>
            <a:spLocks noChangeArrowheads="1"/>
          </p:cNvSpPr>
          <p:nvPr/>
        </p:nvSpPr>
        <p:spPr bwMode="auto">
          <a:xfrm flipH="1">
            <a:off x="5069806" y="5721374"/>
            <a:ext cx="217487" cy="1492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2700" cap="sq">
            <a:solidFill>
              <a:schemeClr val="tx1"/>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3263" name="AutoShape 18"/>
          <p:cNvSpPr>
            <a:spLocks noChangeArrowheads="1"/>
          </p:cNvSpPr>
          <p:nvPr/>
        </p:nvSpPr>
        <p:spPr bwMode="auto">
          <a:xfrm flipH="1">
            <a:off x="3644231" y="5721374"/>
            <a:ext cx="217487" cy="1492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12700" cap="sq">
            <a:solidFill>
              <a:schemeClr val="tx1"/>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3264" name="Text Box 19"/>
          <p:cNvSpPr txBox="1">
            <a:spLocks noChangeArrowheads="1"/>
          </p:cNvSpPr>
          <p:nvPr/>
        </p:nvSpPr>
        <p:spPr bwMode="auto">
          <a:xfrm>
            <a:off x="2786981" y="5018111"/>
            <a:ext cx="1755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Arial" pitchFamily="34" charset="0"/>
                <a:ea typeface="楷体_GB2312" pitchFamily="49" charset="-122"/>
              </a:rPr>
              <a:t>卵母细胞去核</a:t>
            </a:r>
          </a:p>
        </p:txBody>
      </p:sp>
      <p:sp>
        <p:nvSpPr>
          <p:cNvPr id="53265" name="Text Box 20"/>
          <p:cNvSpPr txBox="1">
            <a:spLocks noChangeArrowheads="1"/>
          </p:cNvSpPr>
          <p:nvPr/>
        </p:nvSpPr>
        <p:spPr bwMode="auto">
          <a:xfrm>
            <a:off x="5001543" y="5046686"/>
            <a:ext cx="2071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Arial" pitchFamily="34" charset="0"/>
                <a:ea typeface="楷体_GB2312" pitchFamily="49" charset="-122"/>
              </a:rPr>
              <a:t>胚胎或体细胞移核</a:t>
            </a:r>
          </a:p>
        </p:txBody>
      </p:sp>
      <p:sp>
        <p:nvSpPr>
          <p:cNvPr id="53266" name="Text Box 21"/>
          <p:cNvSpPr txBox="1">
            <a:spLocks noChangeArrowheads="1"/>
          </p:cNvSpPr>
          <p:nvPr/>
        </p:nvSpPr>
        <p:spPr bwMode="auto">
          <a:xfrm>
            <a:off x="7859043" y="5118124"/>
            <a:ext cx="7858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Arial" pitchFamily="34" charset="0"/>
                <a:ea typeface="楷体_GB2312" pitchFamily="49" charset="-122"/>
              </a:rPr>
              <a:t>融合</a:t>
            </a:r>
          </a:p>
        </p:txBody>
      </p:sp>
      <p:sp>
        <p:nvSpPr>
          <p:cNvPr id="53267" name="AutoShape 22"/>
          <p:cNvSpPr>
            <a:spLocks noChangeArrowheads="1"/>
          </p:cNvSpPr>
          <p:nvPr/>
        </p:nvSpPr>
        <p:spPr bwMode="auto">
          <a:xfrm>
            <a:off x="8430543" y="5130824"/>
            <a:ext cx="142875" cy="357187"/>
          </a:xfrm>
          <a:prstGeom prst="downArrow">
            <a:avLst>
              <a:gd name="adj1" fmla="val 50000"/>
              <a:gd name="adj2" fmla="val 62500"/>
            </a:avLst>
          </a:prstGeom>
          <a:solidFill>
            <a:schemeClr val="accent1"/>
          </a:solidFill>
          <a:ln w="12700" cap="sq">
            <a:solidFill>
              <a:schemeClr val="tx1"/>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53268" name="Text Box 23"/>
          <p:cNvSpPr txBox="1">
            <a:spLocks noChangeArrowheads="1"/>
          </p:cNvSpPr>
          <p:nvPr/>
        </p:nvSpPr>
        <p:spPr bwMode="auto">
          <a:xfrm>
            <a:off x="5001543" y="6488136"/>
            <a:ext cx="2205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Arial" pitchFamily="34" charset="0"/>
                <a:ea typeface="楷体_GB2312" pitchFamily="49" charset="-122"/>
              </a:rPr>
              <a:t>培养形成重组胚</a:t>
            </a:r>
          </a:p>
        </p:txBody>
      </p:sp>
      <p:sp>
        <p:nvSpPr>
          <p:cNvPr id="47128" name="Text Box 24"/>
          <p:cNvSpPr txBox="1">
            <a:spLocks noChangeArrowheads="1"/>
          </p:cNvSpPr>
          <p:nvPr/>
        </p:nvSpPr>
        <p:spPr bwMode="auto">
          <a:xfrm>
            <a:off x="1768475" y="463529"/>
            <a:ext cx="2089150" cy="679450"/>
          </a:xfrm>
          <a:prstGeom prst="rect">
            <a:avLst/>
          </a:prstGeom>
          <a:noFill/>
          <a:ln w="38100" cap="sq">
            <a:solidFill>
              <a:srgbClr val="CC0000"/>
            </a:solidFill>
            <a:miter lim="800000"/>
            <a:headEnd type="none" w="sm" len="sm"/>
            <a:tailEnd type="none" w="sm" len="sm"/>
          </a:ln>
          <a:effectLst/>
        </p:spPr>
        <p:txBody>
          <a:bodyPr>
            <a:spAutoFit/>
          </a:bodyPr>
          <a:lstStyle/>
          <a:p>
            <a:pPr algn="l">
              <a:defRPr/>
            </a:pPr>
            <a:r>
              <a:rPr lang="zh-CN" altLang="en-US">
                <a:effectLst>
                  <a:outerShdw blurRad="38100" dist="38100" dir="2700000" algn="tl">
                    <a:srgbClr val="000000"/>
                  </a:outerShdw>
                </a:effectLst>
                <a:latin typeface="Times New Roman" pitchFamily="18" charset="0"/>
                <a:ea typeface="隶书" pitchFamily="49" charset="-122"/>
              </a:rPr>
              <a:t>克隆技术</a:t>
            </a:r>
          </a:p>
        </p:txBody>
      </p:sp>
      <p:sp>
        <p:nvSpPr>
          <p:cNvPr id="53270" name="Rectangle 25"/>
          <p:cNvSpPr>
            <a:spLocks noChangeArrowheads="1"/>
          </p:cNvSpPr>
          <p:nvPr/>
        </p:nvSpPr>
        <p:spPr bwMode="auto">
          <a:xfrm>
            <a:off x="500063" y="1214422"/>
            <a:ext cx="8286750" cy="225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ct val="20000"/>
              </a:spcBef>
              <a:buClr>
                <a:srgbClr val="CC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产生与供体细胞基因型相同的后代的技术过程，快速</a:t>
            </a:r>
            <a:r>
              <a:rPr lang="zh-CN" altLang="en-US" sz="3200" dirty="0">
                <a:solidFill>
                  <a:schemeClr val="tx1"/>
                </a:solidFill>
                <a:latin typeface="仿宋_GB2312" pitchFamily="49" charset="-122"/>
                <a:ea typeface="仿宋_GB2312" pitchFamily="49" charset="-122"/>
              </a:rPr>
              <a:t>、完全复制优秀个体</a:t>
            </a:r>
          </a:p>
          <a:p>
            <a:pPr marL="342900" indent="-342900" algn="just" eaLnBrk="1" hangingPunct="1">
              <a:spcBef>
                <a:spcPct val="20000"/>
              </a:spcBef>
              <a:buClr>
                <a:srgbClr val="CC0000"/>
              </a:buClr>
              <a:buFont typeface="Wingdings" pitchFamily="2" charset="2"/>
              <a:buChar char="Ø"/>
            </a:pPr>
            <a:r>
              <a:rPr lang="en-US" altLang="zh-CN" sz="3200" dirty="0">
                <a:solidFill>
                  <a:schemeClr val="tx1"/>
                </a:solidFill>
                <a:latin typeface="仿宋_GB2312" pitchFamily="49" charset="-122"/>
                <a:ea typeface="仿宋_GB2312" pitchFamily="49" charset="-122"/>
              </a:rPr>
              <a:t>19</a:t>
            </a:r>
            <a:r>
              <a:rPr lang="en-US" altLang="en-US" sz="3200" dirty="0">
                <a:solidFill>
                  <a:schemeClr val="tx1"/>
                </a:solidFill>
                <a:latin typeface="仿宋_GB2312" pitchFamily="49" charset="-122"/>
                <a:ea typeface="仿宋_GB2312" pitchFamily="49" charset="-122"/>
              </a:rPr>
              <a:t>97</a:t>
            </a:r>
            <a:r>
              <a:rPr lang="zh-CN" altLang="en-US" sz="3200" dirty="0">
                <a:solidFill>
                  <a:schemeClr val="tx1"/>
                </a:solidFill>
                <a:latin typeface="仿宋_GB2312" pitchFamily="49" charset="-122"/>
                <a:ea typeface="仿宋_GB2312" pitchFamily="49" charset="-122"/>
              </a:rPr>
              <a:t>年英国</a:t>
            </a:r>
            <a:r>
              <a:rPr lang="en-US" altLang="en-US" sz="3200" dirty="0" err="1">
                <a:solidFill>
                  <a:schemeClr val="tx1"/>
                </a:solidFill>
                <a:latin typeface="仿宋_GB2312" pitchFamily="49" charset="-122"/>
                <a:ea typeface="仿宋_GB2312" pitchFamily="49" charset="-122"/>
              </a:rPr>
              <a:t>Roslin</a:t>
            </a:r>
            <a:r>
              <a:rPr lang="zh-CN" altLang="en-US" sz="3200" dirty="0">
                <a:solidFill>
                  <a:schemeClr val="tx1"/>
                </a:solidFill>
                <a:latin typeface="仿宋_GB2312" pitchFamily="49" charset="-122"/>
                <a:ea typeface="仿宋_GB2312" pitchFamily="49" charset="-122"/>
              </a:rPr>
              <a:t>所克隆羊</a:t>
            </a:r>
            <a:r>
              <a:rPr lang="en-US" altLang="en-US" sz="3200" dirty="0">
                <a:solidFill>
                  <a:schemeClr val="tx1"/>
                </a:solidFill>
                <a:latin typeface="仿宋_GB2312" pitchFamily="49" charset="-122"/>
                <a:ea typeface="仿宋_GB2312" pitchFamily="49" charset="-122"/>
              </a:rPr>
              <a:t>Dolly</a:t>
            </a:r>
            <a:endParaRPr lang="zh-CN" altLang="en-US" sz="3200" dirty="0">
              <a:solidFill>
                <a:schemeClr val="tx1"/>
              </a:solidFill>
              <a:latin typeface="仿宋_GB2312" pitchFamily="49" charset="-122"/>
              <a:ea typeface="仿宋_GB2312" pitchFamily="49" charset="-122"/>
            </a:endParaRPr>
          </a:p>
          <a:p>
            <a:pPr marL="342900" indent="-342900" algn="just" eaLnBrk="1" hangingPunct="1">
              <a:spcBef>
                <a:spcPct val="2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动物克隆效率低和克隆动物生理异常</a:t>
            </a:r>
            <a:r>
              <a:rPr lang="en-US" altLang="zh-CN" sz="3200" dirty="0">
                <a:solidFill>
                  <a:schemeClr val="tx1"/>
                </a:solidFill>
                <a:latin typeface="仿宋_GB2312" pitchFamily="49" charset="-122"/>
                <a:ea typeface="仿宋_GB2312" pitchFamily="49" charset="-122"/>
              </a:rPr>
              <a:t>--</a:t>
            </a:r>
            <a:r>
              <a:rPr lang="zh-CN" altLang="en-US" sz="3200" dirty="0">
                <a:solidFill>
                  <a:srgbClr val="CC0000"/>
                </a:solidFill>
                <a:latin typeface="仿宋_GB2312" pitchFamily="49" charset="-122"/>
                <a:ea typeface="仿宋_GB2312" pitchFamily="49" charset="-122"/>
              </a:rPr>
              <a:t>体细胞再程序化处理技术</a:t>
            </a:r>
          </a:p>
        </p:txBody>
      </p:sp>
      <p:sp>
        <p:nvSpPr>
          <p:cNvPr id="60440" name="Rectangle 24"/>
          <p:cNvSpPr>
            <a:spLocks noChangeArrowheads="1"/>
          </p:cNvSpPr>
          <p:nvPr/>
        </p:nvSpPr>
        <p:spPr bwMode="auto">
          <a:xfrm>
            <a:off x="771525" y="428604"/>
            <a:ext cx="871538" cy="641350"/>
          </a:xfrm>
          <a:prstGeom prst="rect">
            <a:avLst/>
          </a:prstGeom>
          <a:noFill/>
          <a:ln w="9525">
            <a:noFill/>
            <a:miter lim="800000"/>
            <a:headEnd/>
            <a:tailEnd/>
          </a:ln>
          <a:effectLst/>
        </p:spPr>
        <p:txBody>
          <a:bodyPr wrap="none">
            <a:spAutoFit/>
          </a:bodyPr>
          <a:lstStyle/>
          <a:p>
            <a:pPr algn="l" eaLnBrk="1" hangingPunct="1">
              <a:defRPr/>
            </a:pPr>
            <a:r>
              <a:rPr lang="zh-CN" altLang="en-US" dirty="0">
                <a:effectLst>
                  <a:outerShdw blurRad="38100" dist="38100" dir="2700000" algn="tl">
                    <a:srgbClr val="000000"/>
                  </a:outerShdw>
                </a:effectLst>
                <a:latin typeface="Times New Roman" pitchFamily="18" charset="0"/>
                <a:ea typeface="隶书" pitchFamily="49" charset="-122"/>
              </a:rPr>
              <a:t>例</a:t>
            </a:r>
            <a:r>
              <a:rPr lang="en-US" altLang="zh-CN" dirty="0">
                <a:effectLst>
                  <a:outerShdw blurRad="38100" dist="38100" dir="2700000" algn="tl">
                    <a:srgbClr val="000000"/>
                  </a:outerShdw>
                </a:effectLst>
                <a:latin typeface="Times New Roman" pitchFamily="18" charset="0"/>
                <a:ea typeface="隶书" pitchFamily="49" charset="-122"/>
              </a:rPr>
              <a:t>4</a:t>
            </a:r>
            <a:endParaRPr lang="zh-CN" altLang="en-US" dirty="0">
              <a:effectLst>
                <a:outerShdw blurRad="38100" dist="38100" dir="2700000" algn="tl">
                  <a:srgbClr val="000000"/>
                </a:outerShdw>
              </a:effectLst>
              <a:latin typeface="Times New Roman" pitchFamily="18" charset="0"/>
              <a:ea typeface="隶书" pitchFamily="49" charset="-122"/>
            </a:endParaRPr>
          </a:p>
        </p:txBody>
      </p:sp>
      <p:sp>
        <p:nvSpPr>
          <p:cNvPr id="2" name="矩形 1"/>
          <p:cNvSpPr/>
          <p:nvPr/>
        </p:nvSpPr>
        <p:spPr>
          <a:xfrm>
            <a:off x="3929980" y="265816"/>
            <a:ext cx="4572000" cy="954107"/>
          </a:xfrm>
          <a:prstGeom prst="rect">
            <a:avLst/>
          </a:prstGeom>
        </p:spPr>
        <p:txBody>
          <a:bodyPr>
            <a:spAutoFit/>
          </a:bodyPr>
          <a:lstStyle/>
          <a:p>
            <a:pPr algn="l"/>
            <a:r>
              <a:rPr lang="en-US" altLang="zh-CN" sz="2800" dirty="0">
                <a:latin typeface="+mn-lt"/>
              </a:rPr>
              <a:t>Somatic cell nuclear transfer (Cloning</a:t>
            </a:r>
            <a:r>
              <a:rPr lang="en-US" altLang="zh-CN" sz="2800" dirty="0" smtClean="0">
                <a:latin typeface="+mn-lt"/>
              </a:rPr>
              <a:t>), SCNT</a:t>
            </a:r>
            <a:endParaRPr lang="zh-CN" altLang="en-US" sz="2800" dirty="0">
              <a:latin typeface="+mn-lt"/>
            </a:endParaRPr>
          </a:p>
        </p:txBody>
      </p:sp>
      <p:sp>
        <p:nvSpPr>
          <p:cNvPr id="3" name="矩形 2"/>
          <p:cNvSpPr/>
          <p:nvPr/>
        </p:nvSpPr>
        <p:spPr>
          <a:xfrm>
            <a:off x="295950" y="4134559"/>
            <a:ext cx="2115810" cy="2246769"/>
          </a:xfrm>
          <a:prstGeom prst="rect">
            <a:avLst/>
          </a:prstGeom>
        </p:spPr>
        <p:txBody>
          <a:bodyPr wrap="square">
            <a:spAutoFit/>
          </a:bodyPr>
          <a:lstStyle/>
          <a:p>
            <a:pPr algn="l"/>
            <a:r>
              <a:rPr lang="zh-CN" altLang="en-US" sz="2800" dirty="0">
                <a:solidFill>
                  <a:schemeClr val="tx1"/>
                </a:solidFill>
                <a:latin typeface="仿宋_GB2312" pitchFamily="49" charset="-122"/>
                <a:ea typeface="仿宋_GB2312" pitchFamily="49" charset="-122"/>
              </a:rPr>
              <a:t>迄今已经成功用体细胞克隆出了猪、牛、马、骡</a:t>
            </a:r>
            <a:r>
              <a:rPr lang="zh-CN" altLang="en-US" sz="2800" dirty="0" smtClean="0">
                <a:solidFill>
                  <a:schemeClr val="tx1"/>
                </a:solidFill>
                <a:latin typeface="仿宋_GB2312" pitchFamily="49" charset="-122"/>
                <a:ea typeface="仿宋_GB2312" pitchFamily="49" charset="-122"/>
              </a:rPr>
              <a:t>等动物</a:t>
            </a:r>
            <a:r>
              <a:rPr lang="zh-CN" altLang="en-US" sz="2800" dirty="0">
                <a:solidFill>
                  <a:schemeClr val="tx1"/>
                </a:solidFill>
                <a:latin typeface="仿宋_GB2312" pitchFamily="49" charset="-122"/>
                <a:ea typeface="仿宋_GB2312" pitchFamily="49" charset="-122"/>
              </a:rPr>
              <a:t>。</a:t>
            </a:r>
            <a:endParaRPr lang="zh-CN" altLang="en-US" sz="2800" dirty="0">
              <a:solidFill>
                <a:schemeClr val="tx1"/>
              </a:solidFill>
            </a:endParaRPr>
          </a:p>
        </p:txBody>
      </p:sp>
      <p:sp>
        <p:nvSpPr>
          <p:cNvPr id="26"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42</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395288" y="1700213"/>
            <a:ext cx="8135937"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ct val="3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具有自我更新与增殖分化能力的细胞，能产生</a:t>
            </a:r>
            <a:r>
              <a:rPr lang="zh-CN" altLang="en-US" sz="3200" dirty="0" smtClean="0">
                <a:solidFill>
                  <a:schemeClr val="tx1"/>
                </a:solidFill>
                <a:latin typeface="仿宋_GB2312" pitchFamily="49" charset="-122"/>
                <a:ea typeface="仿宋_GB2312" pitchFamily="49" charset="-122"/>
              </a:rPr>
              <a:t>表型</a:t>
            </a:r>
            <a:r>
              <a:rPr lang="zh-CN" altLang="en-US" sz="3200" dirty="0">
                <a:solidFill>
                  <a:schemeClr val="tx1"/>
                </a:solidFill>
                <a:latin typeface="仿宋_GB2312" pitchFamily="49" charset="-122"/>
                <a:ea typeface="仿宋_GB2312" pitchFamily="49" charset="-122"/>
              </a:rPr>
              <a:t>与基因型和自己完全相同的子细胞，具有再生为各种组织、器官的潜能 </a:t>
            </a:r>
          </a:p>
          <a:p>
            <a:pPr marL="342900" indent="-342900" algn="just" eaLnBrk="1" hangingPunct="1">
              <a:spcBef>
                <a:spcPct val="3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发育生物学及克隆、转基因等研究的理想模型</a:t>
            </a:r>
          </a:p>
          <a:p>
            <a:pPr marL="342900" indent="-342900" algn="just" eaLnBrk="1" hangingPunct="1">
              <a:spcBef>
                <a:spcPct val="3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体细胞转化干细胞成功，可不从胚胎获得有多项分化能力的干细胞</a:t>
            </a:r>
          </a:p>
        </p:txBody>
      </p:sp>
      <p:sp>
        <p:nvSpPr>
          <p:cNvPr id="48131" name="TextBox 2"/>
          <p:cNvSpPr txBox="1">
            <a:spLocks noChangeArrowheads="1"/>
          </p:cNvSpPr>
          <p:nvPr/>
        </p:nvSpPr>
        <p:spPr bwMode="auto">
          <a:xfrm>
            <a:off x="1908175" y="620713"/>
            <a:ext cx="2519363" cy="679450"/>
          </a:xfrm>
          <a:prstGeom prst="rect">
            <a:avLst/>
          </a:prstGeom>
          <a:noFill/>
          <a:ln w="38100" cap="sq" algn="ctr">
            <a:solidFill>
              <a:srgbClr val="CC0000"/>
            </a:solidFill>
            <a:miter lim="800000"/>
            <a:headEnd/>
            <a:tailEnd/>
          </a:ln>
          <a:effectLst/>
        </p:spPr>
        <p:txBody>
          <a:bodyPr>
            <a:spAutoFit/>
          </a:bodyPr>
          <a:lstStyle/>
          <a:p>
            <a:pPr algn="l">
              <a:defRPr/>
            </a:pPr>
            <a:r>
              <a:rPr lang="zh-CN" altLang="en-US">
                <a:effectLst>
                  <a:outerShdw blurRad="38100" dist="38100" dir="2700000" algn="tl">
                    <a:srgbClr val="000000"/>
                  </a:outerShdw>
                </a:effectLst>
                <a:latin typeface="Times New Roman" pitchFamily="18" charset="0"/>
                <a:ea typeface="隶书" pitchFamily="49" charset="-122"/>
                <a:cs typeface="仿宋"/>
              </a:rPr>
              <a:t>干细胞技术</a:t>
            </a:r>
          </a:p>
        </p:txBody>
      </p:sp>
      <p:pic>
        <p:nvPicPr>
          <p:cNvPr id="54276" name="Picture 6" descr="lifeworld200802-220-047-00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0"/>
            <a:ext cx="45720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7" name="Rectangle 7"/>
          <p:cNvSpPr>
            <a:spLocks noChangeArrowheads="1"/>
          </p:cNvSpPr>
          <p:nvPr/>
        </p:nvSpPr>
        <p:spPr bwMode="auto">
          <a:xfrm>
            <a:off x="827088" y="692150"/>
            <a:ext cx="871537" cy="641350"/>
          </a:xfrm>
          <a:prstGeom prst="rect">
            <a:avLst/>
          </a:prstGeom>
          <a:noFill/>
          <a:ln w="9525">
            <a:noFill/>
            <a:miter lim="800000"/>
            <a:headEnd/>
            <a:tailEnd/>
          </a:ln>
          <a:effectLst/>
        </p:spPr>
        <p:txBody>
          <a:bodyPr wrap="none">
            <a:spAutoFit/>
          </a:bodyPr>
          <a:lstStyle/>
          <a:p>
            <a:pPr algn="l" eaLnBrk="1" hangingPunct="1">
              <a:defRPr/>
            </a:pPr>
            <a:r>
              <a:rPr lang="zh-CN" altLang="en-US" dirty="0">
                <a:effectLst>
                  <a:outerShdw blurRad="38100" dist="38100" dir="2700000" algn="tl">
                    <a:srgbClr val="000000"/>
                  </a:outerShdw>
                </a:effectLst>
                <a:latin typeface="Times New Roman" pitchFamily="18" charset="0"/>
                <a:ea typeface="隶书" pitchFamily="49" charset="-122"/>
              </a:rPr>
              <a:t>例</a:t>
            </a:r>
            <a:r>
              <a:rPr lang="en-US" altLang="zh-CN" dirty="0">
                <a:effectLst>
                  <a:outerShdw blurRad="38100" dist="38100" dir="2700000" algn="tl">
                    <a:srgbClr val="000000"/>
                  </a:outerShdw>
                </a:effectLst>
                <a:latin typeface="Times New Roman" pitchFamily="18" charset="0"/>
                <a:ea typeface="隶书" pitchFamily="49" charset="-122"/>
              </a:rPr>
              <a:t>5</a:t>
            </a:r>
            <a:endParaRPr lang="zh-CN" altLang="en-US" dirty="0">
              <a:effectLst>
                <a:outerShdw blurRad="38100" dist="38100" dir="2700000" algn="tl">
                  <a:srgbClr val="000000"/>
                </a:outerShdw>
              </a:effectLst>
              <a:latin typeface="Times New Roman" pitchFamily="18" charset="0"/>
              <a:ea typeface="隶书" pitchFamily="49" charset="-122"/>
            </a:endParaRPr>
          </a:p>
        </p:txBody>
      </p:sp>
      <p:sp>
        <p:nvSpPr>
          <p:cNvPr id="54278" name="Rectangle 7"/>
          <p:cNvSpPr>
            <a:spLocks noChangeArrowheads="1"/>
          </p:cNvSpPr>
          <p:nvPr/>
        </p:nvSpPr>
        <p:spPr bwMode="auto">
          <a:xfrm>
            <a:off x="71438" y="5851525"/>
            <a:ext cx="8964612"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l"/>
            <a:r>
              <a:rPr lang="en-US" altLang="zh-CN" sz="2400">
                <a:solidFill>
                  <a:srgbClr val="CC0000"/>
                </a:solidFill>
                <a:latin typeface="Times New Roman" pitchFamily="18" charset="0"/>
                <a:ea typeface="宋体" pitchFamily="2" charset="-122"/>
              </a:rPr>
              <a:t>Induction of pluripotent stem cells from adult human fibroblasts by defined factors Cell 2007 Nov 30;131(5)</a:t>
            </a:r>
            <a:r>
              <a:rPr lang="en-US" altLang="zh-CN" sz="2400">
                <a:solidFill>
                  <a:srgbClr val="CC0000"/>
                </a:solidFill>
                <a:latin typeface="Times New Roman" pitchFamily="18" charset="0"/>
                <a:ea typeface="宋体" pitchFamily="2" charset="-122"/>
                <a:hlinkClick r:id="rId5"/>
              </a:rPr>
              <a:t>Takahashi K</a:t>
            </a:r>
            <a:r>
              <a:rPr lang="en-US" altLang="zh-CN" sz="2400">
                <a:solidFill>
                  <a:srgbClr val="CC0000"/>
                </a:solidFill>
                <a:latin typeface="Times New Roman" pitchFamily="18" charset="0"/>
                <a:ea typeface="宋体" pitchFamily="2" charset="-122"/>
              </a:rPr>
              <a:t> et al.</a:t>
            </a:r>
            <a:r>
              <a:rPr lang="en-US" altLang="zh-CN" sz="2400">
                <a:solidFill>
                  <a:srgbClr val="FFFF00"/>
                </a:solidFill>
                <a:latin typeface="Times New Roman" pitchFamily="18" charset="0"/>
                <a:ea typeface="宋体" pitchFamily="2" charset="-122"/>
              </a:rPr>
              <a:t> IF=31</a:t>
            </a:r>
            <a:endParaRPr lang="zh-CN" altLang="en-US" sz="2400">
              <a:solidFill>
                <a:srgbClr val="FFFF00"/>
              </a:solidFill>
              <a:latin typeface="Times New Roman" pitchFamily="18"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684213" y="1285875"/>
            <a:ext cx="7488237"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l" eaLnBrk="1" hangingPunct="1">
              <a:buClr>
                <a:srgbClr val="FF0000"/>
              </a:buClr>
              <a:buFont typeface="Wingdings" pitchFamily="2" charset="2"/>
              <a:buChar char="Ø"/>
            </a:pPr>
            <a:r>
              <a:rPr kumimoji="0" lang="zh-CN" altLang="en-US" sz="3200">
                <a:solidFill>
                  <a:schemeClr val="tx1"/>
                </a:solidFill>
                <a:latin typeface="仿宋_GB2312" pitchFamily="49" charset="-122"/>
                <a:ea typeface="仿宋_GB2312" pitchFamily="49" charset="-122"/>
              </a:rPr>
              <a:t>繁殖技术源头创新少</a:t>
            </a:r>
          </a:p>
          <a:p>
            <a:pPr marL="342900" indent="-342900" algn="l" eaLnBrk="1" hangingPunct="1">
              <a:buClr>
                <a:srgbClr val="FF0000"/>
              </a:buClr>
              <a:buFont typeface="Wingdings" pitchFamily="2" charset="2"/>
              <a:buChar char="Ø"/>
            </a:pPr>
            <a:r>
              <a:rPr kumimoji="0" lang="zh-CN" altLang="en-US" sz="3200">
                <a:solidFill>
                  <a:schemeClr val="tx1"/>
                </a:solidFill>
                <a:latin typeface="仿宋_GB2312" pitchFamily="49" charset="-122"/>
                <a:ea typeface="仿宋_GB2312" pitchFamily="49" charset="-122"/>
              </a:rPr>
              <a:t>家畜繁殖生理基础研究少</a:t>
            </a:r>
          </a:p>
        </p:txBody>
      </p:sp>
      <p:sp>
        <p:nvSpPr>
          <p:cNvPr id="45059" name="Rectangle 3"/>
          <p:cNvSpPr>
            <a:spLocks noChangeArrowheads="1"/>
          </p:cNvSpPr>
          <p:nvPr/>
        </p:nvSpPr>
        <p:spPr bwMode="auto">
          <a:xfrm>
            <a:off x="1643063" y="549275"/>
            <a:ext cx="5357812"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（二）与国际水平比较</a:t>
            </a:r>
          </a:p>
        </p:txBody>
      </p:sp>
      <p:sp>
        <p:nvSpPr>
          <p:cNvPr id="55300" name="Rectangle 5"/>
          <p:cNvSpPr>
            <a:spLocks noChangeArrowheads="1"/>
          </p:cNvSpPr>
          <p:nvPr/>
        </p:nvSpPr>
        <p:spPr bwMode="auto">
          <a:xfrm>
            <a:off x="539750" y="2997200"/>
            <a:ext cx="2016125" cy="504825"/>
          </a:xfrm>
          <a:prstGeom prst="rect">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5301" name="Text Box 6"/>
          <p:cNvSpPr txBox="1">
            <a:spLocks noChangeArrowheads="1"/>
          </p:cNvSpPr>
          <p:nvPr/>
        </p:nvSpPr>
        <p:spPr bwMode="auto">
          <a:xfrm>
            <a:off x="468313" y="2997200"/>
            <a:ext cx="20875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rgbClr val="CC0000"/>
                </a:solidFill>
                <a:latin typeface="Arial" pitchFamily="34" charset="0"/>
                <a:ea typeface="宋体" pitchFamily="2" charset="-122"/>
              </a:rPr>
              <a:t>人工授精技术</a:t>
            </a:r>
          </a:p>
        </p:txBody>
      </p:sp>
      <p:sp>
        <p:nvSpPr>
          <p:cNvPr id="55302" name="Rectangle 7"/>
          <p:cNvSpPr>
            <a:spLocks noChangeArrowheads="1"/>
          </p:cNvSpPr>
          <p:nvPr/>
        </p:nvSpPr>
        <p:spPr bwMode="auto">
          <a:xfrm>
            <a:off x="539750" y="4365625"/>
            <a:ext cx="2016125" cy="503238"/>
          </a:xfrm>
          <a:prstGeom prst="rect">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5303" name="Rectangle 8"/>
          <p:cNvSpPr>
            <a:spLocks noChangeArrowheads="1"/>
          </p:cNvSpPr>
          <p:nvPr/>
        </p:nvSpPr>
        <p:spPr bwMode="auto">
          <a:xfrm>
            <a:off x="539750" y="5661025"/>
            <a:ext cx="1943100" cy="576263"/>
          </a:xfrm>
          <a:prstGeom prst="rect">
            <a:avLst/>
          </a:prstGeom>
          <a:solidFill>
            <a:schemeClr val="accent1"/>
          </a:solidFill>
          <a:ln w="9525">
            <a:solidFill>
              <a:schemeClr val="tx1"/>
            </a:solidFill>
            <a:miter lim="800000"/>
            <a:headEnd/>
            <a:tailEnd/>
          </a:ln>
        </p:spPr>
        <p:txBody>
          <a:bodyPr wrap="none" anchor="ctr"/>
          <a:lstStyle/>
          <a:p>
            <a:pPr eaLnBrk="1" hangingPunct="1"/>
            <a:endParaRPr lang="zh-CN" altLang="en-US" sz="3200" b="0" u="sng">
              <a:solidFill>
                <a:schemeClr val="tx1"/>
              </a:solidFill>
              <a:latin typeface="Times New Roman" pitchFamily="18" charset="0"/>
              <a:ea typeface="方正舒体" pitchFamily="2" charset="-122"/>
            </a:endParaRPr>
          </a:p>
        </p:txBody>
      </p:sp>
      <p:sp>
        <p:nvSpPr>
          <p:cNvPr id="55304" name="Text Box 9"/>
          <p:cNvSpPr txBox="1">
            <a:spLocks noChangeArrowheads="1"/>
          </p:cNvSpPr>
          <p:nvPr/>
        </p:nvSpPr>
        <p:spPr bwMode="auto">
          <a:xfrm>
            <a:off x="539750" y="4365625"/>
            <a:ext cx="21605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rgbClr val="CC0000"/>
                </a:solidFill>
                <a:latin typeface="Arial" pitchFamily="34" charset="0"/>
                <a:ea typeface="宋体" pitchFamily="2" charset="-122"/>
              </a:rPr>
              <a:t>胚胎移植技术</a:t>
            </a:r>
          </a:p>
        </p:txBody>
      </p:sp>
      <p:sp>
        <p:nvSpPr>
          <p:cNvPr id="55305" name="Text Box 10"/>
          <p:cNvSpPr txBox="1">
            <a:spLocks noChangeArrowheads="1"/>
          </p:cNvSpPr>
          <p:nvPr/>
        </p:nvSpPr>
        <p:spPr bwMode="auto">
          <a:xfrm>
            <a:off x="468313" y="5734050"/>
            <a:ext cx="20875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rgbClr val="CC0000"/>
                </a:solidFill>
                <a:latin typeface="Arial" pitchFamily="34" charset="0"/>
                <a:ea typeface="宋体" pitchFamily="2" charset="-122"/>
              </a:rPr>
              <a:t>其它繁殖技术</a:t>
            </a:r>
          </a:p>
        </p:txBody>
      </p:sp>
      <p:sp>
        <p:nvSpPr>
          <p:cNvPr id="55306" name="Rectangle 11"/>
          <p:cNvSpPr>
            <a:spLocks noChangeArrowheads="1"/>
          </p:cNvSpPr>
          <p:nvPr/>
        </p:nvSpPr>
        <p:spPr bwMode="auto">
          <a:xfrm>
            <a:off x="3203575" y="2708275"/>
            <a:ext cx="5472113" cy="1008063"/>
          </a:xfrm>
          <a:prstGeom prst="rect">
            <a:avLst/>
          </a:prstGeom>
          <a:solidFill>
            <a:schemeClr val="accent1"/>
          </a:solidFill>
          <a:ln w="9525">
            <a:solidFill>
              <a:schemeClr val="tx1"/>
            </a:solidFill>
            <a:miter lim="800000"/>
            <a:headEnd/>
            <a:tailEnd/>
          </a:ln>
        </p:spPr>
        <p:txBody>
          <a:bodyPr wrap="none" anchor="ctr"/>
          <a:lstStyle/>
          <a:p>
            <a:pPr eaLnBrk="1" hangingPunct="1"/>
            <a:endParaRPr kumimoji="0" lang="zh-CN" altLang="en-US" sz="2000" b="0">
              <a:solidFill>
                <a:schemeClr val="tx1"/>
              </a:solidFill>
              <a:latin typeface="Arial" pitchFamily="34" charset="0"/>
              <a:ea typeface="宋体" pitchFamily="2" charset="-122"/>
            </a:endParaRPr>
          </a:p>
          <a:p>
            <a:pPr eaLnBrk="1" hangingPunct="1"/>
            <a:endParaRPr kumimoji="0" lang="zh-CN" altLang="en-US" sz="2000" b="0">
              <a:solidFill>
                <a:schemeClr val="tx1"/>
              </a:solidFill>
              <a:latin typeface="Arial" pitchFamily="34" charset="0"/>
              <a:ea typeface="宋体" pitchFamily="2" charset="-122"/>
            </a:endParaRPr>
          </a:p>
        </p:txBody>
      </p:sp>
      <p:sp>
        <p:nvSpPr>
          <p:cNvPr id="55307" name="Rectangle 12"/>
          <p:cNvSpPr>
            <a:spLocks noChangeArrowheads="1"/>
          </p:cNvSpPr>
          <p:nvPr/>
        </p:nvSpPr>
        <p:spPr bwMode="auto">
          <a:xfrm>
            <a:off x="3203575" y="3860800"/>
            <a:ext cx="5472113" cy="1366838"/>
          </a:xfrm>
          <a:prstGeom prst="rect">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5308" name="Rectangle 13"/>
          <p:cNvSpPr>
            <a:spLocks noChangeArrowheads="1"/>
          </p:cNvSpPr>
          <p:nvPr/>
        </p:nvSpPr>
        <p:spPr bwMode="auto">
          <a:xfrm>
            <a:off x="3203575" y="5443538"/>
            <a:ext cx="5472113" cy="576262"/>
          </a:xfrm>
          <a:prstGeom prst="rect">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5309" name="Rectangle 14"/>
          <p:cNvSpPr>
            <a:spLocks noChangeArrowheads="1"/>
          </p:cNvSpPr>
          <p:nvPr/>
        </p:nvSpPr>
        <p:spPr bwMode="auto">
          <a:xfrm>
            <a:off x="3203575" y="6235700"/>
            <a:ext cx="5472113" cy="576263"/>
          </a:xfrm>
          <a:prstGeom prst="rect">
            <a:avLst/>
          </a:prstGeom>
          <a:solidFill>
            <a:schemeClr val="accent1"/>
          </a:solidFill>
          <a:ln w="9525">
            <a:solidFill>
              <a:schemeClr val="tx1"/>
            </a:solidFill>
            <a:miter lim="800000"/>
            <a:headEnd/>
            <a:tailEnd/>
          </a:ln>
        </p:spPr>
        <p:txBody>
          <a:bodyPr wrap="none" anchor="ctr"/>
          <a:lstStyle/>
          <a:p>
            <a:pPr eaLnBrk="1" hangingPunct="1"/>
            <a:endParaRPr lang="zh-CN" altLang="en-US" sz="2400" u="sng">
              <a:solidFill>
                <a:schemeClr val="tx1"/>
              </a:solidFill>
              <a:latin typeface="Times New Roman" pitchFamily="18" charset="0"/>
            </a:endParaRPr>
          </a:p>
        </p:txBody>
      </p:sp>
      <p:sp>
        <p:nvSpPr>
          <p:cNvPr id="55310" name="Text Box 15"/>
          <p:cNvSpPr txBox="1">
            <a:spLocks noChangeArrowheads="1"/>
          </p:cNvSpPr>
          <p:nvPr/>
        </p:nvSpPr>
        <p:spPr bwMode="auto">
          <a:xfrm>
            <a:off x="3348038" y="2709863"/>
            <a:ext cx="52959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en-US" altLang="zh-CN" sz="2000">
                <a:solidFill>
                  <a:schemeClr val="tx1"/>
                </a:solidFill>
                <a:latin typeface="Arial" pitchFamily="34" charset="0"/>
                <a:ea typeface="宋体" pitchFamily="2" charset="-122"/>
              </a:rPr>
              <a:t>1.</a:t>
            </a:r>
            <a:r>
              <a:rPr kumimoji="0" lang="zh-CN" altLang="en-US" sz="2000">
                <a:solidFill>
                  <a:schemeClr val="tx1"/>
                </a:solidFill>
                <a:latin typeface="Arial" pitchFamily="34" charset="0"/>
                <a:ea typeface="宋体" pitchFamily="2" charset="-122"/>
              </a:rPr>
              <a:t>公牛年产精液量低（我国每头公牛</a:t>
            </a:r>
            <a:r>
              <a:rPr kumimoji="0" lang="en-US" altLang="zh-CN" sz="2000">
                <a:solidFill>
                  <a:schemeClr val="tx1"/>
                </a:solidFill>
                <a:latin typeface="Arial" pitchFamily="34" charset="0"/>
                <a:ea typeface="宋体" pitchFamily="2" charset="-122"/>
              </a:rPr>
              <a:t>2.5</a:t>
            </a:r>
            <a:r>
              <a:rPr kumimoji="0" lang="zh-CN" altLang="en-US" sz="2000">
                <a:solidFill>
                  <a:schemeClr val="tx1"/>
                </a:solidFill>
                <a:latin typeface="Arial" pitchFamily="34" charset="0"/>
                <a:ea typeface="宋体" pitchFamily="2" charset="-122"/>
              </a:rPr>
              <a:t>万剂，美国每头公牛年产精液</a:t>
            </a:r>
            <a:r>
              <a:rPr kumimoji="0" lang="en-US" altLang="zh-CN" sz="2000">
                <a:solidFill>
                  <a:schemeClr val="tx1"/>
                </a:solidFill>
                <a:latin typeface="Arial" pitchFamily="34" charset="0"/>
                <a:ea typeface="宋体" pitchFamily="2" charset="-122"/>
              </a:rPr>
              <a:t>5</a:t>
            </a:r>
            <a:r>
              <a:rPr kumimoji="0" lang="zh-CN" altLang="en-US" sz="2000">
                <a:solidFill>
                  <a:schemeClr val="tx1"/>
                </a:solidFill>
                <a:latin typeface="Arial" pitchFamily="34" charset="0"/>
                <a:ea typeface="宋体" pitchFamily="2" charset="-122"/>
              </a:rPr>
              <a:t>万剂）</a:t>
            </a:r>
          </a:p>
          <a:p>
            <a:pPr algn="l" eaLnBrk="1" hangingPunct="1"/>
            <a:r>
              <a:rPr kumimoji="0" lang="en-US" altLang="zh-CN" sz="2000">
                <a:solidFill>
                  <a:schemeClr val="tx1"/>
                </a:solidFill>
                <a:latin typeface="Arial" pitchFamily="34" charset="0"/>
                <a:ea typeface="宋体" pitchFamily="2" charset="-122"/>
              </a:rPr>
              <a:t>2.</a:t>
            </a:r>
            <a:r>
              <a:rPr kumimoji="0" lang="zh-CN" altLang="en-US" sz="2000">
                <a:solidFill>
                  <a:schemeClr val="tx1"/>
                </a:solidFill>
                <a:latin typeface="Arial" pitchFamily="34" charset="0"/>
                <a:ea typeface="宋体" pitchFamily="2" charset="-122"/>
              </a:rPr>
              <a:t>猪人工授精技术推广少</a:t>
            </a:r>
          </a:p>
        </p:txBody>
      </p:sp>
      <p:sp>
        <p:nvSpPr>
          <p:cNvPr id="55311" name="Text Box 16"/>
          <p:cNvSpPr txBox="1">
            <a:spLocks noChangeArrowheads="1"/>
          </p:cNvSpPr>
          <p:nvPr/>
        </p:nvSpPr>
        <p:spPr bwMode="auto">
          <a:xfrm>
            <a:off x="3276600" y="3860800"/>
            <a:ext cx="52959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en-US" altLang="zh-CN" sz="2000">
                <a:solidFill>
                  <a:schemeClr val="tx1"/>
                </a:solidFill>
                <a:latin typeface="Arial" pitchFamily="34" charset="0"/>
                <a:ea typeface="宋体" pitchFamily="2" charset="-122"/>
              </a:rPr>
              <a:t>1.</a:t>
            </a:r>
            <a:r>
              <a:rPr kumimoji="0" lang="zh-CN" altLang="en-US" sz="2000">
                <a:solidFill>
                  <a:schemeClr val="tx1"/>
                </a:solidFill>
                <a:latin typeface="Arial" pitchFamily="34" charset="0"/>
                <a:ea typeface="宋体" pitchFamily="2" charset="-122"/>
              </a:rPr>
              <a:t>总体效率低</a:t>
            </a:r>
          </a:p>
          <a:p>
            <a:pPr algn="l" eaLnBrk="1" hangingPunct="1"/>
            <a:r>
              <a:rPr kumimoji="0" lang="en-US" altLang="zh-CN" sz="2000">
                <a:solidFill>
                  <a:schemeClr val="tx1"/>
                </a:solidFill>
                <a:latin typeface="Arial" pitchFamily="34" charset="0"/>
                <a:ea typeface="宋体" pitchFamily="2" charset="-122"/>
              </a:rPr>
              <a:t>2.</a:t>
            </a:r>
            <a:r>
              <a:rPr kumimoji="0" lang="zh-CN" altLang="en-US" sz="2000">
                <a:solidFill>
                  <a:schemeClr val="tx1"/>
                </a:solidFill>
                <a:latin typeface="Arial" pitchFamily="34" charset="0"/>
                <a:ea typeface="宋体" pitchFamily="2" charset="-122"/>
              </a:rPr>
              <a:t>移植数量少，妊娠率低（我国年</a:t>
            </a:r>
            <a:r>
              <a:rPr kumimoji="0" lang="en-US" altLang="zh-CN" sz="2000">
                <a:solidFill>
                  <a:schemeClr val="tx1"/>
                </a:solidFill>
                <a:latin typeface="Arial" pitchFamily="34" charset="0"/>
                <a:ea typeface="宋体" pitchFamily="2" charset="-122"/>
              </a:rPr>
              <a:t>3</a:t>
            </a:r>
            <a:r>
              <a:rPr kumimoji="0" lang="zh-CN" altLang="en-US" sz="2000">
                <a:solidFill>
                  <a:schemeClr val="tx1"/>
                </a:solidFill>
                <a:latin typeface="Arial" pitchFamily="34" charset="0"/>
                <a:ea typeface="宋体" pitchFamily="2" charset="-122"/>
              </a:rPr>
              <a:t>万例左右，妊娠率</a:t>
            </a:r>
            <a:r>
              <a:rPr kumimoji="0" lang="en-US" altLang="zh-CN" sz="2000">
                <a:solidFill>
                  <a:schemeClr val="tx1"/>
                </a:solidFill>
                <a:latin typeface="Arial" pitchFamily="34" charset="0"/>
                <a:ea typeface="宋体" pitchFamily="2" charset="-122"/>
              </a:rPr>
              <a:t>40</a:t>
            </a:r>
            <a:r>
              <a:rPr kumimoji="0" lang="zh-CN" altLang="en-US" sz="2000">
                <a:solidFill>
                  <a:schemeClr val="tx1"/>
                </a:solidFill>
                <a:latin typeface="Arial" pitchFamily="34" charset="0"/>
                <a:ea typeface="宋体" pitchFamily="2" charset="-122"/>
              </a:rPr>
              <a:t>％，美国</a:t>
            </a:r>
            <a:r>
              <a:rPr kumimoji="0" lang="en-US" altLang="zh-CN" sz="2000">
                <a:solidFill>
                  <a:schemeClr val="tx1"/>
                </a:solidFill>
                <a:latin typeface="Arial" pitchFamily="34" charset="0"/>
                <a:ea typeface="宋体" pitchFamily="2" charset="-122"/>
              </a:rPr>
              <a:t>7</a:t>
            </a:r>
            <a:r>
              <a:rPr kumimoji="0" lang="zh-CN" altLang="en-US" sz="2000">
                <a:solidFill>
                  <a:schemeClr val="tx1"/>
                </a:solidFill>
                <a:latin typeface="Arial" pitchFamily="34" charset="0"/>
                <a:ea typeface="宋体" pitchFamily="2" charset="-122"/>
              </a:rPr>
              <a:t>万例，妊娠率</a:t>
            </a:r>
            <a:r>
              <a:rPr kumimoji="0" lang="en-US" altLang="zh-CN" sz="2000">
                <a:solidFill>
                  <a:schemeClr val="tx1"/>
                </a:solidFill>
                <a:latin typeface="Arial" pitchFamily="34" charset="0"/>
                <a:ea typeface="宋体" pitchFamily="2" charset="-122"/>
              </a:rPr>
              <a:t>50</a:t>
            </a:r>
            <a:r>
              <a:rPr kumimoji="0" lang="zh-CN" altLang="en-US" sz="2000">
                <a:solidFill>
                  <a:schemeClr val="tx1"/>
                </a:solidFill>
                <a:latin typeface="Arial" pitchFamily="34" charset="0"/>
                <a:ea typeface="宋体" pitchFamily="2" charset="-122"/>
              </a:rPr>
              <a:t>％</a:t>
            </a:r>
            <a:r>
              <a:rPr kumimoji="0" lang="en-US" altLang="zh-CN" sz="2000">
                <a:solidFill>
                  <a:schemeClr val="tx1"/>
                </a:solidFill>
                <a:latin typeface="Arial" pitchFamily="34" charset="0"/>
                <a:ea typeface="宋体" pitchFamily="2" charset="-122"/>
              </a:rPr>
              <a:t>)</a:t>
            </a:r>
          </a:p>
          <a:p>
            <a:pPr algn="l" eaLnBrk="1" hangingPunct="1"/>
            <a:r>
              <a:rPr kumimoji="0" lang="en-US" altLang="zh-CN" sz="2000">
                <a:solidFill>
                  <a:schemeClr val="tx1"/>
                </a:solidFill>
                <a:latin typeface="Arial" pitchFamily="34" charset="0"/>
                <a:ea typeface="宋体" pitchFamily="2" charset="-122"/>
              </a:rPr>
              <a:t>3.</a:t>
            </a:r>
            <a:r>
              <a:rPr kumimoji="0" lang="zh-CN" altLang="en-US" sz="2000">
                <a:solidFill>
                  <a:schemeClr val="tx1"/>
                </a:solidFill>
                <a:latin typeface="Arial" pitchFamily="34" charset="0"/>
                <a:ea typeface="宋体" pitchFamily="2" charset="-122"/>
              </a:rPr>
              <a:t>猪胚胎冷冻</a:t>
            </a:r>
          </a:p>
        </p:txBody>
      </p:sp>
      <p:sp>
        <p:nvSpPr>
          <p:cNvPr id="55312" name="Text Box 17"/>
          <p:cNvSpPr txBox="1">
            <a:spLocks noChangeArrowheads="1"/>
          </p:cNvSpPr>
          <p:nvPr/>
        </p:nvSpPr>
        <p:spPr bwMode="auto">
          <a:xfrm>
            <a:off x="3275013" y="5516563"/>
            <a:ext cx="5041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Arial" pitchFamily="34" charset="0"/>
                <a:ea typeface="宋体" pitchFamily="2" charset="-122"/>
              </a:rPr>
              <a:t>美国性别控制技术已经应用，我国刚刚开始研究</a:t>
            </a:r>
          </a:p>
        </p:txBody>
      </p:sp>
      <p:sp>
        <p:nvSpPr>
          <p:cNvPr id="55313" name="Text Box 18"/>
          <p:cNvSpPr txBox="1">
            <a:spLocks noChangeArrowheads="1"/>
          </p:cNvSpPr>
          <p:nvPr/>
        </p:nvSpPr>
        <p:spPr bwMode="auto">
          <a:xfrm>
            <a:off x="3275013" y="6308725"/>
            <a:ext cx="5543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Arial" pitchFamily="34" charset="0"/>
                <a:ea typeface="宋体" pitchFamily="2" charset="-122"/>
              </a:rPr>
              <a:t>国外动物克隆技术总体效率高，已经完成安全评价</a:t>
            </a:r>
          </a:p>
        </p:txBody>
      </p:sp>
      <p:sp>
        <p:nvSpPr>
          <p:cNvPr id="55314" name="AutoShape 19"/>
          <p:cNvSpPr>
            <a:spLocks noChangeArrowheads="1"/>
          </p:cNvSpPr>
          <p:nvPr/>
        </p:nvSpPr>
        <p:spPr bwMode="auto">
          <a:xfrm>
            <a:off x="2555875" y="3070225"/>
            <a:ext cx="503238" cy="287338"/>
          </a:xfrm>
          <a:prstGeom prst="rightArrow">
            <a:avLst>
              <a:gd name="adj1" fmla="val 50000"/>
              <a:gd name="adj2" fmla="val 43784"/>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5315" name="AutoShape 20"/>
          <p:cNvSpPr>
            <a:spLocks noChangeArrowheads="1"/>
          </p:cNvSpPr>
          <p:nvPr/>
        </p:nvSpPr>
        <p:spPr bwMode="auto">
          <a:xfrm>
            <a:off x="2555875" y="4437063"/>
            <a:ext cx="503238" cy="287337"/>
          </a:xfrm>
          <a:prstGeom prst="rightArrow">
            <a:avLst>
              <a:gd name="adj1" fmla="val 50000"/>
              <a:gd name="adj2" fmla="val 43785"/>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5316" name="AutoShape 21"/>
          <p:cNvSpPr>
            <a:spLocks noChangeArrowheads="1"/>
          </p:cNvSpPr>
          <p:nvPr/>
        </p:nvSpPr>
        <p:spPr bwMode="auto">
          <a:xfrm rot="-1354140">
            <a:off x="2489200" y="5614988"/>
            <a:ext cx="646113" cy="287337"/>
          </a:xfrm>
          <a:prstGeom prst="rightArrow">
            <a:avLst>
              <a:gd name="adj1" fmla="val 50000"/>
              <a:gd name="adj2" fmla="val 56216"/>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
        <p:nvSpPr>
          <p:cNvPr id="55317" name="AutoShape 22"/>
          <p:cNvSpPr>
            <a:spLocks noChangeArrowheads="1"/>
          </p:cNvSpPr>
          <p:nvPr/>
        </p:nvSpPr>
        <p:spPr bwMode="auto">
          <a:xfrm rot="1597976">
            <a:off x="2490788" y="6130925"/>
            <a:ext cx="646112" cy="287338"/>
          </a:xfrm>
          <a:prstGeom prst="rightArrow">
            <a:avLst>
              <a:gd name="adj1" fmla="val 50000"/>
              <a:gd name="adj2" fmla="val 56215"/>
            </a:avLst>
          </a:prstGeom>
          <a:solidFill>
            <a:schemeClr val="accent1"/>
          </a:solidFill>
          <a:ln w="9525">
            <a:solidFill>
              <a:schemeClr val="tx1"/>
            </a:solidFill>
            <a:miter lim="800000"/>
            <a:headEnd/>
            <a:tailEnd/>
          </a:ln>
        </p:spPr>
        <p:txBody>
          <a:bodyPr wrap="none" anchor="ctr"/>
          <a:lstStyle/>
          <a:p>
            <a:pPr algn="l" eaLnBrk="1" hangingPunct="1"/>
            <a:endParaRPr lang="zh-CN" altLang="en-US" sz="2400" b="0" u="sng">
              <a:solidFill>
                <a:schemeClr val="tx1"/>
              </a:solidFill>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900113" y="2565400"/>
            <a:ext cx="7488237"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just" eaLnBrk="1" hangingPunct="1">
              <a:spcBef>
                <a:spcPct val="20000"/>
              </a:spcBef>
              <a:buClr>
                <a:srgbClr val="FF0000"/>
              </a:buClr>
              <a:buFont typeface="Wingdings" pitchFamily="2" charset="2"/>
              <a:buChar char="Ø"/>
            </a:pPr>
            <a:r>
              <a:rPr lang="zh-CN" altLang="en-US" sz="3200">
                <a:solidFill>
                  <a:schemeClr val="tx1"/>
                </a:solidFill>
                <a:latin typeface="仿宋_GB2312" pitchFamily="49" charset="-122"/>
                <a:ea typeface="仿宋_GB2312" pitchFamily="49" charset="-122"/>
              </a:rPr>
              <a:t>活体采卵技术、幼畜超早利用、体细胞克隆</a:t>
            </a:r>
          </a:p>
          <a:p>
            <a:pPr marL="342900" indent="-342900" algn="just" eaLnBrk="1" hangingPunct="1">
              <a:spcBef>
                <a:spcPct val="20000"/>
              </a:spcBef>
              <a:buClr>
                <a:srgbClr val="FF0000"/>
              </a:buClr>
              <a:buFont typeface="Wingdings" pitchFamily="2" charset="2"/>
              <a:buChar char="Ø"/>
            </a:pPr>
            <a:r>
              <a:rPr lang="zh-CN" altLang="en-US" sz="3200">
                <a:solidFill>
                  <a:schemeClr val="tx1"/>
                </a:solidFill>
                <a:latin typeface="仿宋_GB2312" pitchFamily="49" charset="-122"/>
                <a:ea typeface="仿宋_GB2312" pitchFamily="49" charset="-122"/>
              </a:rPr>
              <a:t>性别控制技术、干细胞技术等</a:t>
            </a:r>
          </a:p>
        </p:txBody>
      </p:sp>
      <p:sp>
        <p:nvSpPr>
          <p:cNvPr id="46083" name="Rectangle 3"/>
          <p:cNvSpPr>
            <a:spLocks noChangeArrowheads="1"/>
          </p:cNvSpPr>
          <p:nvPr/>
        </p:nvSpPr>
        <p:spPr bwMode="auto">
          <a:xfrm>
            <a:off x="2214563" y="1131888"/>
            <a:ext cx="4143375"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（三）发展趋势</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45</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3"/>
          <p:cNvSpPr txBox="1">
            <a:spLocks noChangeArrowheads="1"/>
          </p:cNvSpPr>
          <p:nvPr/>
        </p:nvSpPr>
        <p:spPr bwMode="auto">
          <a:xfrm>
            <a:off x="1214438" y="1143000"/>
            <a:ext cx="6985000" cy="928688"/>
          </a:xfrm>
          <a:prstGeom prst="rect">
            <a:avLst/>
          </a:prstGeom>
          <a:gradFill rotWithShape="0">
            <a:gsLst>
              <a:gs pos="0">
                <a:srgbClr val="5E2F00"/>
              </a:gs>
              <a:gs pos="50000">
                <a:srgbClr val="CC6600"/>
              </a:gs>
              <a:gs pos="100000">
                <a:srgbClr val="5E2F00"/>
              </a:gs>
            </a:gsLst>
            <a:lin ang="5400000" scaled="1"/>
          </a:gradFill>
          <a:ln>
            <a:noFill/>
          </a:ln>
          <a:extLst>
            <a:ext uri="{91240B29-F687-4F45-9708-019B960494DF}">
              <a14:hiddenLine xmlns:a14="http://schemas.microsoft.com/office/drawing/2010/main" w="9525" algn="ctr">
                <a:solidFill>
                  <a:srgbClr val="000000"/>
                </a:solidFill>
                <a:miter lim="800000"/>
                <a:headEnd type="none" w="sm" len="sm"/>
                <a:tailEnd type="none" w="sm" len="sm"/>
              </a14:hiddenLine>
            </a:ext>
          </a:extLst>
        </p:spPr>
        <p:txBody>
          <a:bodyPr anchor="ct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lnSpc>
                <a:spcPct val="80000"/>
              </a:lnSpc>
            </a:pPr>
            <a:r>
              <a:rPr lang="zh-CN" altLang="en-US" sz="5400">
                <a:solidFill>
                  <a:srgbClr val="FFFF00"/>
                </a:solidFill>
                <a:latin typeface="隶书" pitchFamily="49" charset="-122"/>
                <a:ea typeface="隶书" pitchFamily="49" charset="-122"/>
              </a:rPr>
              <a:t>四、动物营养与饲料</a:t>
            </a:r>
          </a:p>
        </p:txBody>
      </p:sp>
      <p:sp>
        <p:nvSpPr>
          <p:cNvPr id="57347" name="Rectangle 4"/>
          <p:cNvSpPr>
            <a:spLocks noChangeArrowheads="1"/>
          </p:cNvSpPr>
          <p:nvPr/>
        </p:nvSpPr>
        <p:spPr bwMode="auto">
          <a:xfrm>
            <a:off x="500063" y="2357438"/>
            <a:ext cx="80645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l"/>
            <a:r>
              <a:rPr lang="zh-CN" altLang="en-US" sz="3200">
                <a:solidFill>
                  <a:srgbClr val="CC0000"/>
                </a:solidFill>
                <a:latin typeface="Times New Roman" pitchFamily="18" charset="0"/>
                <a:ea typeface="仿宋_GB2312" pitchFamily="49" charset="-122"/>
              </a:rPr>
              <a:t>动物营养</a:t>
            </a:r>
            <a:r>
              <a:rPr lang="zh-CN" altLang="en-US" sz="3200">
                <a:solidFill>
                  <a:schemeClr val="tx1"/>
                </a:solidFill>
                <a:latin typeface="Times New Roman" pitchFamily="18" charset="0"/>
                <a:ea typeface="仿宋_GB2312" pitchFamily="49" charset="-122"/>
              </a:rPr>
              <a:t>是指动物摄取、消化、吸收、利用饲料中营养物质的全过程，是一系列化学、物理及生理变化过程的总称。</a:t>
            </a:r>
          </a:p>
          <a:p>
            <a:pPr algn="l"/>
            <a:endParaRPr lang="zh-CN" altLang="en-US" sz="3200">
              <a:solidFill>
                <a:schemeClr val="tx1"/>
              </a:solidFill>
              <a:latin typeface="Times New Roman" pitchFamily="18" charset="0"/>
              <a:ea typeface="仿宋_GB2312" pitchFamily="49" charset="-122"/>
            </a:endParaRPr>
          </a:p>
          <a:p>
            <a:pPr algn="l"/>
            <a:r>
              <a:rPr lang="zh-CN" altLang="en-US" sz="3200">
                <a:solidFill>
                  <a:srgbClr val="CC0000"/>
                </a:solidFill>
                <a:latin typeface="Times New Roman" pitchFamily="18" charset="0"/>
                <a:ea typeface="仿宋_GB2312" pitchFamily="49" charset="-122"/>
              </a:rPr>
              <a:t>饲料和饲养</a:t>
            </a:r>
            <a:r>
              <a:rPr lang="zh-CN" altLang="en-US" sz="3200">
                <a:solidFill>
                  <a:schemeClr val="tx1"/>
                </a:solidFill>
                <a:latin typeface="Times New Roman" pitchFamily="18" charset="0"/>
                <a:ea typeface="仿宋_GB2312" pitchFamily="49" charset="-122"/>
              </a:rPr>
              <a:t>是动物营养学的姊妹学科。</a:t>
            </a:r>
            <a:r>
              <a:rPr lang="zh-CN" altLang="en-US" sz="3200">
                <a:solidFill>
                  <a:srgbClr val="CC0000"/>
                </a:solidFill>
                <a:latin typeface="Times New Roman" pitchFamily="18" charset="0"/>
                <a:ea typeface="仿宋_GB2312" pitchFamily="49" charset="-122"/>
              </a:rPr>
              <a:t>饲料工业</a:t>
            </a:r>
            <a:r>
              <a:rPr lang="zh-CN" altLang="en-US" sz="3200">
                <a:solidFill>
                  <a:schemeClr val="tx1"/>
                </a:solidFill>
                <a:latin typeface="Times New Roman" pitchFamily="18" charset="0"/>
                <a:ea typeface="仿宋_GB2312" pitchFamily="49" charset="-122"/>
              </a:rPr>
              <a:t>有力地推动了集约化养殖业的发展，促进了动物生产效率的提高。</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46</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4"/>
          <p:cNvSpPr>
            <a:spLocks noChangeArrowheads="1"/>
          </p:cNvSpPr>
          <p:nvPr/>
        </p:nvSpPr>
        <p:spPr bwMode="auto">
          <a:xfrm>
            <a:off x="500063" y="1773238"/>
            <a:ext cx="7931150"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1938" indent="-261938" algn="just" eaLnBrk="1" hangingPunct="1">
              <a:lnSpc>
                <a:spcPct val="120000"/>
              </a:lnSpc>
              <a:spcBef>
                <a:spcPct val="20000"/>
              </a:spcBef>
              <a:buClr>
                <a:srgbClr val="FF0000"/>
              </a:buClr>
              <a:buFont typeface="Wingdings" pitchFamily="2" charset="2"/>
              <a:buChar char="Ø"/>
            </a:pPr>
            <a:r>
              <a:rPr lang="zh-CN" altLang="en-US" sz="3200">
                <a:solidFill>
                  <a:srgbClr val="CC0000"/>
                </a:solidFill>
                <a:latin typeface="仿宋_GB2312" pitchFamily="49" charset="-122"/>
                <a:ea typeface="仿宋_GB2312" pitchFamily="49" charset="-122"/>
              </a:rPr>
              <a:t>营养需要与代谢调控</a:t>
            </a:r>
            <a:r>
              <a:rPr lang="en-US" altLang="zh-CN" sz="3200">
                <a:solidFill>
                  <a:srgbClr val="CC0000"/>
                </a:solidFill>
                <a:latin typeface="仿宋_GB2312" pitchFamily="49" charset="-122"/>
                <a:ea typeface="仿宋_GB2312" pitchFamily="49" charset="-122"/>
              </a:rPr>
              <a:t>:</a:t>
            </a:r>
            <a:r>
              <a:rPr lang="zh-CN" altLang="en-US" sz="3200">
                <a:solidFill>
                  <a:schemeClr val="tx1"/>
                </a:solidFill>
                <a:latin typeface="仿宋_GB2312" pitchFamily="49" charset="-122"/>
                <a:ea typeface="仿宋_GB2312" pitchFamily="49" charset="-122"/>
              </a:rPr>
              <a:t>以静态描述营养物质的转化利用规律转向动态营养研究，动态饲养标准具有预测生产性能、优化饲养决策功能 </a:t>
            </a:r>
          </a:p>
          <a:p>
            <a:pPr marL="261938" indent="-261938" algn="just" eaLnBrk="1" hangingPunct="1">
              <a:lnSpc>
                <a:spcPct val="120000"/>
              </a:lnSpc>
              <a:spcBef>
                <a:spcPct val="20000"/>
              </a:spcBef>
              <a:buClr>
                <a:srgbClr val="FF0000"/>
              </a:buClr>
              <a:buFont typeface="Wingdings" pitchFamily="2" charset="2"/>
              <a:buChar char="Ø"/>
            </a:pPr>
            <a:r>
              <a:rPr lang="zh-CN" altLang="en-US" sz="3200">
                <a:solidFill>
                  <a:srgbClr val="CC0000"/>
                </a:solidFill>
                <a:latin typeface="仿宋_GB2312" pitchFamily="49" charset="-122"/>
                <a:ea typeface="仿宋_GB2312" pitchFamily="49" charset="-122"/>
              </a:rPr>
              <a:t>饲料安全与生物学效价评定：</a:t>
            </a:r>
            <a:r>
              <a:rPr lang="zh-CN" altLang="en-US" sz="3200">
                <a:solidFill>
                  <a:schemeClr val="tx1"/>
                </a:solidFill>
                <a:latin typeface="仿宋_GB2312" pitchFamily="49" charset="-122"/>
                <a:ea typeface="仿宋_GB2312" pitchFamily="49" charset="-122"/>
              </a:rPr>
              <a:t>从畜产品品质与生态安全角度研究</a:t>
            </a:r>
            <a:r>
              <a:rPr lang="zh-CN" altLang="en-US" sz="3200">
                <a:solidFill>
                  <a:srgbClr val="C00000"/>
                </a:solidFill>
                <a:latin typeface="仿宋_GB2312" pitchFamily="49" charset="-122"/>
                <a:ea typeface="仿宋_GB2312" pitchFamily="49" charset="-122"/>
              </a:rPr>
              <a:t>新型饲料和添加剂</a:t>
            </a:r>
            <a:r>
              <a:rPr lang="zh-CN" altLang="en-US" sz="3200">
                <a:solidFill>
                  <a:schemeClr val="tx1"/>
                </a:solidFill>
                <a:latin typeface="仿宋_GB2312" pitchFamily="49" charset="-122"/>
                <a:ea typeface="仿宋_GB2312" pitchFamily="49" charset="-122"/>
              </a:rPr>
              <a:t>、创新饲料</a:t>
            </a:r>
            <a:r>
              <a:rPr lang="zh-CN" altLang="en-US" sz="3200">
                <a:solidFill>
                  <a:srgbClr val="C00000"/>
                </a:solidFill>
                <a:latin typeface="仿宋_GB2312" pitchFamily="49" charset="-122"/>
                <a:ea typeface="仿宋_GB2312" pitchFamily="49" charset="-122"/>
              </a:rPr>
              <a:t>生物学效价评定</a:t>
            </a:r>
            <a:r>
              <a:rPr lang="zh-CN" altLang="en-US" sz="3200">
                <a:solidFill>
                  <a:schemeClr val="tx1"/>
                </a:solidFill>
                <a:latin typeface="仿宋_GB2312" pitchFamily="49" charset="-122"/>
                <a:ea typeface="仿宋_GB2312" pitchFamily="49" charset="-122"/>
              </a:rPr>
              <a:t>方法 </a:t>
            </a:r>
            <a:endParaRPr lang="en-US" altLang="zh-CN" sz="3200">
              <a:solidFill>
                <a:schemeClr val="tx1"/>
              </a:solidFill>
              <a:latin typeface="仿宋_GB2312" pitchFamily="49" charset="-122"/>
              <a:ea typeface="仿宋_GB2312" pitchFamily="49" charset="-122"/>
            </a:endParaRPr>
          </a:p>
        </p:txBody>
      </p:sp>
      <p:sp>
        <p:nvSpPr>
          <p:cNvPr id="48131" name="Rectangle 3"/>
          <p:cNvSpPr>
            <a:spLocks noChangeArrowheads="1"/>
          </p:cNvSpPr>
          <p:nvPr/>
        </p:nvSpPr>
        <p:spPr bwMode="auto">
          <a:xfrm>
            <a:off x="2071688" y="692150"/>
            <a:ext cx="4011612"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（一）研究进展</a:t>
            </a:r>
          </a:p>
        </p:txBody>
      </p:sp>
      <p:pic>
        <p:nvPicPr>
          <p:cNvPr id="58372" name="Picture 5" descr="重点实验室牌子"/>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72313" y="0"/>
            <a:ext cx="2071687"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AutoShape 5">
            <a:hlinkClick r:id="rId5" action="ppaction://hlinksldjump" highlightClick="1"/>
          </p:cNvPr>
          <p:cNvSpPr>
            <a:spLocks noChangeArrowheads="1"/>
          </p:cNvSpPr>
          <p:nvPr/>
        </p:nvSpPr>
        <p:spPr bwMode="auto">
          <a:xfrm>
            <a:off x="6227763" y="5589588"/>
            <a:ext cx="503237" cy="404812"/>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6"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47</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ChangeArrowheads="1"/>
          </p:cNvSpPr>
          <p:nvPr/>
        </p:nvSpPr>
        <p:spPr bwMode="auto">
          <a:xfrm>
            <a:off x="611188" y="750888"/>
            <a:ext cx="8064500" cy="56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61938" indent="-261938" algn="just" eaLnBrk="1" hangingPunct="1">
              <a:lnSpc>
                <a:spcPct val="120000"/>
              </a:lnSpc>
              <a:spcBef>
                <a:spcPct val="20000"/>
              </a:spcBef>
              <a:buClr>
                <a:srgbClr val="FF0000"/>
              </a:buClr>
              <a:buFont typeface="Wingdings" pitchFamily="2" charset="2"/>
              <a:buChar char="Ø"/>
            </a:pPr>
            <a:r>
              <a:rPr lang="zh-CN" altLang="en-US" sz="3200" dirty="0">
                <a:latin typeface="仿宋_GB2312" pitchFamily="49" charset="-122"/>
                <a:ea typeface="仿宋_GB2312" pitchFamily="49" charset="-122"/>
              </a:rPr>
              <a:t>营养与环境：</a:t>
            </a:r>
            <a:r>
              <a:rPr lang="zh-CN" altLang="en-US" sz="3200" u="sng" dirty="0">
                <a:solidFill>
                  <a:schemeClr val="tx1"/>
                </a:solidFill>
                <a:latin typeface="仿宋_GB2312" pitchFamily="49" charset="-122"/>
                <a:ea typeface="仿宋_GB2312" pitchFamily="49" charset="-122"/>
              </a:rPr>
              <a:t>集约化生产环境下</a:t>
            </a:r>
            <a:r>
              <a:rPr lang="zh-CN" altLang="en-US" sz="3200" dirty="0">
                <a:solidFill>
                  <a:schemeClr val="tx1"/>
                </a:solidFill>
                <a:latin typeface="仿宋_GB2312" pitchFamily="49" charset="-122"/>
                <a:ea typeface="仿宋_GB2312" pitchFamily="49" charset="-122"/>
              </a:rPr>
              <a:t>的营养物质代谢及调控机理、</a:t>
            </a:r>
            <a:r>
              <a:rPr lang="zh-CN" altLang="en-US" sz="3200" u="sng" dirty="0">
                <a:solidFill>
                  <a:schemeClr val="tx1"/>
                </a:solidFill>
                <a:latin typeface="仿宋_GB2312" pitchFamily="49" charset="-122"/>
                <a:ea typeface="仿宋_GB2312" pitchFamily="49" charset="-122"/>
              </a:rPr>
              <a:t>环境应激</a:t>
            </a:r>
            <a:r>
              <a:rPr lang="zh-CN" altLang="en-US" sz="3200" dirty="0">
                <a:solidFill>
                  <a:schemeClr val="tx1"/>
                </a:solidFill>
                <a:latin typeface="仿宋_GB2312" pitchFamily="49" charset="-122"/>
                <a:ea typeface="仿宋_GB2312" pitchFamily="49" charset="-122"/>
              </a:rPr>
              <a:t>的早期预警系统及营养调控理论</a:t>
            </a:r>
          </a:p>
          <a:p>
            <a:pPr marL="261938" indent="-261938" algn="just" eaLnBrk="1" hangingPunct="1">
              <a:lnSpc>
                <a:spcPct val="120000"/>
              </a:lnSpc>
              <a:spcBef>
                <a:spcPct val="20000"/>
              </a:spcBef>
              <a:buClr>
                <a:srgbClr val="FF0000"/>
              </a:buClr>
              <a:buFont typeface="Wingdings" pitchFamily="2" charset="2"/>
              <a:buChar char="Ø"/>
            </a:pPr>
            <a:r>
              <a:rPr lang="zh-CN" altLang="en-US" sz="3200" dirty="0">
                <a:latin typeface="仿宋_GB2312" pitchFamily="49" charset="-122"/>
                <a:ea typeface="仿宋_GB2312" pitchFamily="49" charset="-122"/>
              </a:rPr>
              <a:t>营养与免疫：</a:t>
            </a:r>
            <a:r>
              <a:rPr lang="zh-CN" altLang="en-US" sz="3200" dirty="0">
                <a:solidFill>
                  <a:schemeClr val="tx1"/>
                </a:solidFill>
                <a:latin typeface="仿宋_GB2312" pitchFamily="49" charset="-122"/>
                <a:ea typeface="仿宋_GB2312" pitchFamily="49" charset="-122"/>
              </a:rPr>
              <a:t>常规饲料中</a:t>
            </a:r>
            <a:r>
              <a:rPr lang="zh-CN" altLang="en-US" sz="3200" u="sng" dirty="0">
                <a:solidFill>
                  <a:schemeClr val="tx1"/>
                </a:solidFill>
                <a:latin typeface="仿宋_GB2312" pitchFamily="49" charset="-122"/>
                <a:ea typeface="仿宋_GB2312" pitchFamily="49" charset="-122"/>
              </a:rPr>
              <a:t>免疫原性</a:t>
            </a:r>
            <a:r>
              <a:rPr lang="zh-CN" altLang="en-US" sz="3200" u="sng" dirty="0" smtClean="0">
                <a:solidFill>
                  <a:schemeClr val="tx1"/>
                </a:solidFill>
                <a:latin typeface="仿宋_GB2312" pitchFamily="49" charset="-122"/>
                <a:ea typeface="仿宋_GB2312" pitchFamily="49" charset="-122"/>
              </a:rPr>
              <a:t>物质</a:t>
            </a:r>
            <a:r>
              <a:rPr lang="zh-CN" altLang="en-US" sz="3200" dirty="0" smtClean="0">
                <a:solidFill>
                  <a:schemeClr val="tx1"/>
                </a:solidFill>
                <a:latin typeface="仿宋_GB2312" pitchFamily="49" charset="-122"/>
                <a:ea typeface="仿宋_GB2312" pitchFamily="49" charset="-122"/>
              </a:rPr>
              <a:t>影响</a:t>
            </a:r>
            <a:r>
              <a:rPr lang="zh-CN" altLang="en-US" sz="3200" dirty="0">
                <a:solidFill>
                  <a:schemeClr val="tx1"/>
                </a:solidFill>
                <a:latin typeface="仿宋_GB2312" pitchFamily="49" charset="-122"/>
                <a:ea typeface="仿宋_GB2312" pitchFamily="49" charset="-122"/>
              </a:rPr>
              <a:t>动物营养代谢的机理和</a:t>
            </a:r>
            <a:r>
              <a:rPr lang="zh-CN" altLang="en-US" sz="3200" u="sng" dirty="0">
                <a:solidFill>
                  <a:schemeClr val="tx1"/>
                </a:solidFill>
                <a:latin typeface="仿宋_GB2312" pitchFamily="49" charset="-122"/>
                <a:ea typeface="仿宋_GB2312" pitchFamily="49" charset="-122"/>
              </a:rPr>
              <a:t>主要营养物质</a:t>
            </a:r>
            <a:r>
              <a:rPr lang="zh-CN" altLang="en-US" sz="3200" dirty="0">
                <a:solidFill>
                  <a:schemeClr val="tx1"/>
                </a:solidFill>
                <a:latin typeface="仿宋_GB2312" pitchFamily="49" charset="-122"/>
                <a:ea typeface="仿宋_GB2312" pitchFamily="49" charset="-122"/>
              </a:rPr>
              <a:t>对免疫系统调节机制 </a:t>
            </a:r>
          </a:p>
          <a:p>
            <a:pPr marL="261938" indent="-261938" algn="just" eaLnBrk="1" hangingPunct="1">
              <a:lnSpc>
                <a:spcPct val="120000"/>
              </a:lnSpc>
              <a:spcBef>
                <a:spcPct val="20000"/>
              </a:spcBef>
              <a:buClr>
                <a:srgbClr val="FF0000"/>
              </a:buClr>
              <a:buFont typeface="Wingdings" pitchFamily="2" charset="2"/>
              <a:buChar char="Ø"/>
            </a:pPr>
            <a:r>
              <a:rPr lang="zh-CN" altLang="en-US" sz="3200" dirty="0">
                <a:latin typeface="仿宋_GB2312" pitchFamily="49" charset="-122"/>
                <a:ea typeface="仿宋_GB2312" pitchFamily="49" charset="-122"/>
              </a:rPr>
              <a:t>分子营养：</a:t>
            </a:r>
            <a:r>
              <a:rPr lang="zh-CN" altLang="en-US" sz="3200" dirty="0">
                <a:solidFill>
                  <a:schemeClr val="tx1"/>
                </a:solidFill>
                <a:latin typeface="仿宋_GB2312" pitchFamily="49" charset="-122"/>
                <a:ea typeface="仿宋_GB2312" pitchFamily="49" charset="-122"/>
              </a:rPr>
              <a:t>从分子水平上探讨动物对养分需要量的表征新方法，全面研究营养素与</a:t>
            </a:r>
            <a:r>
              <a:rPr lang="zh-CN" altLang="en-US" sz="3200" dirty="0" smtClean="0">
                <a:solidFill>
                  <a:schemeClr val="tx1"/>
                </a:solidFill>
                <a:latin typeface="仿宋_GB2312" pitchFamily="49" charset="-122"/>
                <a:ea typeface="仿宋_GB2312" pitchFamily="49" charset="-122"/>
              </a:rPr>
              <a:t>基因</a:t>
            </a:r>
            <a:r>
              <a:rPr lang="zh-CN" altLang="en-US" sz="3200" dirty="0">
                <a:solidFill>
                  <a:schemeClr val="tx1"/>
                </a:solidFill>
                <a:latin typeface="仿宋_GB2312" pitchFamily="49" charset="-122"/>
                <a:ea typeface="仿宋_GB2312" pitchFamily="49" charset="-122"/>
              </a:rPr>
              <a:t>互</a:t>
            </a:r>
            <a:r>
              <a:rPr lang="zh-CN" altLang="en-US" sz="3200" dirty="0" smtClean="0">
                <a:solidFill>
                  <a:schemeClr val="tx1"/>
                </a:solidFill>
                <a:latin typeface="仿宋_GB2312" pitchFamily="49" charset="-122"/>
                <a:ea typeface="仿宋_GB2312" pitchFamily="49" charset="-122"/>
              </a:rPr>
              <a:t>作</a:t>
            </a:r>
            <a:endParaRPr lang="zh-CN" altLang="en-US" sz="3200" dirty="0">
              <a:solidFill>
                <a:schemeClr val="tx1"/>
              </a:solidFill>
              <a:latin typeface="仿宋_GB2312" pitchFamily="49" charset="-122"/>
              <a:ea typeface="仿宋_GB2312" pitchFamily="49" charset="-122"/>
            </a:endParaRPr>
          </a:p>
        </p:txBody>
      </p:sp>
      <p:sp>
        <p:nvSpPr>
          <p:cNvPr id="59395" name="AutoShape 5">
            <a:hlinkClick r:id="rId4" action="ppaction://hlinksldjump" highlightClick="1"/>
          </p:cNvPr>
          <p:cNvSpPr>
            <a:spLocks noChangeArrowheads="1"/>
          </p:cNvSpPr>
          <p:nvPr/>
        </p:nvSpPr>
        <p:spPr bwMode="auto">
          <a:xfrm>
            <a:off x="2700338" y="5805488"/>
            <a:ext cx="503237" cy="404812"/>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48</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3"/>
          <p:cNvSpPr>
            <a:spLocks noChangeArrowheads="1"/>
          </p:cNvSpPr>
          <p:nvPr/>
        </p:nvSpPr>
        <p:spPr bwMode="auto">
          <a:xfrm>
            <a:off x="395536" y="1214438"/>
            <a:ext cx="8352927" cy="5558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61938" lvl="2" indent="-261938" algn="just" eaLnBrk="1" hangingPunct="1">
              <a:lnSpc>
                <a:spcPct val="120000"/>
              </a:lnSpc>
              <a:spcBef>
                <a:spcPct val="20000"/>
              </a:spcBef>
              <a:buClr>
                <a:srgbClr val="FF0000"/>
              </a:buClr>
              <a:buFont typeface="Wingdings" pitchFamily="2" charset="2"/>
              <a:buChar char="Ø"/>
            </a:pPr>
            <a:r>
              <a:rPr lang="zh-CN" altLang="en-US" sz="2400" dirty="0">
                <a:solidFill>
                  <a:schemeClr val="tx1"/>
                </a:solidFill>
                <a:latin typeface="Times New Roman" pitchFamily="18" charset="0"/>
                <a:ea typeface="仿宋_GB2312" pitchFamily="49" charset="-122"/>
              </a:rPr>
              <a:t>规模化猪、禽环保养殖业关键技术研究与示范</a:t>
            </a:r>
            <a:r>
              <a:rPr lang="en-US" altLang="zh-CN" sz="2400" dirty="0">
                <a:solidFill>
                  <a:schemeClr val="tx1"/>
                </a:solidFill>
                <a:latin typeface="Times New Roman" pitchFamily="18" charset="0"/>
                <a:ea typeface="仿宋_GB2312" pitchFamily="49" charset="-122"/>
              </a:rPr>
              <a:t>(2007)</a:t>
            </a: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a:solidFill>
                  <a:schemeClr val="tx1"/>
                </a:solidFill>
                <a:latin typeface="Times New Roman" pitchFamily="18" charset="0"/>
                <a:ea typeface="仿宋_GB2312" pitchFamily="49" charset="-122"/>
              </a:rPr>
              <a:t>猪健康养殖的营养调控技术研究与示范推广</a:t>
            </a:r>
            <a:r>
              <a:rPr lang="en-US" altLang="zh-CN" sz="2400" dirty="0">
                <a:solidFill>
                  <a:schemeClr val="tx1"/>
                </a:solidFill>
                <a:latin typeface="Times New Roman" pitchFamily="18" charset="0"/>
                <a:ea typeface="仿宋_GB2312" pitchFamily="49" charset="-122"/>
              </a:rPr>
              <a:t>(2008)</a:t>
            </a: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a:solidFill>
                  <a:schemeClr val="tx1"/>
                </a:solidFill>
                <a:latin typeface="Times New Roman" pitchFamily="18" charset="0"/>
                <a:ea typeface="仿宋_GB2312" pitchFamily="49" charset="-122"/>
              </a:rPr>
              <a:t>畜禽氮磷代谢调控及其安全型饲料配制关键技术研究与应用</a:t>
            </a:r>
            <a:r>
              <a:rPr lang="en-US" altLang="zh-CN" sz="2400" dirty="0">
                <a:solidFill>
                  <a:schemeClr val="tx1"/>
                </a:solidFill>
                <a:latin typeface="Times New Roman" pitchFamily="18" charset="0"/>
                <a:ea typeface="仿宋_GB2312" pitchFamily="49" charset="-122"/>
              </a:rPr>
              <a:t>(2008)</a:t>
            </a: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a:solidFill>
                  <a:schemeClr val="tx1"/>
                </a:solidFill>
                <a:latin typeface="Times New Roman" pitchFamily="18" charset="0"/>
                <a:ea typeface="仿宋_GB2312" pitchFamily="49" charset="-122"/>
              </a:rPr>
              <a:t>畜禽养殖废弃物生态循环利用与污染减控综合技术</a:t>
            </a:r>
            <a:r>
              <a:rPr lang="en-US" altLang="zh-CN" sz="2400" dirty="0">
                <a:solidFill>
                  <a:schemeClr val="tx1"/>
                </a:solidFill>
                <a:latin typeface="Times New Roman" pitchFamily="18" charset="0"/>
                <a:ea typeface="仿宋_GB2312" pitchFamily="49" charset="-122"/>
              </a:rPr>
              <a:t>(2009)</a:t>
            </a: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a:solidFill>
                  <a:schemeClr val="tx1"/>
                </a:solidFill>
                <a:latin typeface="Times New Roman" pitchFamily="18" charset="0"/>
                <a:ea typeface="仿宋_GB2312" pitchFamily="49" charset="-122"/>
              </a:rPr>
              <a:t>蛋白质饲料资源开发利用技术及应用</a:t>
            </a:r>
            <a:r>
              <a:rPr lang="en-US" altLang="zh-CN" sz="2400" dirty="0">
                <a:solidFill>
                  <a:schemeClr val="tx1"/>
                </a:solidFill>
                <a:latin typeface="Times New Roman" pitchFamily="18" charset="0"/>
                <a:ea typeface="仿宋_GB2312" pitchFamily="49" charset="-122"/>
              </a:rPr>
              <a:t>(2009</a:t>
            </a:r>
            <a:r>
              <a:rPr lang="en-US" altLang="zh-CN" sz="2400" dirty="0" smtClean="0">
                <a:solidFill>
                  <a:schemeClr val="tx1"/>
                </a:solidFill>
                <a:latin typeface="Times New Roman" pitchFamily="18" charset="0"/>
                <a:ea typeface="仿宋_GB2312" pitchFamily="49" charset="-122"/>
              </a:rPr>
              <a:t>)</a:t>
            </a: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a:solidFill>
                  <a:schemeClr val="tx1"/>
                </a:solidFill>
                <a:latin typeface="Times New Roman" pitchFamily="18" charset="0"/>
                <a:ea typeface="仿宋_GB2312" pitchFamily="49" charset="-122"/>
              </a:rPr>
              <a:t>母猪系统营养技术与</a:t>
            </a:r>
            <a:r>
              <a:rPr lang="zh-CN" altLang="en-US" sz="2400" dirty="0" smtClean="0">
                <a:solidFill>
                  <a:schemeClr val="tx1"/>
                </a:solidFill>
                <a:latin typeface="Times New Roman" pitchFamily="18" charset="0"/>
                <a:ea typeface="仿宋_GB2312" pitchFamily="49" charset="-122"/>
              </a:rPr>
              <a:t>应用（</a:t>
            </a:r>
            <a:r>
              <a:rPr lang="en-US" altLang="zh-CN" sz="2400" dirty="0" smtClean="0">
                <a:solidFill>
                  <a:schemeClr val="tx1"/>
                </a:solidFill>
                <a:latin typeface="Times New Roman" pitchFamily="18" charset="0"/>
                <a:ea typeface="仿宋_GB2312" pitchFamily="49" charset="-122"/>
              </a:rPr>
              <a:t>2010</a:t>
            </a:r>
            <a:r>
              <a:rPr lang="zh-CN" altLang="en-US" sz="2400" dirty="0" smtClean="0">
                <a:solidFill>
                  <a:schemeClr val="tx1"/>
                </a:solidFill>
                <a:latin typeface="Times New Roman" pitchFamily="18" charset="0"/>
                <a:ea typeface="仿宋_GB2312" pitchFamily="49" charset="-122"/>
              </a:rPr>
              <a:t>）</a:t>
            </a:r>
            <a:endParaRPr lang="en-US" altLang="zh-CN" sz="2400" dirty="0" smtClean="0">
              <a:solidFill>
                <a:schemeClr val="tx1"/>
              </a:solidFill>
              <a:latin typeface="Times New Roman" pitchFamily="18" charset="0"/>
              <a:ea typeface="仿宋_GB2312" pitchFamily="49" charset="-122"/>
            </a:endParaRP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smtClean="0">
                <a:solidFill>
                  <a:schemeClr val="tx1"/>
                </a:solidFill>
                <a:latin typeface="Times New Roman" pitchFamily="18" charset="0"/>
                <a:ea typeface="仿宋_GB2312" pitchFamily="49" charset="-122"/>
              </a:rPr>
              <a:t>仔猪</a:t>
            </a:r>
            <a:r>
              <a:rPr lang="zh-CN" altLang="en-US" sz="2400" dirty="0">
                <a:solidFill>
                  <a:schemeClr val="tx1"/>
                </a:solidFill>
                <a:latin typeface="Times New Roman" pitchFamily="18" charset="0"/>
                <a:ea typeface="仿宋_GB2312" pitchFamily="49" charset="-122"/>
              </a:rPr>
              <a:t>健康养殖营养饲料调控技术及</a:t>
            </a:r>
            <a:r>
              <a:rPr lang="zh-CN" altLang="en-US" sz="2400" dirty="0" smtClean="0">
                <a:solidFill>
                  <a:schemeClr val="tx1"/>
                </a:solidFill>
                <a:latin typeface="Times New Roman" pitchFamily="18" charset="0"/>
                <a:ea typeface="仿宋_GB2312" pitchFamily="49" charset="-122"/>
              </a:rPr>
              <a:t>应用（</a:t>
            </a:r>
            <a:r>
              <a:rPr lang="en-US" altLang="zh-CN" sz="2400" dirty="0" smtClean="0">
                <a:solidFill>
                  <a:schemeClr val="tx1"/>
                </a:solidFill>
                <a:latin typeface="Times New Roman" pitchFamily="18" charset="0"/>
                <a:ea typeface="仿宋_GB2312" pitchFamily="49" charset="-122"/>
              </a:rPr>
              <a:t>2011</a:t>
            </a:r>
            <a:r>
              <a:rPr lang="zh-CN" altLang="en-US" sz="2400" dirty="0" smtClean="0">
                <a:solidFill>
                  <a:schemeClr val="tx1"/>
                </a:solidFill>
                <a:latin typeface="Times New Roman" pitchFamily="18" charset="0"/>
                <a:ea typeface="仿宋_GB2312" pitchFamily="49" charset="-122"/>
              </a:rPr>
              <a:t>）</a:t>
            </a:r>
            <a:endParaRPr lang="en-US" altLang="zh-CN" sz="2400" dirty="0" smtClean="0">
              <a:solidFill>
                <a:schemeClr val="tx1"/>
              </a:solidFill>
              <a:latin typeface="Times New Roman" pitchFamily="18" charset="0"/>
              <a:ea typeface="仿宋_GB2312" pitchFamily="49" charset="-122"/>
            </a:endParaRP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a:solidFill>
                  <a:schemeClr val="tx1"/>
                </a:solidFill>
                <a:latin typeface="Times New Roman" pitchFamily="18" charset="0"/>
                <a:ea typeface="仿宋_GB2312" pitchFamily="49" charset="-122"/>
              </a:rPr>
              <a:t>肉鸡健康养殖的营养调控与饲料高效利用</a:t>
            </a:r>
            <a:r>
              <a:rPr lang="zh-CN" altLang="en-US" sz="2400" dirty="0" smtClean="0">
                <a:solidFill>
                  <a:schemeClr val="tx1"/>
                </a:solidFill>
                <a:latin typeface="Times New Roman" pitchFamily="18" charset="0"/>
                <a:ea typeface="仿宋_GB2312" pitchFamily="49" charset="-122"/>
              </a:rPr>
              <a:t>技术（</a:t>
            </a:r>
            <a:r>
              <a:rPr lang="en-US" altLang="zh-CN" sz="2400" dirty="0" smtClean="0">
                <a:solidFill>
                  <a:schemeClr val="tx1"/>
                </a:solidFill>
                <a:latin typeface="Times New Roman" pitchFamily="18" charset="0"/>
                <a:ea typeface="仿宋_GB2312" pitchFamily="49" charset="-122"/>
              </a:rPr>
              <a:t>2011</a:t>
            </a:r>
            <a:r>
              <a:rPr lang="zh-CN" altLang="en-US" sz="2400" dirty="0" smtClean="0">
                <a:solidFill>
                  <a:schemeClr val="tx1"/>
                </a:solidFill>
                <a:latin typeface="Times New Roman" pitchFamily="18" charset="0"/>
                <a:ea typeface="仿宋_GB2312" pitchFamily="49" charset="-122"/>
              </a:rPr>
              <a:t>）</a:t>
            </a:r>
            <a:endParaRPr lang="en-US" altLang="zh-CN" sz="2400" dirty="0" smtClean="0">
              <a:solidFill>
                <a:schemeClr val="tx1"/>
              </a:solidFill>
              <a:latin typeface="Times New Roman" pitchFamily="18" charset="0"/>
              <a:ea typeface="仿宋_GB2312" pitchFamily="49" charset="-122"/>
            </a:endParaRPr>
          </a:p>
          <a:p>
            <a:pPr marL="261938" lvl="2" indent="-261938" algn="just" eaLnBrk="1" hangingPunct="1">
              <a:lnSpc>
                <a:spcPct val="120000"/>
              </a:lnSpc>
              <a:spcBef>
                <a:spcPct val="20000"/>
              </a:spcBef>
              <a:buClr>
                <a:srgbClr val="FF0000"/>
              </a:buClr>
              <a:buFont typeface="Wingdings" pitchFamily="2" charset="2"/>
              <a:buChar char="Ø"/>
            </a:pPr>
            <a:r>
              <a:rPr lang="zh-CN" altLang="en-US" sz="2400" dirty="0" smtClean="0">
                <a:solidFill>
                  <a:schemeClr val="tx1"/>
                </a:solidFill>
                <a:latin typeface="Times New Roman" pitchFamily="18" charset="0"/>
                <a:ea typeface="仿宋_GB2312" pitchFamily="49" charset="-122"/>
              </a:rPr>
              <a:t>优质</a:t>
            </a:r>
            <a:r>
              <a:rPr lang="zh-CN" altLang="en-US" sz="2400" dirty="0">
                <a:solidFill>
                  <a:schemeClr val="tx1"/>
                </a:solidFill>
                <a:latin typeface="Times New Roman" pitchFamily="18" charset="0"/>
                <a:ea typeface="仿宋_GB2312" pitchFamily="49" charset="-122"/>
              </a:rPr>
              <a:t>乳生产的奶牛营养调控与规范化饲养关键技术及</a:t>
            </a:r>
            <a:r>
              <a:rPr lang="zh-CN" altLang="en-US" sz="2400" dirty="0" smtClean="0">
                <a:solidFill>
                  <a:schemeClr val="tx1"/>
                </a:solidFill>
                <a:latin typeface="Times New Roman" pitchFamily="18" charset="0"/>
                <a:ea typeface="仿宋_GB2312" pitchFamily="49" charset="-122"/>
              </a:rPr>
              <a:t>应用</a:t>
            </a:r>
            <a:r>
              <a:rPr lang="en-US" altLang="zh-CN" sz="2400" dirty="0" smtClean="0">
                <a:solidFill>
                  <a:schemeClr val="tx1"/>
                </a:solidFill>
                <a:latin typeface="Times New Roman" pitchFamily="18" charset="0"/>
                <a:ea typeface="仿宋_GB2312" pitchFamily="49" charset="-122"/>
              </a:rPr>
              <a:t>(2012)</a:t>
            </a:r>
          </a:p>
        </p:txBody>
      </p:sp>
      <p:sp>
        <p:nvSpPr>
          <p:cNvPr id="60419" name="矩形 4"/>
          <p:cNvSpPr>
            <a:spLocks noChangeArrowheads="1"/>
          </p:cNvSpPr>
          <p:nvPr/>
        </p:nvSpPr>
        <p:spPr bwMode="auto">
          <a:xfrm>
            <a:off x="2214563" y="357188"/>
            <a:ext cx="43545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hangingPunct="1"/>
            <a:r>
              <a:rPr lang="zh-CN" altLang="en-US"/>
              <a:t>国家科技进步二等奖</a:t>
            </a:r>
            <a:endParaRPr lang="zh-CN" altLang="en-US" b="0" u="sng"/>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49</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029"/>
          <p:cNvSpPr txBox="1">
            <a:spLocks noChangeArrowheads="1"/>
          </p:cNvSpPr>
          <p:nvPr/>
        </p:nvSpPr>
        <p:spPr bwMode="auto">
          <a:xfrm>
            <a:off x="900113" y="692150"/>
            <a:ext cx="72009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buClr>
                <a:srgbClr val="FFFF00"/>
              </a:buClr>
              <a:buFont typeface="Monotype Sorts" charset="2"/>
              <a:buNone/>
            </a:pPr>
            <a:r>
              <a:rPr lang="zh-CN" altLang="en-US" dirty="0" smtClean="0">
                <a:solidFill>
                  <a:srgbClr val="FFFF00"/>
                </a:solidFill>
                <a:effectLst>
                  <a:outerShdw blurRad="38100" dist="38100" dir="2700000" algn="tl">
                    <a:srgbClr val="000000">
                      <a:alpha val="43137"/>
                    </a:srgbClr>
                  </a:outerShdw>
                </a:effectLst>
                <a:ea typeface="楷体_GB2312" pitchFamily="49" charset="-122"/>
              </a:rPr>
              <a:t>畜牧业发展水平是</a:t>
            </a:r>
            <a:r>
              <a:rPr lang="zh-CN" altLang="en-US" dirty="0">
                <a:solidFill>
                  <a:srgbClr val="FFFF00"/>
                </a:solidFill>
                <a:effectLst>
                  <a:outerShdw blurRad="38100" dist="38100" dir="2700000" algn="tl">
                    <a:srgbClr val="000000">
                      <a:alpha val="43137"/>
                    </a:srgbClr>
                  </a:outerShdw>
                </a:effectLst>
                <a:ea typeface="楷体_GB2312" pitchFamily="49" charset="-122"/>
              </a:rPr>
              <a:t>衡量一个国家农业发达程度的重要标志</a:t>
            </a:r>
          </a:p>
        </p:txBody>
      </p:sp>
      <p:sp>
        <p:nvSpPr>
          <p:cNvPr id="20483" name="Rectangle 1030"/>
          <p:cNvSpPr>
            <a:spLocks noChangeArrowheads="1"/>
          </p:cNvSpPr>
          <p:nvPr/>
        </p:nvSpPr>
        <p:spPr bwMode="auto">
          <a:xfrm>
            <a:off x="571500" y="2039938"/>
            <a:ext cx="7885113" cy="373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marL="365125" indent="-365125" algn="l">
              <a:spcBef>
                <a:spcPct val="20000"/>
              </a:spcBef>
              <a:buClr>
                <a:srgbClr val="FF0000"/>
              </a:buClr>
              <a:buFont typeface="Wingdings" pitchFamily="2" charset="2"/>
              <a:buChar char="Ø"/>
            </a:pPr>
            <a:r>
              <a:rPr lang="en-US" altLang="zh-CN" sz="3200" dirty="0">
                <a:solidFill>
                  <a:schemeClr val="tx1"/>
                </a:solidFill>
                <a:latin typeface="华文仿宋" pitchFamily="2" charset="-122"/>
                <a:ea typeface="华文仿宋" pitchFamily="2" charset="-122"/>
              </a:rPr>
              <a:t>1978 </a:t>
            </a:r>
            <a:r>
              <a:rPr lang="zh-CN" altLang="zh-CN" sz="3200" dirty="0">
                <a:solidFill>
                  <a:schemeClr val="tx1"/>
                </a:solidFill>
                <a:latin typeface="华文仿宋" pitchFamily="2" charset="-122"/>
                <a:ea typeface="华文仿宋" pitchFamily="2" charset="-122"/>
              </a:rPr>
              <a:t>～</a:t>
            </a:r>
            <a:r>
              <a:rPr lang="en-US" altLang="zh-CN" sz="3200" dirty="0">
                <a:solidFill>
                  <a:schemeClr val="tx1"/>
                </a:solidFill>
                <a:latin typeface="华文仿宋" pitchFamily="2" charset="-122"/>
                <a:ea typeface="华文仿宋" pitchFamily="2" charset="-122"/>
              </a:rPr>
              <a:t> </a:t>
            </a:r>
            <a:r>
              <a:rPr lang="en-US" altLang="zh-CN" sz="3200" dirty="0" smtClean="0">
                <a:solidFill>
                  <a:schemeClr val="tx1"/>
                </a:solidFill>
                <a:latin typeface="华文仿宋" pitchFamily="2" charset="-122"/>
                <a:ea typeface="华文仿宋" pitchFamily="2" charset="-122"/>
              </a:rPr>
              <a:t>2011</a:t>
            </a:r>
            <a:r>
              <a:rPr lang="zh-CN" altLang="zh-CN" sz="3200" dirty="0" smtClean="0">
                <a:solidFill>
                  <a:schemeClr val="tx1"/>
                </a:solidFill>
                <a:latin typeface="华文仿宋" pitchFamily="2" charset="-122"/>
                <a:ea typeface="华文仿宋" pitchFamily="2" charset="-122"/>
              </a:rPr>
              <a:t>年，</a:t>
            </a:r>
            <a:r>
              <a:rPr lang="en-US" altLang="zh-CN" sz="3200" dirty="0" smtClean="0">
                <a:solidFill>
                  <a:schemeClr val="tx1"/>
                </a:solidFill>
                <a:latin typeface="华文仿宋" pitchFamily="2" charset="-122"/>
                <a:ea typeface="华文仿宋" pitchFamily="2" charset="-122"/>
              </a:rPr>
              <a:t>34</a:t>
            </a:r>
            <a:r>
              <a:rPr lang="zh-CN" altLang="en-US" sz="3200" dirty="0" smtClean="0">
                <a:solidFill>
                  <a:schemeClr val="tx1"/>
                </a:solidFill>
                <a:latin typeface="华文仿宋" pitchFamily="2" charset="-122"/>
                <a:ea typeface="华文仿宋" pitchFamily="2" charset="-122"/>
              </a:rPr>
              <a:t>年间</a:t>
            </a:r>
            <a:r>
              <a:rPr lang="zh-CN" altLang="zh-CN" sz="3200" dirty="0" smtClean="0">
                <a:solidFill>
                  <a:schemeClr val="tx1"/>
                </a:solidFill>
                <a:latin typeface="华文仿宋" pitchFamily="2" charset="-122"/>
                <a:ea typeface="华文仿宋" pitchFamily="2" charset="-122"/>
              </a:rPr>
              <a:t>我国</a:t>
            </a:r>
            <a:r>
              <a:rPr lang="zh-CN" altLang="zh-CN" sz="3200" dirty="0">
                <a:solidFill>
                  <a:schemeClr val="tx1"/>
                </a:solidFill>
                <a:latin typeface="华文仿宋" pitchFamily="2" charset="-122"/>
                <a:ea typeface="华文仿宋" pitchFamily="2" charset="-122"/>
              </a:rPr>
              <a:t>肉、蛋、奶产量年递增率分别</a:t>
            </a:r>
            <a:r>
              <a:rPr lang="zh-CN" altLang="zh-CN" sz="3200" dirty="0" smtClean="0">
                <a:solidFill>
                  <a:schemeClr val="tx1"/>
                </a:solidFill>
                <a:latin typeface="华文仿宋" pitchFamily="2" charset="-122"/>
                <a:ea typeface="华文仿宋" pitchFamily="2" charset="-122"/>
              </a:rPr>
              <a:t>为</a:t>
            </a:r>
            <a:r>
              <a:rPr lang="en-US" altLang="zh-CN" sz="3200" dirty="0" smtClean="0">
                <a:latin typeface="华文仿宋" pitchFamily="2" charset="-122"/>
                <a:ea typeface="华文仿宋" pitchFamily="2" charset="-122"/>
              </a:rPr>
              <a:t>6%</a:t>
            </a:r>
            <a:r>
              <a:rPr lang="zh-CN" altLang="zh-CN" sz="3200" dirty="0" smtClean="0">
                <a:latin typeface="华文仿宋" pitchFamily="2" charset="-122"/>
                <a:ea typeface="华文仿宋" pitchFamily="2" charset="-122"/>
              </a:rPr>
              <a:t>、</a:t>
            </a:r>
            <a:r>
              <a:rPr lang="en-US" altLang="zh-CN" sz="3200" dirty="0">
                <a:latin typeface="华文仿宋" pitchFamily="2" charset="-122"/>
                <a:ea typeface="华文仿宋" pitchFamily="2" charset="-122"/>
              </a:rPr>
              <a:t>7</a:t>
            </a:r>
            <a:r>
              <a:rPr lang="en-US" altLang="zh-CN" sz="3200" dirty="0" smtClean="0">
                <a:latin typeface="华文仿宋" pitchFamily="2" charset="-122"/>
                <a:ea typeface="华文仿宋" pitchFamily="2" charset="-122"/>
              </a:rPr>
              <a:t>%</a:t>
            </a:r>
            <a:r>
              <a:rPr lang="zh-CN" altLang="zh-CN" sz="3200" dirty="0" smtClean="0">
                <a:latin typeface="华文仿宋" pitchFamily="2" charset="-122"/>
                <a:ea typeface="华文仿宋" pitchFamily="2" charset="-122"/>
              </a:rPr>
              <a:t>和</a:t>
            </a:r>
            <a:r>
              <a:rPr lang="en-US" altLang="zh-CN" sz="3200" dirty="0" smtClean="0">
                <a:latin typeface="华文仿宋" pitchFamily="2" charset="-122"/>
                <a:ea typeface="华文仿宋" pitchFamily="2" charset="-122"/>
              </a:rPr>
              <a:t>9%</a:t>
            </a:r>
            <a:r>
              <a:rPr lang="zh-CN" altLang="en-US" sz="3200" dirty="0">
                <a:solidFill>
                  <a:schemeClr val="tx1"/>
                </a:solidFill>
                <a:latin typeface="华文仿宋" pitchFamily="2" charset="-122"/>
                <a:ea typeface="华文仿宋" pitchFamily="2" charset="-122"/>
              </a:rPr>
              <a:t>，畜牧及相关产业的劳动力约</a:t>
            </a:r>
            <a:r>
              <a:rPr lang="en-US" altLang="zh-CN" sz="3200" dirty="0">
                <a:solidFill>
                  <a:schemeClr val="tx1"/>
                </a:solidFill>
                <a:latin typeface="华文仿宋" pitchFamily="2" charset="-122"/>
                <a:ea typeface="华文仿宋" pitchFamily="2" charset="-122"/>
              </a:rPr>
              <a:t>1</a:t>
            </a:r>
            <a:r>
              <a:rPr lang="zh-CN" altLang="en-US" sz="3200" dirty="0">
                <a:solidFill>
                  <a:schemeClr val="tx1"/>
                </a:solidFill>
                <a:latin typeface="华文仿宋" pitchFamily="2" charset="-122"/>
                <a:ea typeface="华文仿宋" pitchFamily="2" charset="-122"/>
              </a:rPr>
              <a:t>亿人</a:t>
            </a:r>
          </a:p>
          <a:p>
            <a:pPr marL="365125" indent="-365125" algn="l">
              <a:spcBef>
                <a:spcPct val="20000"/>
              </a:spcBef>
              <a:buClr>
                <a:srgbClr val="FF0000"/>
              </a:buClr>
              <a:buFont typeface="Wingdings" pitchFamily="2" charset="2"/>
              <a:buChar char="Ø"/>
            </a:pPr>
            <a:r>
              <a:rPr lang="en-US" altLang="zh-CN" sz="3200" dirty="0" smtClean="0">
                <a:solidFill>
                  <a:schemeClr val="tx1"/>
                </a:solidFill>
                <a:latin typeface="华文仿宋" pitchFamily="2" charset="-122"/>
                <a:ea typeface="华文仿宋" pitchFamily="2" charset="-122"/>
              </a:rPr>
              <a:t>2013</a:t>
            </a:r>
            <a:r>
              <a:rPr lang="zh-CN" altLang="en-US" sz="3200" dirty="0" smtClean="0">
                <a:solidFill>
                  <a:schemeClr val="tx1"/>
                </a:solidFill>
                <a:latin typeface="华文仿宋" pitchFamily="2" charset="-122"/>
                <a:ea typeface="华文仿宋" pitchFamily="2" charset="-122"/>
              </a:rPr>
              <a:t>年</a:t>
            </a:r>
            <a:r>
              <a:rPr lang="zh-CN" altLang="en-US" sz="3200" dirty="0">
                <a:solidFill>
                  <a:schemeClr val="tx1"/>
                </a:solidFill>
                <a:latin typeface="华文仿宋" pitchFamily="2" charset="-122"/>
                <a:ea typeface="华文仿宋" pitchFamily="2" charset="-122"/>
              </a:rPr>
              <a:t>占农林牧</a:t>
            </a:r>
            <a:r>
              <a:rPr lang="zh-CN" altLang="en-US" sz="3200" dirty="0" smtClean="0">
                <a:solidFill>
                  <a:schemeClr val="tx1"/>
                </a:solidFill>
                <a:latin typeface="华文仿宋" pitchFamily="2" charset="-122"/>
                <a:ea typeface="华文仿宋" pitchFamily="2" charset="-122"/>
              </a:rPr>
              <a:t>渔业</a:t>
            </a:r>
            <a:r>
              <a:rPr lang="en-US" altLang="zh-CN" sz="3200" dirty="0" smtClean="0">
                <a:latin typeface="华文仿宋" pitchFamily="2" charset="-122"/>
                <a:ea typeface="华文仿宋" pitchFamily="2" charset="-122"/>
              </a:rPr>
              <a:t>29</a:t>
            </a:r>
            <a:r>
              <a:rPr lang="en-US" altLang="zh-CN" sz="3200" dirty="0" smtClean="0">
                <a:solidFill>
                  <a:schemeClr val="tx1"/>
                </a:solidFill>
                <a:latin typeface="华文仿宋" pitchFamily="2" charset="-122"/>
                <a:ea typeface="华文仿宋" pitchFamily="2" charset="-122"/>
              </a:rPr>
              <a:t>% </a:t>
            </a:r>
            <a:r>
              <a:rPr lang="zh-CN" altLang="en-US" sz="3200" dirty="0">
                <a:solidFill>
                  <a:schemeClr val="tx1"/>
                </a:solidFill>
                <a:latin typeface="华文仿宋" pitchFamily="2" charset="-122"/>
                <a:ea typeface="华文仿宋" pitchFamily="2" charset="-122"/>
              </a:rPr>
              <a:t>，由从属于农业的副业到相对独立的产业（</a:t>
            </a:r>
            <a:r>
              <a:rPr lang="zh-CN" altLang="en-US" sz="3200" dirty="0">
                <a:solidFill>
                  <a:schemeClr val="tx1"/>
                </a:solidFill>
                <a:latin typeface="华文仿宋" pitchFamily="2" charset="-122"/>
                <a:ea typeface="华文仿宋" pitchFamily="2" charset="-122"/>
                <a:hlinkClick r:id="rId4" action="ppaction://hlinksldjump"/>
              </a:rPr>
              <a:t>片 </a:t>
            </a:r>
            <a:r>
              <a:rPr lang="en-US" altLang="zh-CN" sz="3200" dirty="0">
                <a:solidFill>
                  <a:schemeClr val="tx1"/>
                </a:solidFill>
                <a:latin typeface="华文仿宋" pitchFamily="2" charset="-122"/>
                <a:ea typeface="华文仿宋" pitchFamily="2" charset="-122"/>
                <a:hlinkClick r:id="rId4" action="ppaction://hlinksldjump"/>
              </a:rPr>
              <a:t>72</a:t>
            </a:r>
            <a:r>
              <a:rPr lang="zh-CN" altLang="en-US" sz="3200" dirty="0">
                <a:solidFill>
                  <a:schemeClr val="tx1"/>
                </a:solidFill>
                <a:latin typeface="华文仿宋" pitchFamily="2" charset="-122"/>
                <a:ea typeface="华文仿宋" pitchFamily="2" charset="-122"/>
              </a:rPr>
              <a:t>）</a:t>
            </a:r>
          </a:p>
          <a:p>
            <a:pPr marL="365125" indent="-365125" algn="l">
              <a:spcBef>
                <a:spcPct val="20000"/>
              </a:spcBef>
              <a:buClr>
                <a:srgbClr val="FF0000"/>
              </a:buClr>
              <a:buFont typeface="Wingdings" pitchFamily="2" charset="2"/>
              <a:buChar char="Ø"/>
            </a:pPr>
            <a:r>
              <a:rPr lang="zh-CN" altLang="en-US" sz="3200" dirty="0">
                <a:solidFill>
                  <a:schemeClr val="tx1"/>
                </a:solidFill>
                <a:latin typeface="华文仿宋" pitchFamily="2" charset="-122"/>
                <a:ea typeface="华文仿宋" pitchFamily="2" charset="-122"/>
              </a:rPr>
              <a:t>畜牧业成为农村经济中最活跃、农民获得收益最实在的亮点（</a:t>
            </a:r>
            <a:r>
              <a:rPr lang="en-US" altLang="zh-CN" sz="3200" dirty="0">
                <a:solidFill>
                  <a:schemeClr val="tx1"/>
                </a:solidFill>
                <a:latin typeface="华文仿宋" pitchFamily="2" charset="-122"/>
                <a:ea typeface="华文仿宋" pitchFamily="2" charset="-122"/>
              </a:rPr>
              <a:t>30</a:t>
            </a:r>
            <a:r>
              <a:rPr lang="zh-CN" altLang="en-US" sz="3200" dirty="0">
                <a:solidFill>
                  <a:schemeClr val="tx1"/>
                </a:solidFill>
                <a:latin typeface="华文仿宋" pitchFamily="2" charset="-122"/>
                <a:ea typeface="华文仿宋" pitchFamily="2" charset="-122"/>
              </a:rPr>
              <a:t>％以上）</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body" idx="4294967295"/>
          </p:nvPr>
        </p:nvSpPr>
        <p:spPr>
          <a:xfrm>
            <a:off x="500063" y="1928813"/>
            <a:ext cx="7929562" cy="3725862"/>
          </a:xfrm>
        </p:spPr>
        <p:txBody>
          <a:bodyPr/>
          <a:lstStyle/>
          <a:p>
            <a:pPr marL="381000" indent="-381000" algn="just" eaLnBrk="1" hangingPunct="1">
              <a:buClr>
                <a:srgbClr val="FF0000"/>
              </a:buClr>
              <a:buFont typeface="Wingdings" pitchFamily="2" charset="2"/>
              <a:buChar char="Ø"/>
              <a:tabLst>
                <a:tab pos="3902075" algn="l"/>
              </a:tabLst>
            </a:pPr>
            <a:r>
              <a:rPr lang="zh-CN" altLang="en-US" b="1" smtClean="0">
                <a:ea typeface="仿宋_GB2312" pitchFamily="49" charset="-122"/>
              </a:rPr>
              <a:t>猪、家禽研究不断深化，牛羊研究得到了长足发展</a:t>
            </a:r>
            <a:endParaRPr lang="en-US" altLang="zh-CN" b="1" smtClean="0">
              <a:ea typeface="仿宋_GB2312" pitchFamily="49" charset="-122"/>
            </a:endParaRPr>
          </a:p>
          <a:p>
            <a:pPr marL="381000" indent="-381000" algn="just" eaLnBrk="1" hangingPunct="1">
              <a:buClr>
                <a:srgbClr val="FF0000"/>
              </a:buClr>
              <a:buFont typeface="Wingdings" pitchFamily="2" charset="2"/>
              <a:buChar char="Ø"/>
              <a:tabLst>
                <a:tab pos="3902075" algn="l"/>
              </a:tabLst>
            </a:pPr>
            <a:r>
              <a:rPr lang="zh-CN" altLang="en-US" b="1" smtClean="0">
                <a:latin typeface="仿宋_GB2312" pitchFamily="49" charset="-122"/>
                <a:ea typeface="仿宋_GB2312" pitchFamily="49" charset="-122"/>
              </a:rPr>
              <a:t>饲料养分地理信息系统</a:t>
            </a:r>
            <a:r>
              <a:rPr lang="en-US" altLang="zh-CN" b="1" smtClean="0">
                <a:latin typeface="仿宋_GB2312" pitchFamily="49" charset="-122"/>
                <a:ea typeface="仿宋_GB2312" pitchFamily="49" charset="-122"/>
              </a:rPr>
              <a:t>(GIS)</a:t>
            </a:r>
            <a:r>
              <a:rPr lang="zh-CN" altLang="en-US" b="1" smtClean="0">
                <a:latin typeface="仿宋_GB2312" pitchFamily="49" charset="-122"/>
                <a:ea typeface="仿宋_GB2312" pitchFamily="49" charset="-122"/>
              </a:rPr>
              <a:t>；结合营养需要动态模型，实现饲养标准由静态到动态的跨越</a:t>
            </a:r>
          </a:p>
          <a:p>
            <a:pPr marL="381000" indent="-381000" algn="just" eaLnBrk="1" hangingPunct="1">
              <a:buClr>
                <a:srgbClr val="FF0000"/>
              </a:buClr>
              <a:buFont typeface="Wingdings" pitchFamily="2" charset="2"/>
              <a:buChar char="Ø"/>
              <a:tabLst>
                <a:tab pos="3902075" algn="l"/>
              </a:tabLst>
            </a:pPr>
            <a:r>
              <a:rPr lang="zh-CN" altLang="en-US" b="1" smtClean="0">
                <a:ea typeface="仿宋_GB2312" pitchFamily="49" charset="-122"/>
              </a:rPr>
              <a:t>提高饲料利用率的技术措施，减少</a:t>
            </a:r>
            <a:r>
              <a:rPr lang="en-US" altLang="zh-CN" b="1" smtClean="0">
                <a:ea typeface="仿宋_GB2312" pitchFamily="49" charset="-122"/>
              </a:rPr>
              <a:t>N</a:t>
            </a:r>
            <a:r>
              <a:rPr lang="zh-CN" altLang="en-US" b="1" smtClean="0">
                <a:ea typeface="仿宋_GB2312" pitchFamily="49" charset="-122"/>
              </a:rPr>
              <a:t>、</a:t>
            </a:r>
            <a:r>
              <a:rPr lang="en-US" altLang="zh-CN" b="1" smtClean="0">
                <a:ea typeface="仿宋_GB2312" pitchFamily="49" charset="-122"/>
              </a:rPr>
              <a:t>P</a:t>
            </a:r>
            <a:r>
              <a:rPr lang="zh-CN" altLang="en-US" b="1" smtClean="0">
                <a:ea typeface="仿宋_GB2312" pitchFamily="49" charset="-122"/>
              </a:rPr>
              <a:t>、</a:t>
            </a:r>
            <a:r>
              <a:rPr lang="en-US" altLang="zh-CN" b="1" smtClean="0">
                <a:ea typeface="仿宋_GB2312" pitchFamily="49" charset="-122"/>
              </a:rPr>
              <a:t>Cu</a:t>
            </a:r>
            <a:r>
              <a:rPr lang="zh-CN" altLang="en-US" b="1" smtClean="0">
                <a:ea typeface="仿宋_GB2312" pitchFamily="49" charset="-122"/>
              </a:rPr>
              <a:t>及温室气体等的排放</a:t>
            </a:r>
          </a:p>
        </p:txBody>
      </p:sp>
      <p:graphicFrame>
        <p:nvGraphicFramePr>
          <p:cNvPr id="8194" name="Object 5"/>
          <p:cNvGraphicFramePr>
            <a:graphicFrameLocks noChangeAspect="1"/>
          </p:cNvGraphicFramePr>
          <p:nvPr/>
        </p:nvGraphicFramePr>
        <p:xfrm>
          <a:off x="5715000" y="5297488"/>
          <a:ext cx="2714625" cy="1560512"/>
        </p:xfrm>
        <a:graphic>
          <a:graphicData uri="http://schemas.openxmlformats.org/presentationml/2006/ole">
            <mc:AlternateContent xmlns:mc="http://schemas.openxmlformats.org/markup-compatibility/2006">
              <mc:Choice xmlns:v="urn:schemas-microsoft-com:vml" Requires="v">
                <p:oleObj spid="_x0000_s8281" name="Photo Editor 照片" r:id="rId4" imgW="12574090" imgH="7331075" progId="">
                  <p:embed/>
                </p:oleObj>
              </mc:Choice>
              <mc:Fallback>
                <p:oleObj name="Photo Editor 照片" r:id="rId4" imgW="12574090" imgH="7331075" progId="">
                  <p:embed/>
                  <p:pic>
                    <p:nvPicPr>
                      <p:cNvPr id="0" name="Picture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5297488"/>
                        <a:ext cx="2714625" cy="1560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8" name="Text Box 6"/>
          <p:cNvSpPr txBox="1">
            <a:spLocks noChangeArrowheads="1"/>
          </p:cNvSpPr>
          <p:nvPr/>
        </p:nvSpPr>
        <p:spPr bwMode="auto">
          <a:xfrm>
            <a:off x="2843213" y="692150"/>
            <a:ext cx="4392612" cy="679450"/>
          </a:xfrm>
          <a:prstGeom prst="rect">
            <a:avLst/>
          </a:prstGeom>
          <a:noFill/>
          <a:ln w="38100" cap="sq" algn="ctr">
            <a:solidFill>
              <a:srgbClr val="CC0000"/>
            </a:solidFill>
            <a:miter lim="800000"/>
            <a:headEnd/>
            <a:tailEnd/>
          </a:ln>
          <a:effectLst/>
        </p:spPr>
        <p:txBody>
          <a:bodyPr>
            <a:spAutoFit/>
          </a:bodyPr>
          <a:lstStyle/>
          <a:p>
            <a:pPr algn="l">
              <a:defRPr/>
            </a:pPr>
            <a:r>
              <a:rPr lang="zh-CN" altLang="en-US">
                <a:effectLst>
                  <a:outerShdw blurRad="38100" dist="38100" dir="2700000" algn="tl">
                    <a:srgbClr val="000000"/>
                  </a:outerShdw>
                </a:effectLst>
                <a:latin typeface="Times New Roman" pitchFamily="18" charset="0"/>
                <a:ea typeface="隶书" pitchFamily="49" charset="-122"/>
              </a:rPr>
              <a:t>营养素代谢和需要量</a:t>
            </a:r>
          </a:p>
        </p:txBody>
      </p:sp>
      <p:sp>
        <p:nvSpPr>
          <p:cNvPr id="6151" name="Rectangle 7"/>
          <p:cNvSpPr>
            <a:spLocks noChangeArrowheads="1"/>
          </p:cNvSpPr>
          <p:nvPr/>
        </p:nvSpPr>
        <p:spPr bwMode="auto">
          <a:xfrm>
            <a:off x="1827213" y="692150"/>
            <a:ext cx="871537" cy="641350"/>
          </a:xfrm>
          <a:prstGeom prst="rect">
            <a:avLst/>
          </a:prstGeom>
          <a:noFill/>
          <a:ln w="9525">
            <a:noFill/>
            <a:miter lim="800000"/>
            <a:headEnd/>
            <a:tailEnd/>
          </a:ln>
          <a:effectLst/>
        </p:spPr>
        <p:txBody>
          <a:bodyPr wrap="none">
            <a:spAutoFit/>
          </a:bodyPr>
          <a:lstStyle/>
          <a:p>
            <a:pPr algn="l" eaLnBrk="1" hangingPunct="1">
              <a:defRPr/>
            </a:pPr>
            <a:r>
              <a:rPr lang="zh-CN" altLang="en-US">
                <a:effectLst>
                  <a:outerShdw blurRad="38100" dist="38100" dir="2700000" algn="tl">
                    <a:srgbClr val="000000"/>
                  </a:outerShdw>
                </a:effectLst>
                <a:latin typeface="Times New Roman" pitchFamily="18" charset="0"/>
                <a:ea typeface="隶书" pitchFamily="49" charset="-122"/>
              </a:rPr>
              <a:t>例</a:t>
            </a:r>
            <a:r>
              <a:rPr lang="en-US" altLang="zh-CN">
                <a:effectLst>
                  <a:outerShdw blurRad="38100" dist="38100" dir="2700000" algn="tl">
                    <a:srgbClr val="000000"/>
                  </a:outerShdw>
                </a:effectLst>
                <a:latin typeface="Times New Roman" pitchFamily="18" charset="0"/>
                <a:ea typeface="隶书" pitchFamily="49" charset="-122"/>
              </a:rPr>
              <a:t>1</a:t>
            </a:r>
            <a:endParaRPr lang="zh-CN" altLang="en-US">
              <a:effectLst>
                <a:outerShdw blurRad="38100" dist="38100" dir="2700000" algn="tl">
                  <a:srgbClr val="000000"/>
                </a:outerShdw>
              </a:effectLst>
              <a:latin typeface="Times New Roman" pitchFamily="18" charset="0"/>
              <a:ea typeface="隶书" pitchFamily="49" charset="-122"/>
            </a:endParaRPr>
          </a:p>
        </p:txBody>
      </p:sp>
      <p:sp>
        <p:nvSpPr>
          <p:cNvPr id="8198" name="AutoShape 5">
            <a:hlinkClick r:id="rId6" action="ppaction://hlinksldjump" highlightClick="1"/>
          </p:cNvPr>
          <p:cNvSpPr>
            <a:spLocks noChangeArrowheads="1"/>
          </p:cNvSpPr>
          <p:nvPr/>
        </p:nvSpPr>
        <p:spPr bwMode="auto">
          <a:xfrm>
            <a:off x="2714625" y="4071938"/>
            <a:ext cx="539750" cy="47625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8199" name="AutoShape 5">
            <a:hlinkClick r:id="rId7" action="ppaction://hlinksldjump" highlightClick="1"/>
          </p:cNvPr>
          <p:cNvSpPr>
            <a:spLocks noChangeArrowheads="1"/>
          </p:cNvSpPr>
          <p:nvPr/>
        </p:nvSpPr>
        <p:spPr bwMode="auto">
          <a:xfrm>
            <a:off x="4572000" y="5589588"/>
            <a:ext cx="539750" cy="47625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8"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50</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6"/>
          <p:cNvSpPr txBox="1">
            <a:spLocks noChangeArrowheads="1"/>
          </p:cNvSpPr>
          <p:nvPr/>
        </p:nvSpPr>
        <p:spPr bwMode="auto">
          <a:xfrm>
            <a:off x="2411413" y="700088"/>
            <a:ext cx="4897437" cy="679450"/>
          </a:xfrm>
          <a:prstGeom prst="rect">
            <a:avLst/>
          </a:prstGeom>
          <a:noFill/>
          <a:ln w="38100" cap="sq" algn="ctr">
            <a:solidFill>
              <a:srgbClr val="CC0000"/>
            </a:solidFill>
            <a:miter lim="800000"/>
            <a:headEnd/>
            <a:tailEnd/>
          </a:ln>
          <a:effectLst/>
        </p:spPr>
        <p:txBody>
          <a:bodyPr>
            <a:spAutoFit/>
          </a:bodyPr>
          <a:lstStyle/>
          <a:p>
            <a:pPr algn="l">
              <a:defRPr/>
            </a:pPr>
            <a:r>
              <a:rPr lang="zh-CN" altLang="en-US">
                <a:effectLst>
                  <a:outerShdw blurRad="38100" dist="38100" dir="2700000" algn="tl">
                    <a:srgbClr val="000000"/>
                  </a:outerShdw>
                </a:effectLst>
                <a:latin typeface="Times New Roman" pitchFamily="18" charset="0"/>
                <a:ea typeface="隶书" pitchFamily="49" charset="-122"/>
              </a:rPr>
              <a:t>单胃动物仿生消化系统</a:t>
            </a:r>
          </a:p>
        </p:txBody>
      </p:sp>
      <p:sp>
        <p:nvSpPr>
          <p:cNvPr id="6151" name="Rectangle 7"/>
          <p:cNvSpPr>
            <a:spLocks noChangeArrowheads="1"/>
          </p:cNvSpPr>
          <p:nvPr/>
        </p:nvSpPr>
        <p:spPr bwMode="auto">
          <a:xfrm>
            <a:off x="1403648" y="771525"/>
            <a:ext cx="871538" cy="641350"/>
          </a:xfrm>
          <a:prstGeom prst="rect">
            <a:avLst/>
          </a:prstGeom>
          <a:noFill/>
          <a:ln w="9525">
            <a:noFill/>
            <a:miter lim="800000"/>
            <a:headEnd/>
            <a:tailEnd/>
          </a:ln>
          <a:effectLst/>
        </p:spPr>
        <p:txBody>
          <a:bodyPr wrap="none">
            <a:spAutoFit/>
          </a:bodyPr>
          <a:lstStyle/>
          <a:p>
            <a:pPr algn="l" eaLnBrk="1" hangingPunct="1">
              <a:defRPr/>
            </a:pPr>
            <a:r>
              <a:rPr lang="zh-CN" altLang="en-US" dirty="0">
                <a:effectLst>
                  <a:outerShdw blurRad="38100" dist="38100" dir="2700000" algn="tl">
                    <a:srgbClr val="000000"/>
                  </a:outerShdw>
                </a:effectLst>
                <a:latin typeface="Times New Roman" pitchFamily="18" charset="0"/>
                <a:ea typeface="隶书" pitchFamily="49" charset="-122"/>
              </a:rPr>
              <a:t>例</a:t>
            </a:r>
            <a:r>
              <a:rPr lang="en-US" altLang="zh-CN" dirty="0">
                <a:effectLst>
                  <a:outerShdw blurRad="38100" dist="38100" dir="2700000" algn="tl">
                    <a:srgbClr val="000000"/>
                  </a:outerShdw>
                </a:effectLst>
                <a:latin typeface="Times New Roman" pitchFamily="18" charset="0"/>
                <a:ea typeface="隶书" pitchFamily="49" charset="-122"/>
              </a:rPr>
              <a:t>2</a:t>
            </a:r>
            <a:endParaRPr lang="zh-CN" altLang="en-US" dirty="0">
              <a:effectLst>
                <a:outerShdw blurRad="38100" dist="38100" dir="2700000" algn="tl">
                  <a:srgbClr val="000000"/>
                </a:outerShdw>
              </a:effectLst>
              <a:latin typeface="Times New Roman" pitchFamily="18" charset="0"/>
              <a:ea typeface="隶书" pitchFamily="49" charset="-122"/>
            </a:endParaRPr>
          </a:p>
        </p:txBody>
      </p:sp>
      <p:sp>
        <p:nvSpPr>
          <p:cNvPr id="61444" name="矩形 8"/>
          <p:cNvSpPr>
            <a:spLocks noChangeArrowheads="1"/>
          </p:cNvSpPr>
          <p:nvPr/>
        </p:nvSpPr>
        <p:spPr bwMode="auto">
          <a:xfrm>
            <a:off x="468313" y="1844675"/>
            <a:ext cx="8280400"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55600" indent="-355600" algn="l" eaLnBrk="1" hangingPunct="1">
              <a:lnSpc>
                <a:spcPct val="120000"/>
              </a:lnSpc>
              <a:buClr>
                <a:srgbClr val="FF0000"/>
              </a:buClr>
              <a:buFont typeface="Wingdings" pitchFamily="2" charset="2"/>
              <a:buChar char="Ø"/>
            </a:pPr>
            <a:r>
              <a:rPr kumimoji="0" lang="zh-CN" altLang="en-US" sz="3200" dirty="0">
                <a:solidFill>
                  <a:schemeClr val="tx1"/>
                </a:solidFill>
                <a:latin typeface="Arial" pitchFamily="34" charset="0"/>
                <a:ea typeface="仿宋_GB2312" pitchFamily="49" charset="-122"/>
                <a:cs typeface="Arial" pitchFamily="34" charset="0"/>
              </a:rPr>
              <a:t>以模拟消化为核心技术体系，利用畜禽消化生理基础参数及自动化控制技术，高效评定饲料生物学效价</a:t>
            </a:r>
          </a:p>
          <a:p>
            <a:pPr marL="355600" indent="-355600" algn="l" eaLnBrk="1" hangingPunct="1">
              <a:lnSpc>
                <a:spcPct val="120000"/>
              </a:lnSpc>
              <a:buClr>
                <a:srgbClr val="FF0000"/>
              </a:buClr>
              <a:buFont typeface="Wingdings" pitchFamily="2" charset="2"/>
              <a:buChar char="Ø"/>
            </a:pPr>
            <a:r>
              <a:rPr kumimoji="0" lang="zh-CN" altLang="en-US" sz="3200" dirty="0">
                <a:solidFill>
                  <a:schemeClr val="tx1"/>
                </a:solidFill>
                <a:latin typeface="Arial" pitchFamily="34" charset="0"/>
                <a:ea typeface="仿宋_GB2312" pitchFamily="49" charset="-122"/>
                <a:cs typeface="Arial" pitchFamily="34" charset="0"/>
              </a:rPr>
              <a:t>消化能测值吻合度达到体内测定的</a:t>
            </a:r>
            <a:r>
              <a:rPr kumimoji="0" lang="en-US" altLang="zh-CN" sz="3200" dirty="0">
                <a:solidFill>
                  <a:schemeClr val="tx1"/>
                </a:solidFill>
                <a:latin typeface="Arial" pitchFamily="34" charset="0"/>
                <a:ea typeface="仿宋_GB2312" pitchFamily="49" charset="-122"/>
                <a:cs typeface="Arial" pitchFamily="34" charset="0"/>
              </a:rPr>
              <a:t>95%</a:t>
            </a:r>
            <a:r>
              <a:rPr kumimoji="0" lang="zh-CN" altLang="en-US" sz="3200" dirty="0">
                <a:solidFill>
                  <a:schemeClr val="tx1"/>
                </a:solidFill>
                <a:latin typeface="Arial" pitchFamily="34" charset="0"/>
                <a:ea typeface="仿宋_GB2312" pitchFamily="49" charset="-122"/>
                <a:cs typeface="Arial" pitchFamily="34" charset="0"/>
              </a:rPr>
              <a:t>以上；测试效率是活体试验的</a:t>
            </a:r>
            <a:r>
              <a:rPr kumimoji="0" lang="en-US" altLang="zh-CN" sz="3200" dirty="0">
                <a:solidFill>
                  <a:schemeClr val="tx1"/>
                </a:solidFill>
                <a:latin typeface="Arial" pitchFamily="34" charset="0"/>
                <a:ea typeface="仿宋_GB2312" pitchFamily="49" charset="-122"/>
                <a:cs typeface="Arial" pitchFamily="34" charset="0"/>
              </a:rPr>
              <a:t>20</a:t>
            </a:r>
            <a:r>
              <a:rPr kumimoji="0" lang="zh-CN" altLang="en-US" sz="3200" dirty="0">
                <a:solidFill>
                  <a:schemeClr val="tx1"/>
                </a:solidFill>
                <a:latin typeface="Arial" pitchFamily="34" charset="0"/>
                <a:ea typeface="仿宋_GB2312" pitchFamily="49" charset="-122"/>
                <a:cs typeface="Arial" pitchFamily="34" charset="0"/>
              </a:rPr>
              <a:t>倍</a:t>
            </a:r>
            <a:endParaRPr kumimoji="0" lang="en-US" altLang="zh-CN" sz="3200" dirty="0">
              <a:solidFill>
                <a:schemeClr val="tx1"/>
              </a:solidFill>
              <a:latin typeface="Arial" pitchFamily="34" charset="0"/>
              <a:ea typeface="仿宋_GB2312" pitchFamily="49" charset="-122"/>
              <a:cs typeface="Arial" pitchFamily="34" charset="0"/>
            </a:endParaRPr>
          </a:p>
          <a:p>
            <a:pPr marL="355600" indent="-355600" algn="l" eaLnBrk="1" hangingPunct="1">
              <a:lnSpc>
                <a:spcPct val="120000"/>
              </a:lnSpc>
              <a:buClr>
                <a:srgbClr val="FF0000"/>
              </a:buClr>
              <a:buFont typeface="Wingdings" pitchFamily="2" charset="2"/>
              <a:buChar char="Ø"/>
            </a:pPr>
            <a:r>
              <a:rPr kumimoji="0" lang="zh-CN" altLang="en-US" sz="3200" dirty="0">
                <a:solidFill>
                  <a:schemeClr val="tx1"/>
                </a:solidFill>
                <a:latin typeface="Arial" pitchFamily="34" charset="0"/>
                <a:ea typeface="仿宋_GB2312" pitchFamily="49" charset="-122"/>
                <a:cs typeface="Arial" pitchFamily="34" charset="0"/>
              </a:rPr>
              <a:t>申请国家专利</a:t>
            </a:r>
            <a:r>
              <a:rPr kumimoji="0" lang="en-US" altLang="zh-CN" sz="3200" dirty="0">
                <a:solidFill>
                  <a:schemeClr val="tx1"/>
                </a:solidFill>
                <a:latin typeface="Arial" pitchFamily="34" charset="0"/>
                <a:ea typeface="仿宋_GB2312" pitchFamily="49" charset="-122"/>
                <a:cs typeface="Arial" pitchFamily="34" charset="0"/>
              </a:rPr>
              <a:t>4</a:t>
            </a:r>
            <a:r>
              <a:rPr kumimoji="0" lang="zh-CN" altLang="en-US" sz="3200" dirty="0">
                <a:solidFill>
                  <a:schemeClr val="tx1"/>
                </a:solidFill>
                <a:latin typeface="Arial" pitchFamily="34" charset="0"/>
                <a:ea typeface="仿宋_GB2312" pitchFamily="49" charset="-122"/>
                <a:cs typeface="Arial" pitchFamily="34" charset="0"/>
              </a:rPr>
              <a:t>项，软件著作权</a:t>
            </a:r>
            <a:r>
              <a:rPr kumimoji="0" lang="en-US" altLang="zh-CN" sz="3200" dirty="0">
                <a:solidFill>
                  <a:schemeClr val="tx1"/>
                </a:solidFill>
                <a:latin typeface="Arial" pitchFamily="34" charset="0"/>
                <a:ea typeface="仿宋_GB2312" pitchFamily="49" charset="-122"/>
                <a:cs typeface="Arial" pitchFamily="34" charset="0"/>
              </a:rPr>
              <a:t>1</a:t>
            </a:r>
            <a:r>
              <a:rPr kumimoji="0" lang="zh-CN" altLang="en-US" sz="3200" dirty="0">
                <a:solidFill>
                  <a:schemeClr val="tx1"/>
                </a:solidFill>
                <a:latin typeface="Arial" pitchFamily="34" charset="0"/>
                <a:ea typeface="仿宋_GB2312" pitchFamily="49" charset="-122"/>
                <a:cs typeface="Arial" pitchFamily="34" charset="0"/>
              </a:rPr>
              <a:t>项。与温氏达成应用合作协议</a:t>
            </a:r>
          </a:p>
        </p:txBody>
      </p:sp>
      <p:sp>
        <p:nvSpPr>
          <p:cNvPr id="61445" name="AutoShape 5">
            <a:hlinkClick r:id="rId3" action="ppaction://hlinksldjump" highlightClick="1"/>
          </p:cNvPr>
          <p:cNvSpPr>
            <a:spLocks noChangeArrowheads="1"/>
          </p:cNvSpPr>
          <p:nvPr/>
        </p:nvSpPr>
        <p:spPr bwMode="auto">
          <a:xfrm>
            <a:off x="8604250" y="6381750"/>
            <a:ext cx="539750" cy="47625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6"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51</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body" idx="4294967295"/>
          </p:nvPr>
        </p:nvSpPr>
        <p:spPr>
          <a:xfrm>
            <a:off x="539750" y="1989138"/>
            <a:ext cx="5511800" cy="3248025"/>
          </a:xfrm>
        </p:spPr>
        <p:txBody>
          <a:bodyPr/>
          <a:lstStyle/>
          <a:p>
            <a:pPr marL="285750" indent="-285750" algn="just" eaLnBrk="1" hangingPunct="1">
              <a:buClr>
                <a:srgbClr val="FF0000"/>
              </a:buClr>
              <a:buFont typeface="Wingdings" pitchFamily="2" charset="2"/>
              <a:buChar char="Ø"/>
              <a:tabLst>
                <a:tab pos="3902075" algn="l"/>
              </a:tabLst>
            </a:pPr>
            <a:r>
              <a:rPr lang="zh-CN" altLang="en-US" b="1" dirty="0" smtClean="0">
                <a:ea typeface="仿宋_GB2312" pitchFamily="49" charset="-122"/>
              </a:rPr>
              <a:t>微量元素、维生素剂型：有机</a:t>
            </a:r>
            <a:r>
              <a:rPr lang="en-US" altLang="zh-CN" b="1" dirty="0" smtClean="0">
                <a:ea typeface="仿宋_GB2312" pitchFamily="49" charset="-122"/>
              </a:rPr>
              <a:t>—</a:t>
            </a:r>
            <a:r>
              <a:rPr lang="zh-CN" altLang="en-US" b="1" dirty="0" smtClean="0">
                <a:ea typeface="仿宋_GB2312" pitchFamily="49" charset="-122"/>
              </a:rPr>
              <a:t>无机，脂溶</a:t>
            </a:r>
            <a:r>
              <a:rPr lang="en-US" altLang="zh-CN" b="1" dirty="0" smtClean="0">
                <a:ea typeface="仿宋_GB2312" pitchFamily="49" charset="-122"/>
              </a:rPr>
              <a:t>—</a:t>
            </a:r>
            <a:r>
              <a:rPr lang="zh-CN" altLang="en-US" b="1" dirty="0" smtClean="0">
                <a:ea typeface="仿宋_GB2312" pitchFamily="49" charset="-122"/>
              </a:rPr>
              <a:t>水溶</a:t>
            </a:r>
          </a:p>
          <a:p>
            <a:pPr marL="285750" indent="-285750" algn="just" eaLnBrk="1" hangingPunct="1">
              <a:buClr>
                <a:srgbClr val="FF0000"/>
              </a:buClr>
              <a:buFont typeface="Wingdings" pitchFamily="2" charset="2"/>
              <a:buChar char="Ø"/>
              <a:tabLst>
                <a:tab pos="3902075" algn="l"/>
              </a:tabLst>
            </a:pPr>
            <a:r>
              <a:rPr kumimoji="0" lang="zh-CN" altLang="en-US" b="1" dirty="0" smtClean="0">
                <a:ea typeface="仿宋_GB2312" pitchFamily="49" charset="-122"/>
              </a:rPr>
              <a:t>植物提取物替代抗生素及其他药物：苜草素</a:t>
            </a:r>
          </a:p>
          <a:p>
            <a:pPr marL="285750" indent="-285750" algn="just" eaLnBrk="1" hangingPunct="1">
              <a:buClr>
                <a:srgbClr val="FF0000"/>
              </a:buClr>
              <a:buFont typeface="Wingdings" pitchFamily="2" charset="2"/>
              <a:buChar char="Ø"/>
              <a:tabLst>
                <a:tab pos="3902075" algn="l"/>
              </a:tabLst>
            </a:pPr>
            <a:r>
              <a:rPr lang="zh-CN" altLang="en-US" b="1" dirty="0" smtClean="0">
                <a:ea typeface="仿宋_GB2312" pitchFamily="49" charset="-122"/>
              </a:rPr>
              <a:t>酶制剂：植酸酶</a:t>
            </a:r>
            <a:endParaRPr lang="en-US" altLang="zh-CN" b="1" dirty="0" smtClean="0">
              <a:ea typeface="仿宋_GB2312" pitchFamily="49" charset="-122"/>
            </a:endParaRPr>
          </a:p>
          <a:p>
            <a:pPr marL="285750" indent="-285750" algn="just" eaLnBrk="1" hangingPunct="1">
              <a:buClr>
                <a:srgbClr val="FF0000"/>
              </a:buClr>
              <a:buFont typeface="Wingdings" pitchFamily="2" charset="2"/>
              <a:buChar char="Ø"/>
              <a:tabLst>
                <a:tab pos="3902075" algn="l"/>
              </a:tabLst>
            </a:pPr>
            <a:r>
              <a:rPr lang="zh-CN" altLang="en-US" b="1" dirty="0" smtClean="0">
                <a:ea typeface="仿宋_GB2312" pitchFamily="49" charset="-122"/>
              </a:rPr>
              <a:t>微生物制剂</a:t>
            </a:r>
          </a:p>
        </p:txBody>
      </p:sp>
      <p:sp>
        <p:nvSpPr>
          <p:cNvPr id="55299" name="Text Box 5"/>
          <p:cNvSpPr txBox="1">
            <a:spLocks noChangeArrowheads="1"/>
          </p:cNvSpPr>
          <p:nvPr/>
        </p:nvSpPr>
        <p:spPr bwMode="auto">
          <a:xfrm>
            <a:off x="1692275" y="877888"/>
            <a:ext cx="3455988" cy="679450"/>
          </a:xfrm>
          <a:prstGeom prst="rect">
            <a:avLst/>
          </a:prstGeom>
          <a:noFill/>
          <a:ln w="38100" cap="sq" algn="ctr">
            <a:solidFill>
              <a:srgbClr val="CC0000"/>
            </a:solidFill>
            <a:miter lim="800000"/>
            <a:headEnd/>
            <a:tailEnd/>
          </a:ln>
          <a:effectLst/>
        </p:spPr>
        <p:txBody>
          <a:bodyPr>
            <a:spAutoFit/>
          </a:bodyPr>
          <a:lstStyle/>
          <a:p>
            <a:pPr algn="l">
              <a:defRPr/>
            </a:pPr>
            <a:r>
              <a:rPr lang="zh-CN" altLang="en-US">
                <a:effectLst>
                  <a:outerShdw blurRad="38100" dist="38100" dir="2700000" algn="tl">
                    <a:srgbClr val="000000"/>
                  </a:outerShdw>
                </a:effectLst>
                <a:latin typeface="Times New Roman" pitchFamily="18" charset="0"/>
                <a:ea typeface="隶书" pitchFamily="49" charset="-122"/>
              </a:rPr>
              <a:t>新型饲料添加剂</a:t>
            </a:r>
          </a:p>
        </p:txBody>
      </p:sp>
      <p:pic>
        <p:nvPicPr>
          <p:cNvPr id="62468" name="Picture 6" descr="100-0044pwIM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025" y="4941888"/>
            <a:ext cx="2016125"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7" descr="DSC0367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025" y="1628775"/>
            <a:ext cx="2001838"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0" name="Picture 8" descr="DSC0369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025" y="3284538"/>
            <a:ext cx="2016125"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9" descr="alfalfa cub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025" y="188913"/>
            <a:ext cx="1944688"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2" name="AutoShape 10"/>
          <p:cNvSpPr>
            <a:spLocks noChangeArrowheads="1"/>
          </p:cNvSpPr>
          <p:nvPr/>
        </p:nvSpPr>
        <p:spPr bwMode="auto">
          <a:xfrm>
            <a:off x="7667625" y="1412875"/>
            <a:ext cx="360363" cy="360363"/>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pPr algn="l"/>
            <a:endParaRPr lang="zh-CN" altLang="en-US" sz="2000" b="0">
              <a:solidFill>
                <a:schemeClr val="tx1"/>
              </a:solidFill>
              <a:latin typeface="Times New Roman" pitchFamily="18" charset="0"/>
              <a:ea typeface="方正舒体" pitchFamily="2" charset="-122"/>
            </a:endParaRPr>
          </a:p>
        </p:txBody>
      </p:sp>
      <p:pic>
        <p:nvPicPr>
          <p:cNvPr id="62473" name="Picture 11" descr="DSC0399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0" y="5013325"/>
            <a:ext cx="2087563"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4" name="AutoShape 12"/>
          <p:cNvSpPr>
            <a:spLocks noChangeArrowheads="1"/>
          </p:cNvSpPr>
          <p:nvPr/>
        </p:nvSpPr>
        <p:spPr bwMode="auto">
          <a:xfrm>
            <a:off x="6516688" y="5661025"/>
            <a:ext cx="358775" cy="360363"/>
          </a:xfrm>
          <a:prstGeom prst="leftArrow">
            <a:avLst>
              <a:gd name="adj1" fmla="val 50000"/>
              <a:gd name="adj2" fmla="val 25000"/>
            </a:avLst>
          </a:prstGeom>
          <a:solidFill>
            <a:schemeClr val="accent1"/>
          </a:solidFill>
          <a:ln w="9525">
            <a:solidFill>
              <a:schemeClr val="tx1"/>
            </a:solidFill>
            <a:miter lim="800000"/>
            <a:headEnd/>
            <a:tailEnd/>
          </a:ln>
        </p:spPr>
        <p:txBody>
          <a:bodyPr wrap="none" anchor="ctr"/>
          <a:lstStyle/>
          <a:p>
            <a:pPr algn="l"/>
            <a:endParaRPr lang="zh-CN" altLang="en-US" sz="2000" b="0">
              <a:solidFill>
                <a:schemeClr val="tx1"/>
              </a:solidFill>
              <a:latin typeface="Times New Roman" pitchFamily="18" charset="0"/>
              <a:ea typeface="方正舒体" pitchFamily="2" charset="-122"/>
            </a:endParaRPr>
          </a:p>
        </p:txBody>
      </p:sp>
      <p:sp>
        <p:nvSpPr>
          <p:cNvPr id="62475" name="AutoShape 13"/>
          <p:cNvSpPr>
            <a:spLocks noChangeArrowheads="1"/>
          </p:cNvSpPr>
          <p:nvPr/>
        </p:nvSpPr>
        <p:spPr bwMode="auto">
          <a:xfrm>
            <a:off x="7596188" y="3068638"/>
            <a:ext cx="360362" cy="360362"/>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pPr algn="l"/>
            <a:endParaRPr lang="zh-CN" altLang="en-US" sz="2000" b="0">
              <a:solidFill>
                <a:schemeClr val="tx1"/>
              </a:solidFill>
              <a:latin typeface="Times New Roman" pitchFamily="18" charset="0"/>
              <a:ea typeface="方正舒体" pitchFamily="2" charset="-122"/>
            </a:endParaRPr>
          </a:p>
        </p:txBody>
      </p:sp>
      <p:sp>
        <p:nvSpPr>
          <p:cNvPr id="62476" name="AutoShape 14"/>
          <p:cNvSpPr>
            <a:spLocks noChangeArrowheads="1"/>
          </p:cNvSpPr>
          <p:nvPr/>
        </p:nvSpPr>
        <p:spPr bwMode="auto">
          <a:xfrm>
            <a:off x="7524750" y="4724400"/>
            <a:ext cx="360363" cy="360363"/>
          </a:xfrm>
          <a:prstGeom prst="downArrow">
            <a:avLst>
              <a:gd name="adj1" fmla="val 50000"/>
              <a:gd name="adj2" fmla="val 25000"/>
            </a:avLst>
          </a:prstGeom>
          <a:solidFill>
            <a:schemeClr val="accent1"/>
          </a:solidFill>
          <a:ln w="9525">
            <a:solidFill>
              <a:schemeClr val="tx1"/>
            </a:solidFill>
            <a:miter lim="800000"/>
            <a:headEnd/>
            <a:tailEnd/>
          </a:ln>
        </p:spPr>
        <p:txBody>
          <a:bodyPr vert="eaVert" wrap="none" anchor="ctr"/>
          <a:lstStyle/>
          <a:p>
            <a:pPr algn="l"/>
            <a:endParaRPr lang="zh-CN" altLang="en-US" sz="2000" b="0">
              <a:solidFill>
                <a:schemeClr val="tx1"/>
              </a:solidFill>
              <a:latin typeface="Times New Roman" pitchFamily="18" charset="0"/>
              <a:ea typeface="方正舒体" pitchFamily="2" charset="-122"/>
            </a:endParaRPr>
          </a:p>
        </p:txBody>
      </p:sp>
      <p:sp>
        <p:nvSpPr>
          <p:cNvPr id="69646" name="Rectangle 14"/>
          <p:cNvSpPr>
            <a:spLocks noChangeArrowheads="1"/>
          </p:cNvSpPr>
          <p:nvPr/>
        </p:nvSpPr>
        <p:spPr bwMode="auto">
          <a:xfrm>
            <a:off x="684213" y="877888"/>
            <a:ext cx="879475" cy="646112"/>
          </a:xfrm>
          <a:prstGeom prst="rect">
            <a:avLst/>
          </a:prstGeom>
          <a:noFill/>
          <a:ln w="9525">
            <a:noFill/>
            <a:miter lim="800000"/>
            <a:headEnd/>
            <a:tailEnd/>
          </a:ln>
          <a:effectLst/>
        </p:spPr>
        <p:txBody>
          <a:bodyPr wrap="none">
            <a:spAutoFit/>
          </a:bodyPr>
          <a:lstStyle/>
          <a:p>
            <a:pPr algn="l" eaLnBrk="1" hangingPunct="1">
              <a:defRPr/>
            </a:pPr>
            <a:r>
              <a:rPr lang="zh-CN" altLang="en-US" dirty="0">
                <a:effectLst>
                  <a:outerShdw blurRad="38100" dist="38100" dir="2700000" algn="tl">
                    <a:srgbClr val="000000"/>
                  </a:outerShdw>
                </a:effectLst>
                <a:latin typeface="Times New Roman" pitchFamily="18" charset="0"/>
                <a:ea typeface="隶书" pitchFamily="49" charset="-122"/>
              </a:rPr>
              <a:t>例</a:t>
            </a:r>
            <a:r>
              <a:rPr lang="en-US" altLang="zh-CN" dirty="0">
                <a:effectLst>
                  <a:outerShdw blurRad="38100" dist="38100" dir="2700000" algn="tl">
                    <a:srgbClr val="000000"/>
                  </a:outerShdw>
                </a:effectLst>
                <a:latin typeface="Times New Roman" pitchFamily="18" charset="0"/>
                <a:ea typeface="隶书" pitchFamily="49" charset="-122"/>
              </a:rPr>
              <a:t>3</a:t>
            </a:r>
            <a:endParaRPr lang="zh-CN" altLang="en-US" dirty="0">
              <a:effectLst>
                <a:outerShdw blurRad="38100" dist="38100" dir="2700000" algn="tl">
                  <a:srgbClr val="000000"/>
                </a:outerShdw>
              </a:effectLst>
              <a:latin typeface="Times New Roman" pitchFamily="18" charset="0"/>
              <a:ea typeface="隶书" pitchFamily="49" charset="-122"/>
            </a:endParaRPr>
          </a:p>
        </p:txBody>
      </p:sp>
      <p:pic>
        <p:nvPicPr>
          <p:cNvPr id="51215" name="Picture 15" descr="新产品证书"/>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4438" y="5410200"/>
            <a:ext cx="2016125"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15"/>
                                        </p:tgtEl>
                                        <p:attrNameLst>
                                          <p:attrName>style.visibility</p:attrName>
                                        </p:attrNameLst>
                                      </p:cBhvr>
                                      <p:to>
                                        <p:strVal val="visible"/>
                                      </p:to>
                                    </p:set>
                                    <p:anim calcmode="lin" valueType="num">
                                      <p:cBhvr additive="base">
                                        <p:cTn id="7" dur="500" fill="hold"/>
                                        <p:tgtEl>
                                          <p:spTgt spid="51215"/>
                                        </p:tgtEl>
                                        <p:attrNameLst>
                                          <p:attrName>ppt_x</p:attrName>
                                        </p:attrNameLst>
                                      </p:cBhvr>
                                      <p:tavLst>
                                        <p:tav tm="0">
                                          <p:val>
                                            <p:strVal val="#ppt_x"/>
                                          </p:val>
                                        </p:tav>
                                        <p:tav tm="100000">
                                          <p:val>
                                            <p:strVal val="#ppt_x"/>
                                          </p:val>
                                        </p:tav>
                                      </p:tavLst>
                                    </p:anim>
                                    <p:anim calcmode="lin" valueType="num">
                                      <p:cBhvr additive="base">
                                        <p:cTn id="8" dur="500" fill="hold"/>
                                        <p:tgtEl>
                                          <p:spTgt spid="512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sz="half" idx="4294967295"/>
          </p:nvPr>
        </p:nvSpPr>
        <p:spPr>
          <a:xfrm>
            <a:off x="468313" y="1773238"/>
            <a:ext cx="5834062" cy="3887787"/>
          </a:xfrm>
        </p:spPr>
        <p:txBody>
          <a:bodyPr/>
          <a:lstStyle/>
          <a:p>
            <a:pPr marL="285750" indent="-285750" algn="just" eaLnBrk="1" hangingPunct="1">
              <a:buClr>
                <a:srgbClr val="FF0000"/>
              </a:buClr>
              <a:buFont typeface="Wingdings" pitchFamily="2" charset="2"/>
              <a:buNone/>
              <a:tabLst>
                <a:tab pos="3902075" algn="l"/>
              </a:tabLst>
            </a:pPr>
            <a:r>
              <a:rPr lang="en-US" altLang="zh-CN" b="1" dirty="0" smtClean="0">
                <a:latin typeface="仿宋_GB2312" pitchFamily="49" charset="-122"/>
                <a:ea typeface="仿宋_GB2312" pitchFamily="49" charset="-122"/>
              </a:rPr>
              <a:t>  WHO</a:t>
            </a:r>
            <a:r>
              <a:rPr lang="zh-CN" altLang="en-US" b="1" dirty="0" smtClean="0">
                <a:latin typeface="仿宋_GB2312" pitchFamily="49" charset="-122"/>
                <a:ea typeface="仿宋_GB2312" pitchFamily="49" charset="-122"/>
              </a:rPr>
              <a:t>确定的动物福利总则</a:t>
            </a:r>
          </a:p>
          <a:p>
            <a:pPr marL="285750" indent="-285750" algn="just" eaLnBrk="1" hangingPunct="1">
              <a:buClr>
                <a:srgbClr val="FF0000"/>
              </a:buClr>
              <a:buFont typeface="Wingdings" pitchFamily="2" charset="2"/>
              <a:buChar char="Ø"/>
              <a:tabLst>
                <a:tab pos="3902075" algn="l"/>
              </a:tabLst>
            </a:pPr>
            <a:r>
              <a:rPr lang="zh-CN" altLang="en-US" b="1" dirty="0" smtClean="0">
                <a:latin typeface="仿宋_GB2312" pitchFamily="49" charset="-122"/>
                <a:ea typeface="仿宋_GB2312" pitchFamily="49" charset="-122"/>
              </a:rPr>
              <a:t>①不受饥渴②生活舒适③不受痛苦、伤害和疾病威胁④生活无恐惧和悲伤感⑤表达天性</a:t>
            </a:r>
          </a:p>
          <a:p>
            <a:pPr marL="285750" indent="-285750" algn="just" eaLnBrk="1" hangingPunct="1">
              <a:buClr>
                <a:srgbClr val="FF0000"/>
              </a:buClr>
              <a:buFont typeface="Wingdings" pitchFamily="2" charset="2"/>
              <a:buChar char="Ø"/>
              <a:tabLst>
                <a:tab pos="3902075" algn="l"/>
              </a:tabLst>
            </a:pPr>
            <a:r>
              <a:rPr lang="zh-CN" altLang="en-US" b="1" dirty="0" smtClean="0">
                <a:latin typeface="仿宋_GB2312" pitchFamily="49" charset="-122"/>
                <a:ea typeface="仿宋_GB2312" pitchFamily="49" charset="-122"/>
              </a:rPr>
              <a:t>①减少实验动物数量②完善实验方法③采用非动物实验</a:t>
            </a:r>
            <a:r>
              <a:rPr lang="zh-CN" altLang="en-US" dirty="0" smtClean="0">
                <a:latin typeface="仿宋_GB2312" pitchFamily="49" charset="-122"/>
                <a:ea typeface="仿宋_GB2312" pitchFamily="49" charset="-122"/>
              </a:rPr>
              <a:t> </a:t>
            </a:r>
          </a:p>
        </p:txBody>
      </p:sp>
      <p:sp>
        <p:nvSpPr>
          <p:cNvPr id="57347" name="Text Box 3"/>
          <p:cNvSpPr txBox="1">
            <a:spLocks noChangeArrowheads="1"/>
          </p:cNvSpPr>
          <p:nvPr/>
        </p:nvSpPr>
        <p:spPr bwMode="auto">
          <a:xfrm>
            <a:off x="1835150" y="404813"/>
            <a:ext cx="3889375" cy="1228725"/>
          </a:xfrm>
          <a:prstGeom prst="rect">
            <a:avLst/>
          </a:prstGeom>
          <a:noFill/>
          <a:ln w="38100" cap="sq" algn="ctr">
            <a:solidFill>
              <a:srgbClr val="CC0000"/>
            </a:solidFill>
            <a:miter lim="800000"/>
            <a:headEnd/>
            <a:tailEnd/>
          </a:ln>
          <a:effectLst/>
        </p:spPr>
        <p:txBody>
          <a:bodyPr>
            <a:spAutoFit/>
          </a:bodyPr>
          <a:lstStyle/>
          <a:p>
            <a:pPr>
              <a:defRPr/>
            </a:pPr>
            <a:r>
              <a:rPr lang="zh-CN" altLang="en-US">
                <a:effectLst>
                  <a:outerShdw blurRad="38100" dist="38100" dir="2700000" algn="tl">
                    <a:srgbClr val="000000"/>
                  </a:outerShdw>
                </a:effectLst>
                <a:latin typeface="Times New Roman" pitchFamily="18" charset="0"/>
                <a:ea typeface="隶书" pitchFamily="49" charset="-122"/>
              </a:rPr>
              <a:t>动物福利</a:t>
            </a:r>
          </a:p>
          <a:p>
            <a:pPr>
              <a:defRPr/>
            </a:pPr>
            <a:r>
              <a:rPr lang="en-US" altLang="zh-CN">
                <a:effectLst>
                  <a:outerShdw blurRad="38100" dist="38100" dir="2700000" algn="tl">
                    <a:srgbClr val="000000"/>
                  </a:outerShdw>
                </a:effectLst>
                <a:latin typeface="Times New Roman" pitchFamily="18" charset="0"/>
                <a:ea typeface="隶书" pitchFamily="49" charset="-122"/>
              </a:rPr>
              <a:t>Animal Welfare</a:t>
            </a:r>
          </a:p>
        </p:txBody>
      </p:sp>
      <p:sp>
        <p:nvSpPr>
          <p:cNvPr id="70661" name="Rectangle 5"/>
          <p:cNvSpPr>
            <a:spLocks noChangeArrowheads="1"/>
          </p:cNvSpPr>
          <p:nvPr/>
        </p:nvSpPr>
        <p:spPr bwMode="auto">
          <a:xfrm>
            <a:off x="827088" y="692150"/>
            <a:ext cx="871537" cy="641350"/>
          </a:xfrm>
          <a:prstGeom prst="rect">
            <a:avLst/>
          </a:prstGeom>
          <a:noFill/>
          <a:ln w="9525">
            <a:noFill/>
            <a:miter lim="800000"/>
            <a:headEnd/>
            <a:tailEnd/>
          </a:ln>
          <a:effectLst/>
        </p:spPr>
        <p:txBody>
          <a:bodyPr wrap="none">
            <a:spAutoFit/>
          </a:bodyPr>
          <a:lstStyle/>
          <a:p>
            <a:pPr algn="l" eaLnBrk="1" hangingPunct="1">
              <a:defRPr/>
            </a:pPr>
            <a:r>
              <a:rPr lang="zh-CN" altLang="en-US" dirty="0">
                <a:effectLst>
                  <a:outerShdw blurRad="38100" dist="38100" dir="2700000" algn="tl">
                    <a:srgbClr val="000000"/>
                  </a:outerShdw>
                </a:effectLst>
                <a:latin typeface="Times New Roman" pitchFamily="18" charset="0"/>
                <a:ea typeface="隶书" pitchFamily="49" charset="-122"/>
              </a:rPr>
              <a:t>例</a:t>
            </a:r>
            <a:r>
              <a:rPr lang="en-US" altLang="zh-CN" dirty="0">
                <a:effectLst>
                  <a:outerShdw blurRad="38100" dist="38100" dir="2700000" algn="tl">
                    <a:srgbClr val="000000"/>
                  </a:outerShdw>
                </a:effectLst>
                <a:latin typeface="Times New Roman" pitchFamily="18" charset="0"/>
                <a:ea typeface="隶书" pitchFamily="49" charset="-122"/>
              </a:rPr>
              <a:t>4</a:t>
            </a:r>
            <a:endParaRPr lang="zh-CN" altLang="en-US" dirty="0">
              <a:effectLst>
                <a:outerShdw blurRad="38100" dist="38100" dir="2700000" algn="tl">
                  <a:srgbClr val="000000"/>
                </a:outerShdw>
              </a:effectLst>
              <a:latin typeface="Times New Roman" pitchFamily="18" charset="0"/>
              <a:ea typeface="隶书" pitchFamily="49" charset="-122"/>
            </a:endParaRPr>
          </a:p>
        </p:txBody>
      </p:sp>
      <p:pic>
        <p:nvPicPr>
          <p:cNvPr id="63493" name="Picture 7" descr="育肥猪玩耍"/>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788" y="0"/>
            <a:ext cx="2843212"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Rectangle 2"/>
          <p:cNvSpPr>
            <a:spLocks noChangeArrowheads="1"/>
          </p:cNvSpPr>
          <p:nvPr/>
        </p:nvSpPr>
        <p:spPr bwMode="auto">
          <a:xfrm>
            <a:off x="576263" y="5516563"/>
            <a:ext cx="8243887"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spcBef>
                <a:spcPct val="20000"/>
              </a:spcBef>
              <a:buClr>
                <a:srgbClr val="FF0000"/>
              </a:buClr>
              <a:buFont typeface="Wingdings" pitchFamily="2" charset="2"/>
              <a:buNone/>
              <a:tabLst>
                <a:tab pos="3902075" algn="l"/>
              </a:tabLst>
            </a:pPr>
            <a:r>
              <a:rPr lang="zh-CN" altLang="en-US" sz="3200">
                <a:solidFill>
                  <a:srgbClr val="CC0000"/>
                </a:solidFill>
                <a:latin typeface="仿宋_GB2312" pitchFamily="49" charset="-122"/>
                <a:ea typeface="仿宋_GB2312" pitchFamily="49" charset="-122"/>
              </a:rPr>
              <a:t>畜牧业发展的产物，或影响出口等。从育种目标、养殖和屠宰方式等入手化消极为积极</a:t>
            </a:r>
          </a:p>
        </p:txBody>
      </p:sp>
      <p:pic>
        <p:nvPicPr>
          <p:cNvPr id="63495" name="Picture 9" descr="IMG_04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788" y="2663825"/>
            <a:ext cx="2843212"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53</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Text Box 3"/>
          <p:cNvSpPr txBox="1">
            <a:spLocks noChangeArrowheads="1"/>
          </p:cNvSpPr>
          <p:nvPr/>
        </p:nvSpPr>
        <p:spPr bwMode="auto">
          <a:xfrm>
            <a:off x="1857357" y="571480"/>
            <a:ext cx="2786082" cy="646331"/>
          </a:xfrm>
          <a:prstGeom prst="rect">
            <a:avLst/>
          </a:prstGeom>
          <a:noFill/>
          <a:ln w="38100" cap="sq" algn="ctr">
            <a:solidFill>
              <a:srgbClr val="CC0000"/>
            </a:solidFill>
            <a:miter lim="800000"/>
            <a:headEnd/>
            <a:tailEnd/>
          </a:ln>
          <a:effectLst/>
        </p:spPr>
        <p:txBody>
          <a:bodyPr wrap="square">
            <a:spAutoFit/>
          </a:bodyPr>
          <a:lstStyle/>
          <a:p>
            <a:pPr>
              <a:defRPr/>
            </a:pPr>
            <a:r>
              <a:rPr lang="en-US" altLang="zh-CN" dirty="0" smtClean="0">
                <a:effectLst>
                  <a:outerShdw blurRad="38100" dist="38100" dir="2700000" algn="tl">
                    <a:srgbClr val="000000"/>
                  </a:outerShdw>
                </a:effectLst>
                <a:latin typeface="Times New Roman" pitchFamily="18" charset="0"/>
                <a:ea typeface="隶书" pitchFamily="49" charset="-122"/>
              </a:rPr>
              <a:t>TMR</a:t>
            </a:r>
            <a:r>
              <a:rPr lang="zh-CN" altLang="en-US" dirty="0" smtClean="0">
                <a:effectLst>
                  <a:outerShdw blurRad="38100" dist="38100" dir="2700000" algn="tl">
                    <a:srgbClr val="000000"/>
                  </a:outerShdw>
                </a:effectLst>
                <a:latin typeface="Times New Roman" pitchFamily="18" charset="0"/>
                <a:ea typeface="隶书" pitchFamily="49" charset="-122"/>
              </a:rPr>
              <a:t>技术</a:t>
            </a:r>
            <a:endParaRPr lang="zh-CN" altLang="en-US" dirty="0">
              <a:effectLst>
                <a:outerShdw blurRad="38100" dist="38100" dir="2700000" algn="tl">
                  <a:srgbClr val="000000"/>
                </a:outerShdw>
              </a:effectLst>
              <a:latin typeface="Times New Roman" pitchFamily="18" charset="0"/>
              <a:ea typeface="隶书" pitchFamily="49" charset="-122"/>
            </a:endParaRPr>
          </a:p>
        </p:txBody>
      </p:sp>
      <p:sp>
        <p:nvSpPr>
          <p:cNvPr id="70661" name="Rectangle 5"/>
          <p:cNvSpPr>
            <a:spLocks noChangeArrowheads="1"/>
          </p:cNvSpPr>
          <p:nvPr/>
        </p:nvSpPr>
        <p:spPr bwMode="auto">
          <a:xfrm>
            <a:off x="785786" y="500042"/>
            <a:ext cx="878767" cy="646331"/>
          </a:xfrm>
          <a:prstGeom prst="rect">
            <a:avLst/>
          </a:prstGeom>
          <a:noFill/>
          <a:ln w="9525">
            <a:noFill/>
            <a:miter lim="800000"/>
            <a:headEnd/>
            <a:tailEnd/>
          </a:ln>
          <a:effectLst/>
        </p:spPr>
        <p:txBody>
          <a:bodyPr wrap="none">
            <a:spAutoFit/>
          </a:bodyPr>
          <a:lstStyle/>
          <a:p>
            <a:pPr algn="l" eaLnBrk="1" hangingPunct="1">
              <a:defRPr/>
            </a:pPr>
            <a:r>
              <a:rPr lang="zh-CN" altLang="en-US" dirty="0" smtClean="0">
                <a:effectLst>
                  <a:outerShdw blurRad="38100" dist="38100" dir="2700000" algn="tl">
                    <a:srgbClr val="000000"/>
                  </a:outerShdw>
                </a:effectLst>
                <a:latin typeface="Times New Roman" pitchFamily="18" charset="0"/>
                <a:ea typeface="隶书" pitchFamily="49" charset="-122"/>
              </a:rPr>
              <a:t>例</a:t>
            </a:r>
            <a:r>
              <a:rPr lang="en-US" altLang="zh-CN" dirty="0" smtClean="0">
                <a:effectLst>
                  <a:outerShdw blurRad="38100" dist="38100" dir="2700000" algn="tl">
                    <a:srgbClr val="000000"/>
                  </a:outerShdw>
                </a:effectLst>
                <a:latin typeface="Times New Roman" pitchFamily="18" charset="0"/>
                <a:ea typeface="隶书" pitchFamily="49" charset="-122"/>
              </a:rPr>
              <a:t>5</a:t>
            </a:r>
            <a:endParaRPr lang="zh-CN" altLang="en-US" dirty="0">
              <a:effectLst>
                <a:outerShdw blurRad="38100" dist="38100" dir="2700000" algn="tl">
                  <a:srgbClr val="000000"/>
                </a:outerShdw>
              </a:effectLst>
              <a:latin typeface="Times New Roman" pitchFamily="18" charset="0"/>
              <a:ea typeface="隶书" pitchFamily="49" charset="-122"/>
            </a:endParaRPr>
          </a:p>
        </p:txBody>
      </p:sp>
      <p:sp>
        <p:nvSpPr>
          <p:cNvPr id="6" name="矩形 5"/>
          <p:cNvSpPr/>
          <p:nvPr/>
        </p:nvSpPr>
        <p:spPr>
          <a:xfrm>
            <a:off x="500034" y="1571612"/>
            <a:ext cx="7786742" cy="4708981"/>
          </a:xfrm>
          <a:prstGeom prst="rect">
            <a:avLst/>
          </a:prstGeom>
        </p:spPr>
        <p:txBody>
          <a:bodyPr wrap="square">
            <a:spAutoFit/>
          </a:bodyPr>
          <a:lstStyle/>
          <a:p>
            <a:pPr marL="268288" indent="-268288" algn="l">
              <a:spcBef>
                <a:spcPts val="600"/>
              </a:spcBef>
              <a:spcAft>
                <a:spcPts val="600"/>
              </a:spcAft>
              <a:buClr>
                <a:srgbClr val="CC0000"/>
              </a:buClr>
              <a:buFont typeface="Wingdings" pitchFamily="2" charset="2"/>
              <a:buChar char="Ø"/>
            </a:pPr>
            <a:r>
              <a:rPr lang="zh-CN" altLang="en-US" sz="2800" b="0" dirty="0" smtClean="0">
                <a:solidFill>
                  <a:schemeClr val="tx1"/>
                </a:solidFill>
                <a:latin typeface="仿宋_GB2312" pitchFamily="49" charset="-122"/>
                <a:ea typeface="仿宋_GB2312" pitchFamily="49" charset="-122"/>
              </a:rPr>
              <a:t>ＴＭＲ是英文</a:t>
            </a:r>
            <a:r>
              <a:rPr lang="en-US" altLang="zh-CN" sz="2800" b="0" dirty="0" smtClean="0">
                <a:solidFill>
                  <a:schemeClr val="tx1"/>
                </a:solidFill>
                <a:latin typeface="仿宋_GB2312" pitchFamily="49" charset="-122"/>
                <a:ea typeface="仿宋_GB2312" pitchFamily="49" charset="-122"/>
              </a:rPr>
              <a:t>Total Mixed Rations (</a:t>
            </a:r>
            <a:r>
              <a:rPr lang="zh-CN" altLang="en-US" sz="2800" dirty="0" smtClean="0">
                <a:solidFill>
                  <a:schemeClr val="tx1"/>
                </a:solidFill>
                <a:latin typeface="仿宋_GB2312" pitchFamily="49" charset="-122"/>
                <a:ea typeface="仿宋_GB2312" pitchFamily="49" charset="-122"/>
              </a:rPr>
              <a:t>全混合日粮</a:t>
            </a:r>
            <a:r>
              <a:rPr lang="en-US" altLang="zh-CN" sz="2800" b="0" dirty="0" smtClean="0">
                <a:solidFill>
                  <a:schemeClr val="tx1"/>
                </a:solidFill>
                <a:latin typeface="仿宋_GB2312" pitchFamily="49" charset="-122"/>
                <a:ea typeface="仿宋_GB2312" pitchFamily="49" charset="-122"/>
              </a:rPr>
              <a:t>) </a:t>
            </a:r>
            <a:r>
              <a:rPr lang="zh-CN" altLang="en-US" sz="2800" b="0" dirty="0" smtClean="0">
                <a:solidFill>
                  <a:schemeClr val="tx1"/>
                </a:solidFill>
                <a:latin typeface="仿宋_GB2312" pitchFamily="49" charset="-122"/>
                <a:ea typeface="仿宋_GB2312" pitchFamily="49" charset="-122"/>
              </a:rPr>
              <a:t>的简称，是一种将粗料、精料、矿物质、维生素和其它添加剂充分混合，能够提供足够的营养以满足奶牛需要的饲养技术</a:t>
            </a:r>
            <a:endParaRPr lang="en-US" altLang="zh-CN" sz="2800" b="0" dirty="0" smtClean="0">
              <a:solidFill>
                <a:schemeClr val="tx1"/>
              </a:solidFill>
              <a:latin typeface="仿宋_GB2312" pitchFamily="49" charset="-122"/>
              <a:ea typeface="仿宋_GB2312" pitchFamily="49" charset="-122"/>
            </a:endParaRPr>
          </a:p>
          <a:p>
            <a:pPr marL="268288" indent="-268288" algn="l">
              <a:spcBef>
                <a:spcPts val="600"/>
              </a:spcBef>
              <a:spcAft>
                <a:spcPts val="600"/>
              </a:spcAft>
              <a:buClr>
                <a:srgbClr val="CC0000"/>
              </a:buClr>
              <a:buFont typeface="Wingdings" pitchFamily="2" charset="2"/>
              <a:buChar char="Ø"/>
            </a:pPr>
            <a:r>
              <a:rPr lang="en-US" altLang="zh-CN" sz="2800" b="0" dirty="0" smtClean="0">
                <a:solidFill>
                  <a:schemeClr val="tx1"/>
                </a:solidFill>
                <a:latin typeface="仿宋_GB2312" pitchFamily="49" charset="-122"/>
                <a:ea typeface="仿宋_GB2312" pitchFamily="49" charset="-122"/>
              </a:rPr>
              <a:t>TMR</a:t>
            </a:r>
            <a:r>
              <a:rPr lang="zh-CN" altLang="en-US" sz="2800" b="0" dirty="0" smtClean="0">
                <a:solidFill>
                  <a:schemeClr val="tx1"/>
                </a:solidFill>
                <a:latin typeface="仿宋_GB2312" pitchFamily="49" charset="-122"/>
                <a:ea typeface="仿宋_GB2312" pitchFamily="49" charset="-122"/>
              </a:rPr>
              <a:t>饲养技术在配套技术措施和性能优良的</a:t>
            </a:r>
            <a:r>
              <a:rPr lang="en-US" altLang="zh-CN" sz="2800" dirty="0" smtClean="0">
                <a:solidFill>
                  <a:schemeClr val="tx1"/>
                </a:solidFill>
                <a:latin typeface="仿宋_GB2312" pitchFamily="49" charset="-122"/>
                <a:ea typeface="仿宋_GB2312" pitchFamily="49" charset="-122"/>
              </a:rPr>
              <a:t>TMR</a:t>
            </a:r>
            <a:r>
              <a:rPr lang="zh-CN" altLang="en-US" sz="2800" dirty="0" smtClean="0">
                <a:solidFill>
                  <a:schemeClr val="tx1"/>
                </a:solidFill>
                <a:latin typeface="仿宋_GB2312" pitchFamily="49" charset="-122"/>
                <a:ea typeface="仿宋_GB2312" pitchFamily="49" charset="-122"/>
              </a:rPr>
              <a:t>机械</a:t>
            </a:r>
            <a:r>
              <a:rPr lang="zh-CN" altLang="en-US" sz="2800" b="0" dirty="0" smtClean="0">
                <a:solidFill>
                  <a:schemeClr val="tx1"/>
                </a:solidFill>
                <a:latin typeface="仿宋_GB2312" pitchFamily="49" charset="-122"/>
                <a:ea typeface="仿宋_GB2312" pitchFamily="49" charset="-122"/>
              </a:rPr>
              <a:t>的基础上能够保证奶牛每采食一口日粮都是精粗比例稳定、营养浓度一致的全价日粮</a:t>
            </a:r>
            <a:endParaRPr lang="en-US" altLang="zh-CN" sz="2800" b="0" dirty="0" smtClean="0">
              <a:solidFill>
                <a:schemeClr val="tx1"/>
              </a:solidFill>
              <a:latin typeface="仿宋_GB2312" pitchFamily="49" charset="-122"/>
              <a:ea typeface="仿宋_GB2312" pitchFamily="49" charset="-122"/>
            </a:endParaRPr>
          </a:p>
          <a:p>
            <a:pPr marL="268288" indent="-268288" algn="l">
              <a:spcBef>
                <a:spcPts val="600"/>
              </a:spcBef>
              <a:spcAft>
                <a:spcPts val="600"/>
              </a:spcAft>
              <a:buClr>
                <a:srgbClr val="CC0000"/>
              </a:buClr>
              <a:buFont typeface="Wingdings" pitchFamily="2" charset="2"/>
              <a:buChar char="Ø"/>
            </a:pPr>
            <a:r>
              <a:rPr lang="zh-CN" altLang="en-US" sz="2800" b="0" dirty="0" smtClean="0">
                <a:solidFill>
                  <a:schemeClr val="tx1"/>
                </a:solidFill>
                <a:latin typeface="仿宋_GB2312" pitchFamily="49" charset="-122"/>
                <a:ea typeface="仿宋_GB2312" pitchFamily="49" charset="-122"/>
              </a:rPr>
              <a:t>目前这种成熟的奶牛饲喂技术在以色列、美国、意大利、加拿大等国已经普遍使用，我国现正在逐渐推广使用。</a:t>
            </a:r>
            <a:endParaRPr lang="zh-CN" altLang="en-US" sz="2800" b="0" dirty="0">
              <a:solidFill>
                <a:schemeClr val="tx1"/>
              </a:solidFill>
              <a:latin typeface="仿宋_GB2312" pitchFamily="49" charset="-122"/>
              <a:ea typeface="仿宋_GB2312" pitchFamily="49" charset="-122"/>
            </a:endParaRPr>
          </a:p>
        </p:txBody>
      </p:sp>
      <p:sp>
        <p:nvSpPr>
          <p:cNvPr id="5"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54</a:t>
            </a:fld>
            <a:endParaRPr lang="en-US" altLang="zh-CN" sz="1800" dirty="0" smtClean="0">
              <a:solidFill>
                <a:schemeClr val="bg1"/>
              </a:solidFill>
            </a:endParaRPr>
          </a:p>
        </p:txBody>
      </p:sp>
    </p:spTree>
    <p:extLst>
      <p:ext uri="{BB962C8B-B14F-4D97-AF65-F5344CB8AC3E}">
        <p14:creationId xmlns:p14="http://schemas.microsoft.com/office/powerpoint/2010/main" val="8170056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ChangeArrowheads="1"/>
          </p:cNvSpPr>
          <p:nvPr/>
        </p:nvSpPr>
        <p:spPr bwMode="auto">
          <a:xfrm>
            <a:off x="1643063" y="500063"/>
            <a:ext cx="5357812" cy="708025"/>
          </a:xfrm>
          <a:prstGeom prst="rect">
            <a:avLst/>
          </a:prstGeom>
          <a:noFill/>
          <a:ln w="9525">
            <a:noFill/>
            <a:miter lim="800000"/>
            <a:headEnd/>
            <a:tailEnd/>
          </a:ln>
        </p:spPr>
        <p:txBody>
          <a:bodyPr>
            <a:spAutoFit/>
          </a:bodyPr>
          <a:lstStyle/>
          <a:p>
            <a:pPr>
              <a:defRPr/>
            </a:pPr>
            <a:r>
              <a:rPr lang="zh-CN" altLang="en-US" sz="4000" dirty="0">
                <a:effectLst>
                  <a:outerShdw blurRad="38100" dist="38100" dir="2700000" algn="tl">
                    <a:srgbClr val="000000"/>
                  </a:outerShdw>
                </a:effectLst>
              </a:rPr>
              <a:t>（二）与国际水平比较</a:t>
            </a:r>
          </a:p>
        </p:txBody>
      </p:sp>
      <p:sp>
        <p:nvSpPr>
          <p:cNvPr id="64515" name="Rectangle 2"/>
          <p:cNvSpPr txBox="1">
            <a:spLocks noChangeArrowheads="1"/>
          </p:cNvSpPr>
          <p:nvPr/>
        </p:nvSpPr>
        <p:spPr bwMode="auto">
          <a:xfrm>
            <a:off x="500063" y="1628775"/>
            <a:ext cx="8143875" cy="501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2425" indent="-352425">
              <a:tabLst>
                <a:tab pos="3902075" algn="l"/>
              </a:tabLst>
              <a:defRPr kumimoji="1" sz="3600" b="1">
                <a:solidFill>
                  <a:srgbClr val="FF0000"/>
                </a:solidFill>
                <a:latin typeface="黑体" pitchFamily="2" charset="-122"/>
                <a:ea typeface="黑体" pitchFamily="2" charset="-122"/>
              </a:defRPr>
            </a:lvl1pPr>
            <a:lvl2pPr marL="742950" indent="-285750">
              <a:tabLst>
                <a:tab pos="3902075" algn="l"/>
              </a:tabLst>
              <a:defRPr kumimoji="1" sz="3600" b="1">
                <a:solidFill>
                  <a:srgbClr val="FF0000"/>
                </a:solidFill>
                <a:latin typeface="黑体" pitchFamily="2" charset="-122"/>
                <a:ea typeface="黑体" pitchFamily="2" charset="-122"/>
              </a:defRPr>
            </a:lvl2pPr>
            <a:lvl3pPr marL="1143000" indent="-228600">
              <a:tabLst>
                <a:tab pos="3902075" algn="l"/>
              </a:tabLst>
              <a:defRPr kumimoji="1" sz="3600" b="1">
                <a:solidFill>
                  <a:srgbClr val="FF0000"/>
                </a:solidFill>
                <a:latin typeface="黑体" pitchFamily="2" charset="-122"/>
                <a:ea typeface="黑体" pitchFamily="2" charset="-122"/>
              </a:defRPr>
            </a:lvl3pPr>
            <a:lvl4pPr marL="1600200" indent="-228600">
              <a:tabLst>
                <a:tab pos="3902075" algn="l"/>
              </a:tabLst>
              <a:defRPr kumimoji="1" sz="3600" b="1">
                <a:solidFill>
                  <a:srgbClr val="FF0000"/>
                </a:solidFill>
                <a:latin typeface="黑体" pitchFamily="2" charset="-122"/>
                <a:ea typeface="黑体" pitchFamily="2" charset="-122"/>
              </a:defRPr>
            </a:lvl4pPr>
            <a:lvl5pPr marL="2057400" indent="-228600">
              <a:tabLst>
                <a:tab pos="3902075" algn="l"/>
              </a:tabLst>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9pPr>
          </a:lstStyle>
          <a:p>
            <a:pPr algn="just" eaLnBrk="1" hangingPunct="1">
              <a:spcBef>
                <a:spcPts val="12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营养需要和饲养标准研究跟踪多，创新不足。格式仿效</a:t>
            </a:r>
            <a:r>
              <a:rPr lang="en-US" altLang="zh-CN" sz="3200" dirty="0">
                <a:solidFill>
                  <a:schemeClr val="tx1"/>
                </a:solidFill>
                <a:latin typeface="仿宋_GB2312" pitchFamily="49" charset="-122"/>
                <a:ea typeface="仿宋_GB2312" pitchFamily="49" charset="-122"/>
              </a:rPr>
              <a:t>NRC</a:t>
            </a:r>
            <a:r>
              <a:rPr lang="zh-CN" altLang="en-US" sz="3200" dirty="0">
                <a:solidFill>
                  <a:schemeClr val="tx1"/>
                </a:solidFill>
                <a:latin typeface="仿宋_GB2312" pitchFamily="49" charset="-122"/>
                <a:ea typeface="仿宋_GB2312" pitchFamily="49" charset="-122"/>
              </a:rPr>
              <a:t>，更新不足</a:t>
            </a:r>
          </a:p>
          <a:p>
            <a:pPr algn="just" eaLnBrk="1" hangingPunct="1">
              <a:spcBef>
                <a:spcPts val="1200"/>
              </a:spcBef>
              <a:buClr>
                <a:srgbClr val="FF0000"/>
              </a:buClr>
              <a:buFont typeface="Wingdings" pitchFamily="2" charset="2"/>
              <a:buChar char="Ø"/>
            </a:pPr>
            <a:r>
              <a:rPr kumimoji="0" lang="zh-CN" altLang="en-US" sz="3200" dirty="0">
                <a:solidFill>
                  <a:srgbClr val="00040C"/>
                </a:solidFill>
                <a:latin typeface="仿宋_GB2312" pitchFamily="49" charset="-122"/>
                <a:ea typeface="仿宋_GB2312" pitchFamily="49" charset="-122"/>
              </a:rPr>
              <a:t>国际上饲料原料营养价值的数据系统完善。我国数据库中，一些资料陈旧，部分数据通过公式推导或参考国外</a:t>
            </a:r>
            <a:r>
              <a:rPr kumimoji="0" lang="zh-CN" altLang="en-US" sz="3200" dirty="0" smtClean="0">
                <a:solidFill>
                  <a:srgbClr val="00040C"/>
                </a:solidFill>
                <a:latin typeface="仿宋_GB2312" pitchFamily="49" charset="-122"/>
                <a:ea typeface="仿宋_GB2312" pitchFamily="49" charset="-122"/>
              </a:rPr>
              <a:t>数据。</a:t>
            </a:r>
            <a:r>
              <a:rPr kumimoji="0" lang="zh-CN" altLang="en-US" sz="3200" dirty="0" smtClean="0">
                <a:latin typeface="仿宋_GB2312" pitchFamily="49" charset="-122"/>
                <a:ea typeface="仿宋_GB2312" pitchFamily="49" charset="-122"/>
              </a:rPr>
              <a:t>行业科技项目</a:t>
            </a:r>
            <a:endParaRPr kumimoji="0" lang="zh-CN" altLang="en-US" sz="3200" dirty="0">
              <a:latin typeface="仿宋_GB2312" pitchFamily="49" charset="-122"/>
              <a:ea typeface="仿宋_GB2312" pitchFamily="49" charset="-122"/>
            </a:endParaRPr>
          </a:p>
          <a:p>
            <a:pPr algn="just" eaLnBrk="1" hangingPunct="1">
              <a:spcBef>
                <a:spcPts val="1200"/>
              </a:spcBef>
              <a:buClr>
                <a:srgbClr val="FF0000"/>
              </a:buClr>
              <a:buFont typeface="Wingdings" pitchFamily="2" charset="2"/>
              <a:buChar char="Ø"/>
            </a:pPr>
            <a:r>
              <a:rPr kumimoji="0" lang="zh-CN" altLang="en-US" sz="3200" dirty="0">
                <a:solidFill>
                  <a:srgbClr val="00040C"/>
                </a:solidFill>
                <a:latin typeface="仿宋_GB2312" pitchFamily="49" charset="-122"/>
                <a:ea typeface="仿宋_GB2312" pitchFamily="49" charset="-122"/>
              </a:rPr>
              <a:t>在双低菜粕、转基因豆粕、糟粕等新型和非常规饲料资源，抗生素替代产品、环保饲料添加剂等方面国内研究不够系统深入</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55</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ChangeArrowheads="1"/>
          </p:cNvSpPr>
          <p:nvPr/>
        </p:nvSpPr>
        <p:spPr bwMode="auto">
          <a:xfrm>
            <a:off x="2339975" y="549275"/>
            <a:ext cx="3886200" cy="701675"/>
          </a:xfrm>
          <a:prstGeom prst="rect">
            <a:avLst/>
          </a:prstGeom>
          <a:noFill/>
          <a:ln w="9525">
            <a:noFill/>
            <a:miter lim="800000"/>
            <a:headEnd/>
            <a:tailEnd/>
          </a:ln>
        </p:spPr>
        <p:txBody>
          <a:bodyPr>
            <a:spAutoFit/>
          </a:bodyPr>
          <a:lstStyle/>
          <a:p>
            <a:pPr>
              <a:defRPr/>
            </a:pPr>
            <a:r>
              <a:rPr lang="zh-CN" altLang="en-US" sz="4000">
                <a:effectLst>
                  <a:outerShdw blurRad="38100" dist="38100" dir="2700000" algn="tl">
                    <a:srgbClr val="000000"/>
                  </a:outerShdw>
                </a:effectLst>
              </a:rPr>
              <a:t>（三）发展趋势</a:t>
            </a:r>
          </a:p>
        </p:txBody>
      </p:sp>
      <p:sp>
        <p:nvSpPr>
          <p:cNvPr id="65539" name="Rectangle 43"/>
          <p:cNvSpPr>
            <a:spLocks noChangeArrowheads="1"/>
          </p:cNvSpPr>
          <p:nvPr/>
        </p:nvSpPr>
        <p:spPr bwMode="auto">
          <a:xfrm>
            <a:off x="539750" y="1628775"/>
            <a:ext cx="828040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52425" indent="-352425" algn="just" eaLnBrk="1" hangingPunct="1">
              <a:spcBef>
                <a:spcPts val="1200"/>
              </a:spcBef>
              <a:buClr>
                <a:srgbClr val="FF0000"/>
              </a:buClr>
              <a:buFont typeface="Wingdings" pitchFamily="2" charset="2"/>
              <a:buChar char="Ø"/>
              <a:tabLst>
                <a:tab pos="3902075" algn="l"/>
              </a:tabLst>
            </a:pPr>
            <a:r>
              <a:rPr lang="zh-CN" altLang="en-US" sz="3200" dirty="0">
                <a:solidFill>
                  <a:schemeClr val="tx1"/>
                </a:solidFill>
                <a:latin typeface="仿宋_GB2312" pitchFamily="49" charset="-122"/>
                <a:ea typeface="仿宋_GB2312" pitchFamily="49" charset="-122"/>
              </a:rPr>
              <a:t>营养代谢研究从传统的整体效应向局部、细胞和分子水平发展</a:t>
            </a:r>
          </a:p>
          <a:p>
            <a:pPr marL="352425" indent="-352425" algn="just" eaLnBrk="1" hangingPunct="1">
              <a:spcBef>
                <a:spcPts val="1200"/>
              </a:spcBef>
              <a:buClr>
                <a:srgbClr val="FF0000"/>
              </a:buClr>
              <a:buFont typeface="Wingdings" pitchFamily="2" charset="2"/>
              <a:buChar char="Ø"/>
              <a:tabLst>
                <a:tab pos="3902075" algn="l"/>
              </a:tabLst>
            </a:pPr>
            <a:r>
              <a:rPr lang="zh-CN" altLang="en-US" sz="3200" dirty="0">
                <a:solidFill>
                  <a:schemeClr val="tx1"/>
                </a:solidFill>
                <a:latin typeface="仿宋_GB2312" pitchFamily="49" charset="-122"/>
                <a:ea typeface="仿宋_GB2312" pitchFamily="49" charset="-122"/>
              </a:rPr>
              <a:t>动物营养学理论和技术进入了知识整合和技术集成时代</a:t>
            </a:r>
            <a:r>
              <a:rPr lang="en-US" altLang="zh-CN" sz="3200" dirty="0">
                <a:solidFill>
                  <a:schemeClr val="tx1"/>
                </a:solidFill>
                <a:latin typeface="仿宋_GB2312" pitchFamily="49" charset="-122"/>
                <a:ea typeface="仿宋_GB2312" pitchFamily="49" charset="-122"/>
              </a:rPr>
              <a:t>—</a:t>
            </a:r>
            <a:r>
              <a:rPr lang="zh-CN" altLang="en-US" sz="3200" dirty="0">
                <a:solidFill>
                  <a:schemeClr val="tx1"/>
                </a:solidFill>
                <a:latin typeface="仿宋_GB2312" pitchFamily="49" charset="-122"/>
                <a:ea typeface="仿宋_GB2312" pitchFamily="49" charset="-122"/>
              </a:rPr>
              <a:t>向模型化、动态方向发展</a:t>
            </a:r>
          </a:p>
          <a:p>
            <a:pPr marL="352425" indent="-352425" algn="just" eaLnBrk="1" hangingPunct="1">
              <a:spcBef>
                <a:spcPts val="1200"/>
              </a:spcBef>
              <a:buClr>
                <a:srgbClr val="FF0000"/>
              </a:buClr>
              <a:buFont typeface="Wingdings" pitchFamily="2" charset="2"/>
              <a:buChar char="Ø"/>
              <a:tabLst>
                <a:tab pos="3902075" algn="l"/>
              </a:tabLst>
            </a:pPr>
            <a:r>
              <a:rPr lang="zh-CN" altLang="en-US" sz="3200" dirty="0">
                <a:solidFill>
                  <a:schemeClr val="tx1"/>
                </a:solidFill>
                <a:latin typeface="仿宋_GB2312" pitchFamily="49" charset="-122"/>
                <a:ea typeface="仿宋_GB2312" pitchFamily="49" charset="-122"/>
              </a:rPr>
              <a:t>传统的营养概念正在发生变化。如营养研究的目标、营养素的功能等</a:t>
            </a:r>
          </a:p>
          <a:p>
            <a:pPr marL="352425" indent="-352425" algn="just" eaLnBrk="1" hangingPunct="1">
              <a:spcBef>
                <a:spcPts val="1200"/>
              </a:spcBef>
              <a:buClr>
                <a:srgbClr val="FF0000"/>
              </a:buClr>
              <a:buFont typeface="Wingdings" pitchFamily="2" charset="2"/>
              <a:buChar char="Ø"/>
              <a:tabLst>
                <a:tab pos="3902075" algn="l"/>
              </a:tabLst>
            </a:pPr>
            <a:r>
              <a:rPr lang="zh-CN" altLang="en-US" sz="3200" dirty="0" smtClean="0">
                <a:solidFill>
                  <a:schemeClr val="tx1"/>
                </a:solidFill>
                <a:latin typeface="仿宋_GB2312" pitchFamily="49" charset="-122"/>
                <a:ea typeface="仿宋_GB2312" pitchFamily="49" charset="-122"/>
              </a:rPr>
              <a:t>酶制剂的广泛使用对养分营养价值和需要量的重新评估</a:t>
            </a:r>
            <a:endParaRPr lang="zh-CN" altLang="en-US" sz="3200" dirty="0">
              <a:solidFill>
                <a:schemeClr val="tx1"/>
              </a:solidFill>
              <a:latin typeface="仿宋_GB2312" pitchFamily="49" charset="-122"/>
              <a:ea typeface="仿宋_GB2312" pitchFamily="49" charset="-122"/>
            </a:endParaRP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56</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6"/>
          <p:cNvSpPr txBox="1">
            <a:spLocks noChangeArrowheads="1"/>
          </p:cNvSpPr>
          <p:nvPr/>
        </p:nvSpPr>
        <p:spPr bwMode="auto">
          <a:xfrm>
            <a:off x="642938" y="2132856"/>
            <a:ext cx="7858125" cy="1728191"/>
          </a:xfrm>
          <a:prstGeom prst="rect">
            <a:avLst/>
          </a:prstGeom>
          <a:gradFill rotWithShape="0">
            <a:gsLst>
              <a:gs pos="0">
                <a:srgbClr val="5E2F00"/>
              </a:gs>
              <a:gs pos="50000">
                <a:srgbClr val="CC6600"/>
              </a:gs>
              <a:gs pos="100000">
                <a:srgbClr val="5E2F00"/>
              </a:gs>
            </a:gsLst>
            <a:lin ang="5400000" scaled="1"/>
          </a:gradFill>
          <a:ln>
            <a:noFill/>
          </a:ln>
          <a:extLst>
            <a:ext uri="{91240B29-F687-4F45-9708-019B960494DF}">
              <a14:hiddenLine xmlns:a14="http://schemas.microsoft.com/office/drawing/2010/main" w="9525" algn="ctr">
                <a:solidFill>
                  <a:srgbClr val="000000"/>
                </a:solidFill>
                <a:miter lim="800000"/>
                <a:headEnd type="none" w="sm" len="sm"/>
                <a:tailEnd type="none" w="sm" len="sm"/>
              </a14:hiddenLine>
            </a:ext>
          </a:extLst>
        </p:spPr>
        <p:txBody>
          <a:bodyPr anchor="ct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lang="zh-CN" altLang="en-US" sz="5400" dirty="0">
                <a:solidFill>
                  <a:srgbClr val="FFFF00"/>
                </a:solidFill>
                <a:latin typeface="隶书" pitchFamily="49" charset="-122"/>
                <a:ea typeface="隶书" pitchFamily="49" charset="-122"/>
              </a:rPr>
              <a:t>五</a:t>
            </a:r>
            <a:r>
              <a:rPr lang="zh-CN" altLang="en-US" sz="5400" dirty="0" smtClean="0">
                <a:solidFill>
                  <a:srgbClr val="FFFF00"/>
                </a:solidFill>
                <a:latin typeface="隶书" pitchFamily="49" charset="-122"/>
                <a:ea typeface="隶书" pitchFamily="49" charset="-122"/>
              </a:rPr>
              <a:t>、</a:t>
            </a:r>
            <a:r>
              <a:rPr lang="zh-CN" altLang="en-US" sz="5400" dirty="0">
                <a:solidFill>
                  <a:srgbClr val="FFFF00"/>
                </a:solidFill>
                <a:latin typeface="隶书" pitchFamily="49" charset="-122"/>
                <a:ea typeface="隶书" pitchFamily="49" charset="-122"/>
              </a:rPr>
              <a:t>畜牧</a:t>
            </a:r>
            <a:r>
              <a:rPr lang="zh-CN" altLang="en-US" sz="5400" dirty="0" smtClean="0">
                <a:solidFill>
                  <a:srgbClr val="FFFF00"/>
                </a:solidFill>
                <a:latin typeface="隶书" pitchFamily="49" charset="-122"/>
                <a:ea typeface="隶书" pitchFamily="49" charset="-122"/>
              </a:rPr>
              <a:t>科技发展</a:t>
            </a:r>
            <a:r>
              <a:rPr lang="zh-CN" altLang="en-US" sz="5400" dirty="0">
                <a:solidFill>
                  <a:srgbClr val="FFFF00"/>
                </a:solidFill>
                <a:latin typeface="隶书" pitchFamily="49" charset="-122"/>
                <a:ea typeface="隶书" pitchFamily="49" charset="-122"/>
              </a:rPr>
              <a:t>趋势</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1000125" y="771426"/>
            <a:ext cx="71993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buClr>
                <a:srgbClr val="FFFF00"/>
              </a:buClr>
              <a:buFont typeface="Monotype Sorts" charset="2"/>
              <a:buNone/>
            </a:pPr>
            <a:r>
              <a:rPr lang="zh-CN" altLang="en-US" dirty="0">
                <a:solidFill>
                  <a:srgbClr val="FFFF00"/>
                </a:solidFill>
                <a:effectLst>
                  <a:outerShdw blurRad="38100" dist="38100" dir="2700000" algn="tl">
                    <a:srgbClr val="000000">
                      <a:alpha val="43137"/>
                    </a:srgbClr>
                  </a:outerShdw>
                </a:effectLst>
                <a:ea typeface="楷体_GB2312" pitchFamily="49" charset="-122"/>
              </a:rPr>
              <a:t>畜牧业生产存在的问题</a:t>
            </a:r>
          </a:p>
        </p:txBody>
      </p:sp>
      <p:sp>
        <p:nvSpPr>
          <p:cNvPr id="26627" name="Text Box 2"/>
          <p:cNvSpPr txBox="1">
            <a:spLocks noChangeArrowheads="1"/>
          </p:cNvSpPr>
          <p:nvPr/>
        </p:nvSpPr>
        <p:spPr bwMode="auto">
          <a:xfrm>
            <a:off x="613990" y="1985235"/>
            <a:ext cx="7918450"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81000" indent="-381000">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just">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资源问题突出。饲料资源缺乏、畜禽牧草资源挖掘利用不足</a:t>
            </a:r>
          </a:p>
          <a:p>
            <a:pPr algn="just">
              <a:lnSpc>
                <a:spcPct val="120000"/>
              </a:lnSpc>
              <a:spcBef>
                <a:spcPct val="20000"/>
              </a:spcBef>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畜禽种业安全问题突出</a:t>
            </a:r>
            <a:endParaRPr lang="en-US" altLang="zh-CN" sz="3200" dirty="0" smtClean="0">
              <a:solidFill>
                <a:schemeClr val="tx1"/>
              </a:solidFill>
              <a:latin typeface="仿宋_GB2312" pitchFamily="49" charset="-122"/>
              <a:ea typeface="仿宋_GB2312" pitchFamily="49" charset="-122"/>
            </a:endParaRPr>
          </a:p>
          <a:p>
            <a:pPr algn="just">
              <a:lnSpc>
                <a:spcPct val="120000"/>
              </a:lnSpc>
              <a:spcBef>
                <a:spcPct val="20000"/>
              </a:spcBef>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生产</a:t>
            </a:r>
            <a:r>
              <a:rPr lang="zh-CN" altLang="en-US" sz="3200" dirty="0">
                <a:solidFill>
                  <a:schemeClr val="tx1"/>
                </a:solidFill>
                <a:latin typeface="仿宋_GB2312" pitchFamily="49" charset="-122"/>
                <a:ea typeface="仿宋_GB2312" pitchFamily="49" charset="-122"/>
              </a:rPr>
              <a:t>成本升高，产能过剩</a:t>
            </a:r>
          </a:p>
          <a:p>
            <a:pPr algn="just">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畜产品质量安全问题。瘦肉精、抗生素、三聚氰胺</a:t>
            </a:r>
            <a:r>
              <a:rPr lang="zh-CN" altLang="en-US" sz="3200" dirty="0" smtClean="0">
                <a:solidFill>
                  <a:schemeClr val="tx1"/>
                </a:solidFill>
                <a:latin typeface="仿宋_GB2312" pitchFamily="49" charset="-122"/>
                <a:ea typeface="仿宋_GB2312" pitchFamily="49" charset="-122"/>
              </a:rPr>
              <a:t>等</a:t>
            </a:r>
            <a:endParaRPr lang="zh-CN" altLang="en-US" sz="3200" dirty="0">
              <a:solidFill>
                <a:schemeClr val="tx1"/>
              </a:solidFill>
              <a:latin typeface="仿宋_GB2312" pitchFamily="49" charset="-122"/>
              <a:ea typeface="仿宋_GB2312" pitchFamily="49" charset="-122"/>
            </a:endParaRP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58</a:t>
            </a:fld>
            <a:endParaRPr lang="en-US" altLang="zh-CN" sz="1800" dirty="0" smtClean="0">
              <a:solidFill>
                <a:schemeClr val="bg1"/>
              </a:solidFill>
            </a:endParaRPr>
          </a:p>
        </p:txBody>
      </p:sp>
    </p:spTree>
    <p:extLst>
      <p:ext uri="{BB962C8B-B14F-4D97-AF65-F5344CB8AC3E}">
        <p14:creationId xmlns:p14="http://schemas.microsoft.com/office/powerpoint/2010/main" val="187994652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571500" y="1146175"/>
            <a:ext cx="7775575"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81000" indent="-381000">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just">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疫病控制等工作亟待加强。口蹄疫、禽流感和蓝耳病等烈性传染病给生产造成巨大损失</a:t>
            </a:r>
            <a:endParaRPr lang="en-US" altLang="zh-CN" sz="3200" dirty="0">
              <a:solidFill>
                <a:schemeClr val="tx1"/>
              </a:solidFill>
              <a:latin typeface="仿宋_GB2312" pitchFamily="49" charset="-122"/>
              <a:ea typeface="仿宋_GB2312" pitchFamily="49" charset="-122"/>
            </a:endParaRPr>
          </a:p>
          <a:p>
            <a:pPr algn="just">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畜牧生态环境恶化</a:t>
            </a:r>
            <a:r>
              <a:rPr lang="zh-CN" altLang="en-US" sz="3200" dirty="0" smtClean="0">
                <a:solidFill>
                  <a:schemeClr val="tx1"/>
                </a:solidFill>
                <a:latin typeface="仿宋_GB2312" pitchFamily="49" charset="-122"/>
                <a:ea typeface="仿宋_GB2312" pitchFamily="49" charset="-122"/>
              </a:rPr>
              <a:t>。废弃物</a:t>
            </a:r>
            <a:r>
              <a:rPr lang="zh-CN" altLang="en-US" sz="3200" dirty="0">
                <a:solidFill>
                  <a:schemeClr val="tx1"/>
                </a:solidFill>
                <a:latin typeface="仿宋_GB2312" pitchFamily="49" charset="-122"/>
                <a:ea typeface="仿宋_GB2312" pitchFamily="49" charset="-122"/>
              </a:rPr>
              <a:t>氮、磷、铜等对</a:t>
            </a:r>
            <a:r>
              <a:rPr lang="zh-CN" altLang="en-US" sz="3200" dirty="0" smtClean="0">
                <a:solidFill>
                  <a:schemeClr val="tx1"/>
                </a:solidFill>
                <a:latin typeface="仿宋_GB2312" pitchFamily="49" charset="-122"/>
                <a:ea typeface="仿宋_GB2312" pitchFamily="49" charset="-122"/>
              </a:rPr>
              <a:t>环境造成污染</a:t>
            </a:r>
            <a:endParaRPr lang="en-US" altLang="zh-CN" sz="3200" dirty="0">
              <a:solidFill>
                <a:schemeClr val="tx1"/>
              </a:solidFill>
              <a:latin typeface="仿宋_GB2312" pitchFamily="49" charset="-122"/>
              <a:ea typeface="仿宋_GB2312" pitchFamily="49" charset="-122"/>
            </a:endParaRPr>
          </a:p>
          <a:p>
            <a:pPr algn="just">
              <a:lnSpc>
                <a:spcPct val="120000"/>
              </a:lnSpc>
              <a:spcBef>
                <a:spcPct val="20000"/>
              </a:spcBef>
              <a:buClr>
                <a:srgbClr val="FF0000"/>
              </a:buClr>
              <a:buFont typeface="Wingdings" pitchFamily="2" charset="2"/>
              <a:buChar char="Ø"/>
            </a:pPr>
            <a:r>
              <a:rPr lang="zh-CN" altLang="en-US" sz="3200" dirty="0">
                <a:solidFill>
                  <a:schemeClr val="tx1"/>
                </a:solidFill>
                <a:latin typeface="仿宋_GB2312" pitchFamily="49" charset="-122"/>
                <a:ea typeface="仿宋_GB2312" pitchFamily="49" charset="-122"/>
              </a:rPr>
              <a:t>畜牧业生产水平有待提高。提高适度规模化程度和商品化程度</a:t>
            </a:r>
            <a:endParaRPr lang="en-US" altLang="zh-CN" sz="3200" dirty="0">
              <a:solidFill>
                <a:schemeClr val="tx1"/>
              </a:solidFill>
              <a:latin typeface="仿宋_GB2312" pitchFamily="49" charset="-122"/>
              <a:ea typeface="仿宋_GB2312" pitchFamily="49" charset="-122"/>
            </a:endParaRPr>
          </a:p>
        </p:txBody>
      </p:sp>
      <p:sp>
        <p:nvSpPr>
          <p:cNvPr id="3"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59</a:t>
            </a:fld>
            <a:endParaRPr lang="en-US" altLang="zh-CN" sz="1800" dirty="0" smtClean="0">
              <a:solidFill>
                <a:schemeClr val="bg1"/>
              </a:solidFill>
            </a:endParaRPr>
          </a:p>
        </p:txBody>
      </p:sp>
    </p:spTree>
    <p:extLst>
      <p:ext uri="{BB962C8B-B14F-4D97-AF65-F5344CB8AC3E}">
        <p14:creationId xmlns:p14="http://schemas.microsoft.com/office/powerpoint/2010/main" val="12347356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8"/>
          <p:cNvSpPr txBox="1">
            <a:spLocks noChangeArrowheads="1"/>
          </p:cNvSpPr>
          <p:nvPr/>
        </p:nvSpPr>
        <p:spPr bwMode="auto">
          <a:xfrm>
            <a:off x="755650" y="836613"/>
            <a:ext cx="7567613"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4013" indent="-354013">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ts val="600"/>
              </a:spcBef>
              <a:spcAft>
                <a:spcPts val="600"/>
              </a:spcAft>
              <a:buClr>
                <a:srgbClr val="CC0000"/>
              </a:buClr>
              <a:buFont typeface="Wingdings" pitchFamily="2" charset="2"/>
              <a:buChar char="Ø"/>
            </a:pPr>
            <a:r>
              <a:rPr lang="en-US" altLang="zh-CN" sz="3200" dirty="0" smtClean="0">
                <a:solidFill>
                  <a:schemeClr val="tx1"/>
                </a:solidFill>
                <a:latin typeface="仿宋_GB2312" pitchFamily="49" charset="-122"/>
                <a:ea typeface="仿宋_GB2312" pitchFamily="49" charset="-122"/>
              </a:rPr>
              <a:t>1980-2013</a:t>
            </a:r>
            <a:r>
              <a:rPr lang="zh-CN" altLang="en-US" sz="3200" dirty="0" smtClean="0">
                <a:solidFill>
                  <a:schemeClr val="tx1"/>
                </a:solidFill>
                <a:latin typeface="仿宋_GB2312" pitchFamily="49" charset="-122"/>
                <a:ea typeface="仿宋_GB2312" pitchFamily="49" charset="-122"/>
              </a:rPr>
              <a:t>年</a:t>
            </a:r>
            <a:r>
              <a:rPr lang="zh-CN" altLang="en-US" sz="3200" dirty="0">
                <a:solidFill>
                  <a:schemeClr val="tx1"/>
                </a:solidFill>
                <a:latin typeface="仿宋_GB2312" pitchFamily="49" charset="-122"/>
                <a:ea typeface="仿宋_GB2312" pitchFamily="49" charset="-122"/>
              </a:rPr>
              <a:t>，我国人均粮食产量徘徊</a:t>
            </a:r>
            <a:r>
              <a:rPr lang="zh-CN" altLang="en-US" sz="3200" dirty="0" smtClean="0">
                <a:solidFill>
                  <a:schemeClr val="tx1"/>
                </a:solidFill>
                <a:latin typeface="仿宋_GB2312" pitchFamily="49" charset="-122"/>
                <a:ea typeface="仿宋_GB2312" pitchFamily="49" charset="-122"/>
              </a:rPr>
              <a:t>在</a:t>
            </a:r>
            <a:r>
              <a:rPr lang="en-US" altLang="zh-CN" sz="3200" dirty="0" smtClean="0">
                <a:solidFill>
                  <a:schemeClr val="tx1"/>
                </a:solidFill>
                <a:latin typeface="仿宋_GB2312" pitchFamily="49" charset="-122"/>
                <a:ea typeface="仿宋_GB2312" pitchFamily="49" charset="-122"/>
              </a:rPr>
              <a:t>400</a:t>
            </a:r>
            <a:r>
              <a:rPr lang="zh-CN" altLang="en-US" sz="3200" dirty="0" smtClean="0">
                <a:solidFill>
                  <a:schemeClr val="tx1"/>
                </a:solidFill>
                <a:latin typeface="仿宋_GB2312" pitchFamily="49" charset="-122"/>
                <a:ea typeface="仿宋_GB2312" pitchFamily="49" charset="-122"/>
              </a:rPr>
              <a:t>千克，</a:t>
            </a:r>
            <a:r>
              <a:rPr lang="zh-CN" altLang="en-US" sz="3200" dirty="0">
                <a:solidFill>
                  <a:schemeClr val="tx1"/>
                </a:solidFill>
                <a:latin typeface="仿宋_GB2312" pitchFamily="49" charset="-122"/>
                <a:ea typeface="仿宋_GB2312" pitchFamily="49" charset="-122"/>
              </a:rPr>
              <a:t>但人均肉、蛋、奶水平却分别提高了</a:t>
            </a:r>
            <a:r>
              <a:rPr lang="en-US" altLang="zh-CN" sz="3200" dirty="0" smtClean="0">
                <a:latin typeface="仿宋_GB2312" pitchFamily="49" charset="-122"/>
                <a:ea typeface="仿宋_GB2312" pitchFamily="49" charset="-122"/>
              </a:rPr>
              <a:t>5</a:t>
            </a:r>
            <a:r>
              <a:rPr lang="zh-CN" altLang="en-US" sz="3200" dirty="0" smtClean="0">
                <a:solidFill>
                  <a:schemeClr val="tx1"/>
                </a:solidFill>
                <a:latin typeface="仿宋_GB2312" pitchFamily="49" charset="-122"/>
                <a:ea typeface="仿宋_GB2312" pitchFamily="49" charset="-122"/>
              </a:rPr>
              <a:t>、</a:t>
            </a:r>
            <a:r>
              <a:rPr lang="en-US" altLang="zh-CN" sz="3200" dirty="0" smtClean="0">
                <a:latin typeface="仿宋_GB2312" pitchFamily="49" charset="-122"/>
                <a:ea typeface="仿宋_GB2312" pitchFamily="49" charset="-122"/>
              </a:rPr>
              <a:t>8</a:t>
            </a:r>
            <a:r>
              <a:rPr lang="zh-CN" altLang="en-US" sz="3200" dirty="0" smtClean="0">
                <a:solidFill>
                  <a:schemeClr val="tx1"/>
                </a:solidFill>
                <a:latin typeface="仿宋_GB2312" pitchFamily="49" charset="-122"/>
                <a:ea typeface="仿宋_GB2312" pitchFamily="49" charset="-122"/>
              </a:rPr>
              <a:t>和</a:t>
            </a:r>
            <a:r>
              <a:rPr lang="en-US" altLang="zh-CN" sz="3200" dirty="0" smtClean="0">
                <a:latin typeface="仿宋_GB2312" pitchFamily="49" charset="-122"/>
                <a:ea typeface="仿宋_GB2312" pitchFamily="49" charset="-122"/>
              </a:rPr>
              <a:t>22</a:t>
            </a:r>
            <a:r>
              <a:rPr lang="zh-CN" altLang="en-US" sz="3200" dirty="0" smtClean="0">
                <a:solidFill>
                  <a:schemeClr val="tx1"/>
                </a:solidFill>
                <a:latin typeface="仿宋_GB2312" pitchFamily="49" charset="-122"/>
                <a:ea typeface="仿宋_GB2312" pitchFamily="49" charset="-122"/>
              </a:rPr>
              <a:t>倍</a:t>
            </a:r>
            <a:endParaRPr lang="en-US" altLang="zh-CN" sz="3200" dirty="0">
              <a:solidFill>
                <a:schemeClr val="tx1"/>
              </a:solidFill>
              <a:latin typeface="仿宋_GB2312" pitchFamily="49" charset="-122"/>
              <a:ea typeface="仿宋_GB2312" pitchFamily="49" charset="-122"/>
            </a:endParaRPr>
          </a:p>
          <a:p>
            <a:pPr algn="l" eaLnBrk="1" hangingPunct="1">
              <a:spcBef>
                <a:spcPts val="600"/>
              </a:spcBef>
              <a:spcAft>
                <a:spcPts val="600"/>
              </a:spcAft>
              <a:buClr>
                <a:srgbClr val="CC0000"/>
              </a:buClr>
              <a:buFont typeface="Wingdings" pitchFamily="2" charset="2"/>
              <a:buChar char="Ø"/>
            </a:pPr>
            <a:r>
              <a:rPr lang="en-US" altLang="zh-CN" sz="3200" dirty="0" smtClean="0">
                <a:solidFill>
                  <a:schemeClr val="tx1"/>
                </a:solidFill>
                <a:latin typeface="仿宋_GB2312" pitchFamily="49" charset="-122"/>
                <a:ea typeface="仿宋_GB2312" pitchFamily="49" charset="-122"/>
              </a:rPr>
              <a:t>1990</a:t>
            </a:r>
            <a:r>
              <a:rPr lang="zh-CN" altLang="en-US" sz="3200" dirty="0" smtClean="0">
                <a:solidFill>
                  <a:schemeClr val="tx1"/>
                </a:solidFill>
                <a:latin typeface="仿宋_GB2312" pitchFamily="49" charset="-122"/>
                <a:ea typeface="仿宋_GB2312" pitchFamily="49" charset="-122"/>
              </a:rPr>
              <a:t>年</a:t>
            </a:r>
            <a:r>
              <a:rPr lang="zh-CN" altLang="en-US" sz="3200" dirty="0">
                <a:solidFill>
                  <a:schemeClr val="tx1"/>
                </a:solidFill>
                <a:latin typeface="仿宋_GB2312" pitchFamily="49" charset="-122"/>
                <a:ea typeface="仿宋_GB2312" pitchFamily="49" charset="-122"/>
              </a:rPr>
              <a:t>－</a:t>
            </a:r>
            <a:r>
              <a:rPr lang="en-US" altLang="zh-CN" sz="3200" dirty="0" smtClean="0">
                <a:solidFill>
                  <a:schemeClr val="tx1"/>
                </a:solidFill>
                <a:latin typeface="仿宋_GB2312" pitchFamily="49" charset="-122"/>
                <a:ea typeface="仿宋_GB2312" pitchFamily="49" charset="-122"/>
              </a:rPr>
              <a:t>2011</a:t>
            </a:r>
            <a:r>
              <a:rPr lang="zh-CN" altLang="en-US" sz="3200" dirty="0" smtClean="0">
                <a:solidFill>
                  <a:schemeClr val="tx1"/>
                </a:solidFill>
                <a:latin typeface="仿宋_GB2312" pitchFamily="49" charset="-122"/>
                <a:ea typeface="仿宋_GB2312" pitchFamily="49" charset="-122"/>
              </a:rPr>
              <a:t>年</a:t>
            </a:r>
            <a:r>
              <a:rPr lang="zh-CN" altLang="en-US" sz="3200" dirty="0">
                <a:solidFill>
                  <a:schemeClr val="tx1"/>
                </a:solidFill>
                <a:latin typeface="仿宋_GB2312" pitchFamily="49" charset="-122"/>
                <a:ea typeface="仿宋_GB2312" pitchFamily="49" charset="-122"/>
              </a:rPr>
              <a:t>城镇居民</a:t>
            </a:r>
            <a:r>
              <a:rPr lang="zh-CN" altLang="en-US" sz="3200" dirty="0" smtClean="0">
                <a:solidFill>
                  <a:schemeClr val="tx1"/>
                </a:solidFill>
                <a:latin typeface="仿宋_GB2312" pitchFamily="49" charset="-122"/>
                <a:ea typeface="仿宋_GB2312" pitchFamily="49" charset="-122"/>
              </a:rPr>
              <a:t>人均购买粮食</a:t>
            </a:r>
            <a:r>
              <a:rPr lang="zh-CN" altLang="en-US" sz="3200" dirty="0">
                <a:solidFill>
                  <a:schemeClr val="tx1"/>
                </a:solidFill>
                <a:latin typeface="仿宋_GB2312" pitchFamily="49" charset="-122"/>
                <a:ea typeface="仿宋_GB2312" pitchFamily="49" charset="-122"/>
              </a:rPr>
              <a:t>由</a:t>
            </a:r>
            <a:r>
              <a:rPr lang="en-US" altLang="zh-CN" sz="3200" dirty="0" smtClean="0">
                <a:solidFill>
                  <a:schemeClr val="tx1"/>
                </a:solidFill>
                <a:latin typeface="仿宋_GB2312" pitchFamily="49" charset="-122"/>
                <a:ea typeface="仿宋_GB2312" pitchFamily="49" charset="-122"/>
              </a:rPr>
              <a:t>131kg</a:t>
            </a:r>
            <a:r>
              <a:rPr lang="zh-CN" altLang="en-US" sz="3200" dirty="0">
                <a:solidFill>
                  <a:schemeClr val="tx1"/>
                </a:solidFill>
                <a:latin typeface="仿宋_GB2312" pitchFamily="49" charset="-122"/>
                <a:ea typeface="仿宋_GB2312" pitchFamily="49" charset="-122"/>
              </a:rPr>
              <a:t>下降</a:t>
            </a:r>
            <a:r>
              <a:rPr lang="zh-CN" altLang="en-US" sz="3200" dirty="0" smtClean="0">
                <a:solidFill>
                  <a:schemeClr val="tx1"/>
                </a:solidFill>
                <a:latin typeface="仿宋_GB2312" pitchFamily="49" charset="-122"/>
                <a:ea typeface="仿宋_GB2312" pitchFamily="49" charset="-122"/>
              </a:rPr>
              <a:t>至</a:t>
            </a:r>
            <a:r>
              <a:rPr lang="en-US" altLang="zh-CN" sz="3200" dirty="0" smtClean="0">
                <a:solidFill>
                  <a:schemeClr val="tx1"/>
                </a:solidFill>
                <a:latin typeface="仿宋_GB2312" pitchFamily="49" charset="-122"/>
                <a:ea typeface="仿宋_GB2312" pitchFamily="49" charset="-122"/>
              </a:rPr>
              <a:t>81kg</a:t>
            </a:r>
            <a:r>
              <a:rPr lang="zh-CN" altLang="en-US" sz="3200" dirty="0">
                <a:solidFill>
                  <a:schemeClr val="tx1"/>
                </a:solidFill>
                <a:latin typeface="仿宋_GB2312" pitchFamily="49" charset="-122"/>
                <a:ea typeface="仿宋_GB2312" pitchFamily="49" charset="-122"/>
              </a:rPr>
              <a:t>；农村</a:t>
            </a:r>
            <a:r>
              <a:rPr lang="zh-CN" altLang="en-US" sz="3200" dirty="0" smtClean="0">
                <a:solidFill>
                  <a:schemeClr val="tx1"/>
                </a:solidFill>
                <a:latin typeface="仿宋_GB2312" pitchFamily="49" charset="-122"/>
                <a:ea typeface="仿宋_GB2312" pitchFamily="49" charset="-122"/>
              </a:rPr>
              <a:t>居民粮食消费量由</a:t>
            </a:r>
            <a:r>
              <a:rPr lang="en-US" altLang="zh-CN" sz="3200" dirty="0" smtClean="0">
                <a:solidFill>
                  <a:schemeClr val="tx1"/>
                </a:solidFill>
                <a:latin typeface="仿宋_GB2312" pitchFamily="49" charset="-122"/>
                <a:ea typeface="仿宋_GB2312" pitchFamily="49" charset="-122"/>
              </a:rPr>
              <a:t>262kg</a:t>
            </a:r>
            <a:r>
              <a:rPr lang="zh-CN" altLang="en-US" sz="3200" dirty="0">
                <a:solidFill>
                  <a:schemeClr val="tx1"/>
                </a:solidFill>
                <a:latin typeface="仿宋_GB2312" pitchFamily="49" charset="-122"/>
                <a:ea typeface="仿宋_GB2312" pitchFamily="49" charset="-122"/>
              </a:rPr>
              <a:t>下降</a:t>
            </a:r>
            <a:r>
              <a:rPr lang="zh-CN" altLang="en-US" sz="3200" dirty="0" smtClean="0">
                <a:solidFill>
                  <a:schemeClr val="tx1"/>
                </a:solidFill>
                <a:latin typeface="仿宋_GB2312" pitchFamily="49" charset="-122"/>
                <a:ea typeface="仿宋_GB2312" pitchFamily="49" charset="-122"/>
              </a:rPr>
              <a:t>至</a:t>
            </a:r>
            <a:r>
              <a:rPr lang="en-US" altLang="zh-CN" sz="3200" dirty="0" smtClean="0">
                <a:solidFill>
                  <a:schemeClr val="tx1"/>
                </a:solidFill>
                <a:latin typeface="仿宋_GB2312" pitchFamily="49" charset="-122"/>
                <a:ea typeface="仿宋_GB2312" pitchFamily="49" charset="-122"/>
              </a:rPr>
              <a:t>171kg</a:t>
            </a:r>
            <a:r>
              <a:rPr lang="zh-CN" altLang="en-US" sz="3200" dirty="0" smtClean="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2013</a:t>
            </a:r>
            <a:r>
              <a:rPr lang="zh-CN" altLang="en-US" sz="3200" dirty="0">
                <a:solidFill>
                  <a:schemeClr val="tx1"/>
                </a:solidFill>
                <a:latin typeface="仿宋_GB2312" pitchFamily="49" charset="-122"/>
                <a:ea typeface="仿宋_GB2312" pitchFamily="49" charset="-122"/>
              </a:rPr>
              <a:t>年全国居民人均消费粮食</a:t>
            </a:r>
            <a:r>
              <a:rPr lang="en-US" altLang="zh-CN" sz="3200" dirty="0">
                <a:solidFill>
                  <a:schemeClr val="tx1"/>
                </a:solidFill>
                <a:latin typeface="仿宋_GB2312" pitchFamily="49" charset="-122"/>
                <a:ea typeface="仿宋_GB2312" pitchFamily="49" charset="-122"/>
              </a:rPr>
              <a:t>149kg </a:t>
            </a:r>
            <a:endParaRPr lang="zh-CN" altLang="en-US" sz="3200" dirty="0">
              <a:solidFill>
                <a:schemeClr val="tx1"/>
              </a:solidFill>
              <a:latin typeface="仿宋_GB2312" pitchFamily="49" charset="-122"/>
              <a:ea typeface="仿宋_GB2312" pitchFamily="49" charset="-122"/>
            </a:endParaRPr>
          </a:p>
        </p:txBody>
      </p:sp>
      <p:sp>
        <p:nvSpPr>
          <p:cNvPr id="21507" name="Text Box 9"/>
          <p:cNvSpPr txBox="1">
            <a:spLocks noChangeArrowheads="1"/>
          </p:cNvSpPr>
          <p:nvPr/>
        </p:nvSpPr>
        <p:spPr bwMode="auto">
          <a:xfrm>
            <a:off x="611188" y="4725144"/>
            <a:ext cx="8064500"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82600" indent="-482600">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ts val="600"/>
              </a:spcBef>
              <a:buClr>
                <a:srgbClr val="FF0000"/>
              </a:buClr>
              <a:buFont typeface="Wingdings" pitchFamily="2" charset="2"/>
              <a:buChar char="Ø"/>
            </a:pPr>
            <a:r>
              <a:rPr lang="zh-CN" altLang="en-US" sz="3200" dirty="0">
                <a:solidFill>
                  <a:srgbClr val="C00000"/>
                </a:solidFill>
                <a:ea typeface="仿宋_GB2312" pitchFamily="49" charset="-122"/>
              </a:rPr>
              <a:t>长期困扰我国的肉蛋奶供给紧缺局面缓解</a:t>
            </a:r>
          </a:p>
          <a:p>
            <a:pPr algn="l" eaLnBrk="1" hangingPunct="1">
              <a:spcBef>
                <a:spcPts val="600"/>
              </a:spcBef>
              <a:buClr>
                <a:srgbClr val="FF0000"/>
              </a:buClr>
              <a:buFont typeface="Wingdings" pitchFamily="2" charset="2"/>
              <a:buChar char="Ø"/>
            </a:pPr>
            <a:r>
              <a:rPr lang="zh-CN" altLang="en-US" sz="3200" dirty="0">
                <a:solidFill>
                  <a:srgbClr val="C00000"/>
                </a:solidFill>
                <a:ea typeface="仿宋_GB2312" pitchFamily="49" charset="-122"/>
              </a:rPr>
              <a:t>科技提高了畜产品产量</a:t>
            </a:r>
          </a:p>
          <a:p>
            <a:pPr algn="l" eaLnBrk="1" hangingPunct="1">
              <a:spcBef>
                <a:spcPts val="600"/>
              </a:spcBef>
              <a:buClr>
                <a:srgbClr val="FF0000"/>
              </a:buClr>
              <a:buFont typeface="Wingdings" pitchFamily="2" charset="2"/>
              <a:buChar char="Ø"/>
            </a:pPr>
            <a:r>
              <a:rPr lang="zh-CN" altLang="en-US" sz="3200" dirty="0">
                <a:solidFill>
                  <a:srgbClr val="C00000"/>
                </a:solidFill>
                <a:ea typeface="仿宋_GB2312" pitchFamily="49" charset="-122"/>
              </a:rPr>
              <a:t>畜产品消费增加缓解了对粮食需求的压力</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6</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654248" y="1077699"/>
            <a:ext cx="7950200"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81000" indent="-381000">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just">
              <a:spcBef>
                <a:spcPts val="600"/>
              </a:spcBef>
              <a:spcAft>
                <a:spcPts val="600"/>
              </a:spcAft>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畜禽遗传资源的挖掘和利用</a:t>
            </a:r>
            <a:endParaRPr lang="en-US" altLang="zh-CN" sz="3200" dirty="0" smtClean="0">
              <a:solidFill>
                <a:schemeClr val="tx1"/>
              </a:solidFill>
              <a:latin typeface="仿宋_GB2312" pitchFamily="49" charset="-122"/>
              <a:ea typeface="仿宋_GB2312" pitchFamily="49" charset="-122"/>
            </a:endParaRPr>
          </a:p>
          <a:p>
            <a:pPr algn="just">
              <a:spcBef>
                <a:spcPts val="600"/>
              </a:spcBef>
              <a:spcAft>
                <a:spcPts val="600"/>
              </a:spcAft>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培育畜禽新品种，降低对进口品种的依赖</a:t>
            </a:r>
            <a:endParaRPr lang="en-US" altLang="zh-CN" sz="3200" dirty="0" smtClean="0">
              <a:solidFill>
                <a:schemeClr val="tx1"/>
              </a:solidFill>
              <a:latin typeface="仿宋_GB2312" pitchFamily="49" charset="-122"/>
              <a:ea typeface="仿宋_GB2312" pitchFamily="49" charset="-122"/>
            </a:endParaRPr>
          </a:p>
          <a:p>
            <a:pPr algn="just">
              <a:spcBef>
                <a:spcPts val="600"/>
              </a:spcBef>
              <a:spcAft>
                <a:spcPts val="600"/>
              </a:spcAft>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基因组选择和编辑等分子育种技术的研发和应用</a:t>
            </a:r>
            <a:endParaRPr lang="zh-CN" altLang="en-US" sz="3200" dirty="0">
              <a:solidFill>
                <a:schemeClr val="tx1"/>
              </a:solidFill>
              <a:latin typeface="仿宋_GB2312" pitchFamily="49" charset="-122"/>
              <a:ea typeface="仿宋_GB2312" pitchFamily="49" charset="-122"/>
            </a:endParaRPr>
          </a:p>
          <a:p>
            <a:pPr algn="just">
              <a:spcBef>
                <a:spcPts val="600"/>
              </a:spcBef>
              <a:spcAft>
                <a:spcPts val="600"/>
              </a:spcAft>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饲料资源的综合利用</a:t>
            </a:r>
            <a:endParaRPr lang="en-US" altLang="zh-CN" sz="3200" dirty="0" smtClean="0">
              <a:solidFill>
                <a:schemeClr val="tx1"/>
              </a:solidFill>
              <a:latin typeface="仿宋_GB2312" pitchFamily="49" charset="-122"/>
              <a:ea typeface="仿宋_GB2312" pitchFamily="49" charset="-122"/>
            </a:endParaRPr>
          </a:p>
          <a:p>
            <a:pPr algn="just">
              <a:spcBef>
                <a:spcPts val="600"/>
              </a:spcBef>
              <a:spcAft>
                <a:spcPts val="600"/>
              </a:spcAft>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安全</a:t>
            </a:r>
            <a:r>
              <a:rPr lang="zh-CN" altLang="en-US" sz="3200" dirty="0">
                <a:solidFill>
                  <a:schemeClr val="tx1"/>
                </a:solidFill>
                <a:latin typeface="仿宋_GB2312" pitchFamily="49" charset="-122"/>
                <a:ea typeface="仿宋_GB2312" pitchFamily="49" charset="-122"/>
              </a:rPr>
              <a:t>、</a:t>
            </a:r>
            <a:r>
              <a:rPr lang="zh-CN" altLang="en-US" sz="3200" dirty="0" smtClean="0">
                <a:solidFill>
                  <a:schemeClr val="tx1"/>
                </a:solidFill>
                <a:latin typeface="仿宋_GB2312" pitchFamily="49" charset="-122"/>
                <a:ea typeface="仿宋_GB2312" pitchFamily="49" charset="-122"/>
              </a:rPr>
              <a:t>环保养殖技术及产品研发</a:t>
            </a:r>
            <a:endParaRPr lang="en-US" altLang="zh-CN" sz="3200" dirty="0" smtClean="0">
              <a:solidFill>
                <a:schemeClr val="tx1"/>
              </a:solidFill>
              <a:latin typeface="仿宋_GB2312" pitchFamily="49" charset="-122"/>
              <a:ea typeface="仿宋_GB2312" pitchFamily="49" charset="-122"/>
            </a:endParaRPr>
          </a:p>
          <a:p>
            <a:pPr algn="just">
              <a:spcBef>
                <a:spcPts val="600"/>
              </a:spcBef>
              <a:spcAft>
                <a:spcPts val="600"/>
              </a:spcAft>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智能化信息技术（计算机、传感、通讯、</a:t>
            </a:r>
            <a:r>
              <a:rPr lang="en-US" altLang="zh-CN" sz="3200" dirty="0" smtClean="0">
                <a:solidFill>
                  <a:schemeClr val="tx1"/>
                </a:solidFill>
                <a:latin typeface="仿宋_GB2312" pitchFamily="49" charset="-122"/>
                <a:ea typeface="仿宋_GB2312" pitchFamily="49" charset="-122"/>
              </a:rPr>
              <a:t>GPS</a:t>
            </a:r>
            <a:r>
              <a:rPr lang="zh-CN" altLang="en-US" sz="3200" dirty="0" smtClean="0">
                <a:solidFill>
                  <a:schemeClr val="tx1"/>
                </a:solidFill>
                <a:latin typeface="仿宋_GB2312" pitchFamily="49" charset="-122"/>
                <a:ea typeface="仿宋_GB2312" pitchFamily="49" charset="-122"/>
              </a:rPr>
              <a:t>定位等技术）与精准饲养</a:t>
            </a:r>
            <a:endParaRPr lang="en-US" altLang="zh-CN" sz="3200" dirty="0" smtClean="0">
              <a:solidFill>
                <a:schemeClr val="tx1"/>
              </a:solidFill>
              <a:latin typeface="仿宋_GB2312" pitchFamily="49" charset="-122"/>
              <a:ea typeface="仿宋_GB2312" pitchFamily="49" charset="-122"/>
            </a:endParaRPr>
          </a:p>
          <a:p>
            <a:pPr algn="just">
              <a:spcBef>
                <a:spcPts val="600"/>
              </a:spcBef>
              <a:spcAft>
                <a:spcPts val="600"/>
              </a:spcAft>
              <a:buClr>
                <a:srgbClr val="FF0000"/>
              </a:buClr>
              <a:buFont typeface="Wingdings" pitchFamily="2" charset="2"/>
              <a:buChar char="Ø"/>
            </a:pPr>
            <a:r>
              <a:rPr lang="zh-CN" altLang="en-US" sz="3200" dirty="0" smtClean="0">
                <a:solidFill>
                  <a:schemeClr val="tx1"/>
                </a:solidFill>
                <a:latin typeface="仿宋_GB2312" pitchFamily="49" charset="-122"/>
                <a:ea typeface="仿宋_GB2312" pitchFamily="49" charset="-122"/>
              </a:rPr>
              <a:t>废弃物无害化处理和资源化利用</a:t>
            </a:r>
            <a:endParaRPr lang="zh-CN" altLang="en-US" sz="3200" dirty="0">
              <a:solidFill>
                <a:schemeClr val="tx1"/>
              </a:solidFill>
              <a:latin typeface="仿宋_GB2312" pitchFamily="49" charset="-122"/>
              <a:ea typeface="仿宋_GB2312" pitchFamily="49" charset="-122"/>
            </a:endParaRP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60</a:t>
            </a:fld>
            <a:endParaRPr lang="en-US" altLang="zh-CN" sz="1800" dirty="0" smtClean="0">
              <a:solidFill>
                <a:schemeClr val="bg1"/>
              </a:solidFill>
            </a:endParaRPr>
          </a:p>
        </p:txBody>
      </p:sp>
      <p:sp>
        <p:nvSpPr>
          <p:cNvPr id="5" name="Text Box 3"/>
          <p:cNvSpPr txBox="1">
            <a:spLocks noChangeArrowheads="1"/>
          </p:cNvSpPr>
          <p:nvPr/>
        </p:nvSpPr>
        <p:spPr bwMode="auto">
          <a:xfrm>
            <a:off x="1029691" y="411386"/>
            <a:ext cx="71993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buClr>
                <a:srgbClr val="FFFF00"/>
              </a:buClr>
              <a:buFont typeface="Monotype Sorts" charset="2"/>
              <a:buNone/>
            </a:pPr>
            <a:r>
              <a:rPr lang="zh-CN" altLang="en-US" dirty="0" smtClean="0">
                <a:solidFill>
                  <a:srgbClr val="FFFF00"/>
                </a:solidFill>
                <a:effectLst>
                  <a:outerShdw blurRad="38100" dist="38100" dir="2700000" algn="tl">
                    <a:srgbClr val="000000">
                      <a:alpha val="43137"/>
                    </a:srgbClr>
                  </a:outerShdw>
                </a:effectLst>
                <a:ea typeface="楷体_GB2312" pitchFamily="49" charset="-122"/>
              </a:rPr>
              <a:t>畜牧科技发展趋势</a:t>
            </a:r>
            <a:endParaRPr lang="zh-CN" altLang="en-US" dirty="0">
              <a:solidFill>
                <a:srgbClr val="FFFF00"/>
              </a:solidFill>
              <a:effectLst>
                <a:outerShdw blurRad="38100" dist="38100" dir="2700000" algn="tl">
                  <a:srgbClr val="000000">
                    <a:alpha val="43137"/>
                  </a:srgbClr>
                </a:outerShdw>
              </a:effectLst>
              <a:ea typeface="楷体_GB2312"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ChangeArrowheads="1"/>
          </p:cNvSpPr>
          <p:nvPr/>
        </p:nvSpPr>
        <p:spPr bwMode="auto">
          <a:xfrm>
            <a:off x="609600" y="1828800"/>
            <a:ext cx="7620000" cy="2216150"/>
          </a:xfrm>
          <a:prstGeom prst="rect">
            <a:avLst/>
          </a:prstGeom>
          <a:noFill/>
          <a:ln w="9525">
            <a:noFill/>
            <a:miter lim="800000"/>
            <a:headEnd/>
            <a:tailEnd/>
          </a:ln>
          <a:effectLst>
            <a:outerShdw dist="80322" dir="4293903" algn="ctr" rotWithShape="0">
              <a:schemeClr val="bg1"/>
            </a:outerShdw>
          </a:effectLst>
        </p:spPr>
        <p:txBody>
          <a:bodyPr anchor="ctr"/>
          <a:lstStyle/>
          <a:p>
            <a:pPr>
              <a:defRPr/>
            </a:pPr>
            <a:r>
              <a:rPr lang="zh-CN" altLang="en-US" sz="6600" i="1">
                <a:effectLst>
                  <a:outerShdw blurRad="38100" dist="38100" dir="2700000" algn="tl">
                    <a:srgbClr val="000000"/>
                  </a:outerShdw>
                </a:effectLst>
                <a:latin typeface="Times New Roman" pitchFamily="18" charset="0"/>
                <a:ea typeface="隶书" pitchFamily="49" charset="-122"/>
              </a:rPr>
              <a:t>欢迎多提宝贵意见</a:t>
            </a:r>
            <a:r>
              <a:rPr lang="zh-CN" altLang="en-US" sz="6600" i="1">
                <a:effectLst>
                  <a:outerShdw blurRad="38100" dist="38100" dir="2700000" algn="tl">
                    <a:srgbClr val="000000"/>
                  </a:outerShdw>
                </a:effectLst>
                <a:latin typeface="隶书" pitchFamily="49" charset="-122"/>
                <a:ea typeface="隶书" pitchFamily="49" charset="-122"/>
              </a:rPr>
              <a:t>谢  谢</a:t>
            </a:r>
            <a:r>
              <a:rPr lang="en-US" altLang="zh-CN" sz="6600" i="1">
                <a:effectLst>
                  <a:outerShdw blurRad="38100" dist="38100" dir="2700000" algn="tl">
                    <a:srgbClr val="000000"/>
                  </a:outerShdw>
                </a:effectLst>
                <a:latin typeface="隶书" pitchFamily="49" charset="-122"/>
                <a:ea typeface="隶书" pitchFamily="49" charset="-122"/>
              </a:rPr>
              <a:t>!</a:t>
            </a:r>
          </a:p>
        </p:txBody>
      </p:sp>
      <p:graphicFrame>
        <p:nvGraphicFramePr>
          <p:cNvPr id="9218" name="Object 6"/>
          <p:cNvGraphicFramePr>
            <a:graphicFrameLocks noChangeAspect="1"/>
          </p:cNvGraphicFramePr>
          <p:nvPr/>
        </p:nvGraphicFramePr>
        <p:xfrm>
          <a:off x="6172200" y="3962400"/>
          <a:ext cx="1839913" cy="2514600"/>
        </p:xfrm>
        <a:graphic>
          <a:graphicData uri="http://schemas.openxmlformats.org/presentationml/2006/ole">
            <mc:AlternateContent xmlns:mc="http://schemas.openxmlformats.org/markup-compatibility/2006">
              <mc:Choice xmlns:v="urn:schemas-microsoft-com:vml" Requires="v">
                <p:oleObj spid="_x0000_s9303" name="剪辑" r:id="rId5" imgW="1077163" imgH="1472184" progId="">
                  <p:embed/>
                </p:oleObj>
              </mc:Choice>
              <mc:Fallback>
                <p:oleObj name="剪辑" r:id="rId5" imgW="1077163" imgH="1472184" progId="">
                  <p:embed/>
                  <p:pic>
                    <p:nvPicPr>
                      <p:cNvPr id="0" name="Picture 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3962400"/>
                        <a:ext cx="1839913" cy="2514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Effect transition="in" filter="blinds(vertical)">
                                      <p:cBhvr>
                                        <p:cTn id="7" dur="5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矩形 4"/>
          <p:cNvSpPr>
            <a:spLocks noChangeArrowheads="1"/>
          </p:cNvSpPr>
          <p:nvPr/>
        </p:nvSpPr>
        <p:spPr bwMode="auto">
          <a:xfrm>
            <a:off x="971550" y="2357438"/>
            <a:ext cx="70294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r>
              <a:rPr lang="en-US" altLang="zh-CN" sz="3200">
                <a:solidFill>
                  <a:schemeClr val="tx1"/>
                </a:solidFill>
                <a:latin typeface="仿宋_GB2312" pitchFamily="49" charset="-122"/>
                <a:ea typeface="仿宋_GB2312" pitchFamily="49" charset="-122"/>
              </a:rPr>
              <a:t>1984-2007</a:t>
            </a:r>
            <a:r>
              <a:rPr lang="zh-CN" altLang="en-US" sz="3200">
                <a:solidFill>
                  <a:schemeClr val="tx1"/>
                </a:solidFill>
                <a:latin typeface="仿宋_GB2312" pitchFamily="49" charset="-122"/>
                <a:ea typeface="仿宋_GB2312" pitchFamily="49" charset="-122"/>
              </a:rPr>
              <a:t>年，国家审（认）定小麦品种、组合</a:t>
            </a:r>
            <a:r>
              <a:rPr lang="en-US" altLang="zh-CN" sz="3200">
                <a:solidFill>
                  <a:schemeClr val="tx1"/>
                </a:solidFill>
                <a:latin typeface="仿宋_GB2312" pitchFamily="49" charset="-122"/>
                <a:ea typeface="仿宋_GB2312" pitchFamily="49" charset="-122"/>
              </a:rPr>
              <a:t>272</a:t>
            </a:r>
            <a:r>
              <a:rPr lang="zh-CN" altLang="en-US" sz="3200">
                <a:solidFill>
                  <a:schemeClr val="tx1"/>
                </a:solidFill>
                <a:latin typeface="仿宋_GB2312" pitchFamily="49" charset="-122"/>
                <a:ea typeface="仿宋_GB2312" pitchFamily="49" charset="-122"/>
              </a:rPr>
              <a:t>个，平均每年</a:t>
            </a:r>
            <a:r>
              <a:rPr lang="en-US" altLang="zh-CN" sz="3200">
                <a:solidFill>
                  <a:schemeClr val="tx1"/>
                </a:solidFill>
                <a:latin typeface="仿宋_GB2312" pitchFamily="49" charset="-122"/>
                <a:ea typeface="仿宋_GB2312" pitchFamily="49" charset="-122"/>
              </a:rPr>
              <a:t>11.3</a:t>
            </a:r>
            <a:r>
              <a:rPr lang="zh-CN" altLang="en-US" sz="3200">
                <a:solidFill>
                  <a:schemeClr val="tx1"/>
                </a:solidFill>
                <a:latin typeface="仿宋_GB2312" pitchFamily="49" charset="-122"/>
                <a:ea typeface="仿宋_GB2312" pitchFamily="49" charset="-122"/>
              </a:rPr>
              <a:t>个。</a:t>
            </a:r>
          </a:p>
        </p:txBody>
      </p:sp>
      <p:sp>
        <p:nvSpPr>
          <p:cNvPr id="10244" name="AutoShape 19">
            <a:hlinkClick r:id="rId3" action="ppaction://hlinksldjump" highlightClick="1"/>
          </p:cNvPr>
          <p:cNvSpPr>
            <a:spLocks noChangeArrowheads="1"/>
          </p:cNvSpPr>
          <p:nvPr/>
        </p:nvSpPr>
        <p:spPr bwMode="auto">
          <a:xfrm>
            <a:off x="8604250" y="6381750"/>
            <a:ext cx="539750" cy="47625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5"/>
          <p:cNvSpPr>
            <a:spLocks noChangeArrowheads="1"/>
          </p:cNvSpPr>
          <p:nvPr/>
        </p:nvSpPr>
        <p:spPr bwMode="auto">
          <a:xfrm>
            <a:off x="3959225" y="3194050"/>
            <a:ext cx="22129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zh-CN" altLang="zh-CN" sz="6000">
              <a:latin typeface="Times New Roman" pitchFamily="18" charset="0"/>
              <a:ea typeface="隶书" pitchFamily="49" charset="-122"/>
            </a:endParaRPr>
          </a:p>
        </p:txBody>
      </p:sp>
      <p:graphicFrame>
        <p:nvGraphicFramePr>
          <p:cNvPr id="11266" name="Rectangle 7"/>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1352" name="剪辑" r:id="rId4" imgW="0" imgH="0" progId="">
                  <p:embed/>
                </p:oleObj>
              </mc:Choice>
              <mc:Fallback>
                <p:oleObj name="剪辑" r:id="rId4" imgW="0" imgH="0" progId="">
                  <p:embed/>
                  <p:pic>
                    <p:nvPicPr>
                      <p:cNvPr id="0" name="AutoShape 5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1268" name="Picture 4" descr="科技日报十大新闻">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5"/>
          <p:cNvSpPr>
            <a:spLocks noChangeArrowheads="1"/>
          </p:cNvSpPr>
          <p:nvPr/>
        </p:nvSpPr>
        <p:spPr bwMode="auto">
          <a:xfrm>
            <a:off x="1403350" y="5084763"/>
            <a:ext cx="6264275" cy="1296987"/>
          </a:xfrm>
          <a:prstGeom prst="rect">
            <a:avLst/>
          </a:prstGeom>
          <a:solidFill>
            <a:srgbClr val="FF0000">
              <a:alpha val="20000"/>
            </a:srgbClr>
          </a:solidFill>
          <a:ln w="57150" cmpd="thinThick">
            <a:solidFill>
              <a:srgbClr val="FF0000"/>
            </a:solidFill>
            <a:miter lim="800000"/>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6" name="动作按钮: 后退或前一项 5">
            <a:hlinkClick r:id="rId5" action="ppaction://hlinksldjump" highlightClick="1"/>
          </p:cNvPr>
          <p:cNvSpPr/>
          <p:nvPr/>
        </p:nvSpPr>
        <p:spPr>
          <a:xfrm>
            <a:off x="8572500" y="6357938"/>
            <a:ext cx="571500" cy="50006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Rectangle 5"/>
          <p:cNvSpPr>
            <a:spLocks noChangeArrowheads="1"/>
          </p:cNvSpPr>
          <p:nvPr/>
        </p:nvSpPr>
        <p:spPr bwMode="auto">
          <a:xfrm>
            <a:off x="3959225" y="3194050"/>
            <a:ext cx="22129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zh-CN" altLang="zh-CN" sz="6000">
              <a:latin typeface="Times New Roman" pitchFamily="18" charset="0"/>
              <a:ea typeface="隶书" pitchFamily="49" charset="-122"/>
            </a:endParaRPr>
          </a:p>
        </p:txBody>
      </p:sp>
      <p:graphicFrame>
        <p:nvGraphicFramePr>
          <p:cNvPr id="12290" name="Rectangle 7"/>
          <p:cNvGraphicFramePr>
            <a:graphicFrameLocks/>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12376" name="剪辑" r:id="rId5" imgW="0" imgH="0" progId="">
                  <p:embed/>
                </p:oleObj>
              </mc:Choice>
              <mc:Fallback>
                <p:oleObj name="剪辑" r:id="rId5" imgW="0" imgH="0" progId="">
                  <p:embed/>
                  <p:pic>
                    <p:nvPicPr>
                      <p:cNvPr id="0" name="AutoShape 54"/>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97000"/>
                        <a:ext cx="6096000"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2" name="TextBox 7"/>
          <p:cNvSpPr txBox="1">
            <a:spLocks noChangeArrowheads="1"/>
          </p:cNvSpPr>
          <p:nvPr/>
        </p:nvSpPr>
        <p:spPr bwMode="auto">
          <a:xfrm>
            <a:off x="900113" y="5373688"/>
            <a:ext cx="76327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lang="zh-CN" altLang="en-US" sz="2800">
                <a:latin typeface="Times New Roman" pitchFamily="18" charset="0"/>
              </a:rPr>
              <a:t>“</a:t>
            </a:r>
            <a:r>
              <a:rPr lang="zh-CN" altLang="en-US" sz="2800"/>
              <a:t>家畜家禽品种资源调查及</a:t>
            </a:r>
            <a:r>
              <a:rPr lang="en-US" altLang="zh-CN" sz="2800"/>
              <a:t>《</a:t>
            </a:r>
            <a:r>
              <a:rPr lang="zh-CN" altLang="en-US" sz="2800"/>
              <a:t>中国畜禽品种志</a:t>
            </a:r>
            <a:r>
              <a:rPr lang="en-US" altLang="zh-CN" sz="2800"/>
              <a:t>》</a:t>
            </a:r>
            <a:r>
              <a:rPr lang="zh-CN" altLang="en-US" sz="2800"/>
              <a:t>的编写</a:t>
            </a:r>
            <a:r>
              <a:rPr lang="zh-CN" altLang="en-US" sz="2800">
                <a:latin typeface="Times New Roman" pitchFamily="18" charset="0"/>
              </a:rPr>
              <a:t>”</a:t>
            </a:r>
            <a:r>
              <a:rPr lang="en-US" altLang="zh-CN" sz="2800"/>
              <a:t>1987</a:t>
            </a:r>
            <a:r>
              <a:rPr lang="zh-CN" altLang="en-US" sz="2800"/>
              <a:t>年获得国家科技进步二等奖 </a:t>
            </a:r>
          </a:p>
        </p:txBody>
      </p:sp>
      <p:pic>
        <p:nvPicPr>
          <p:cNvPr id="12293"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19250" y="692150"/>
            <a:ext cx="5905500"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AutoShape 20">
            <a:hlinkClick r:id="rId7" action="ppaction://hlinksldjump" highlightClick="1"/>
          </p:cNvPr>
          <p:cNvSpPr>
            <a:spLocks noChangeArrowheads="1"/>
          </p:cNvSpPr>
          <p:nvPr/>
        </p:nvSpPr>
        <p:spPr bwMode="auto">
          <a:xfrm>
            <a:off x="8459788" y="188913"/>
            <a:ext cx="433387" cy="360362"/>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nodePh="1">
                                  <p:stCondLst>
                                    <p:cond delay="0"/>
                                  </p:stCondLst>
                                  <p:endCondLst>
                                    <p:cond evt="begin" delay="0">
                                      <p:tn val="5"/>
                                    </p:cond>
                                  </p:endCondLst>
                                  <p:childTnLst>
                                    <p:set>
                                      <p:cBhvr>
                                        <p:cTn id="6" dur="1" fill="hold">
                                          <p:stCondLst>
                                            <p:cond delay="0"/>
                                          </p:stCondLst>
                                        </p:cTn>
                                        <p:tgtEl>
                                          <p:spTgt spid="54277">
                                            <p:txEl>
                                              <p:pRg st="0" end="0"/>
                                            </p:txEl>
                                          </p:spTgt>
                                        </p:tgtEl>
                                        <p:attrNameLst>
                                          <p:attrName>style.visibility</p:attrName>
                                        </p:attrNameLst>
                                      </p:cBhvr>
                                      <p:to>
                                        <p:strVal val="visible"/>
                                      </p:to>
                                    </p:set>
                                    <p:animEffect transition="in" filter="blinds(vertical)">
                                      <p:cBhvr>
                                        <p:cTn id="7" dur="500"/>
                                        <p:tgtEl>
                                          <p:spTgt spid="542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build="p"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7" name="Rectangle 5"/>
          <p:cNvSpPr>
            <a:spLocks noChangeArrowheads="1"/>
          </p:cNvSpPr>
          <p:nvPr/>
        </p:nvSpPr>
        <p:spPr bwMode="auto">
          <a:xfrm>
            <a:off x="3959225" y="3194050"/>
            <a:ext cx="22129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endParaRPr lang="zh-CN" altLang="zh-CN" sz="6000">
              <a:latin typeface="Times New Roman" pitchFamily="18" charset="0"/>
              <a:ea typeface="隶书" pitchFamily="49" charset="-122"/>
            </a:endParaRPr>
          </a:p>
        </p:txBody>
      </p:sp>
      <p:sp>
        <p:nvSpPr>
          <p:cNvPr id="87043" name="Rectangle 6"/>
          <p:cNvSpPr>
            <a:spLocks noChangeArrowheads="1"/>
          </p:cNvSpPr>
          <p:nvPr/>
        </p:nvSpPr>
        <p:spPr bwMode="auto">
          <a:xfrm>
            <a:off x="1187450" y="744538"/>
            <a:ext cx="70580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l"/>
            <a:r>
              <a:rPr lang="en-US" altLang="zh-CN" sz="3200"/>
              <a:t>MAS-BLUP</a:t>
            </a:r>
            <a:r>
              <a:rPr lang="zh-CN" altLang="en-US" sz="3200"/>
              <a:t>在西门塔尔牛育种上的应用</a:t>
            </a:r>
            <a:endParaRPr lang="zh-CN" altLang="en-US" sz="3200" b="0"/>
          </a:p>
        </p:txBody>
      </p:sp>
      <p:graphicFrame>
        <p:nvGraphicFramePr>
          <p:cNvPr id="72772" name="Group 68"/>
          <p:cNvGraphicFramePr>
            <a:graphicFrameLocks noGrp="1"/>
          </p:cNvGraphicFramePr>
          <p:nvPr/>
        </p:nvGraphicFramePr>
        <p:xfrm>
          <a:off x="684213" y="1484313"/>
          <a:ext cx="7632700" cy="4918078"/>
        </p:xfrm>
        <a:graphic>
          <a:graphicData uri="http://schemas.openxmlformats.org/drawingml/2006/table">
            <a:tbl>
              <a:tblPr/>
              <a:tblGrid>
                <a:gridCol w="1871662"/>
                <a:gridCol w="1889125"/>
                <a:gridCol w="1697038"/>
                <a:gridCol w="2174875"/>
              </a:tblGrid>
              <a:tr h="617537">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公牛号</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TG6-7</a:t>
                      </a:r>
                    </a:p>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基因型</a:t>
                      </a:r>
                    </a:p>
                  </a:txBody>
                  <a:tcPr marL="72000" marR="72000" marT="18000" marB="1800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肥育期日增重</a:t>
                      </a:r>
                    </a:p>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BLUP</a:t>
                      </a:r>
                      <a:r>
                        <a:rPr kumimoji="1" lang="zh-CN" altLang="en-US"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育种值</a:t>
                      </a:r>
                    </a:p>
                  </a:txBody>
                  <a:tcPr marL="72000" marR="72000" marT="18000" marB="1800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基因型校正</a:t>
                      </a:r>
                    </a:p>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BLUP</a:t>
                      </a:r>
                      <a:r>
                        <a:rPr kumimoji="1" lang="zh-CN" altLang="en-US"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育种值</a:t>
                      </a:r>
                    </a:p>
                  </a:txBody>
                  <a:tcPr marL="72000" marR="72000" marT="18000" marB="1800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XJ992045</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GG_GG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①-0.23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①-0.25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XJ494</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GG_GG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②-0.16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②-0.18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12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TY36</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CG_AG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③-0.14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④-0.09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r>
              <a:tr h="4175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TY38</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CG_GG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④-0.11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⑤-0.09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r>
              <a:tr h="4556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XN9967</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GG_GG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⑤-0.08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③-0.10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r>
              <a:tr h="4556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557648</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CG_AG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⑥-0.04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⑥ 0.02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556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XJ9909</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CG_AG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⑦-0.03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⑦ 0.03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492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XJ9944</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CG_AG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⑧ 0.01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⑧ 0.07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12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XJ9901</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CG_AG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⑨ 0.08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⑩ 0.14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r>
              <a:tr h="412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8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567018</a:t>
                      </a:r>
                    </a:p>
                  </a:txBody>
                  <a:tcPr marL="72000" marR="72000" marT="18000" marB="18000" anchor="b" horzOverflow="overflow">
                    <a:lnL w="381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GG_GG</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⑩ 0.12 </a:t>
                      </a:r>
                    </a:p>
                  </a:txBody>
                  <a:tcPr marL="0" marR="0" marT="0" marB="0" anchor="ctr" anchorCtr="1"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黑体" pitchFamily="2" charset="-122"/>
                          <a:ea typeface="黑体" pitchFamily="2" charset="-122"/>
                          <a:cs typeface="Times New Roman" pitchFamily="18" charset="0"/>
                        </a:rPr>
                        <a:t>⑨ 0.10 </a:t>
                      </a:r>
                    </a:p>
                  </a:txBody>
                  <a:tcPr marL="0" marR="0" marT="0" marB="0" anchor="ctr" anchorCtr="1" horzOverflow="overflow">
                    <a:lnL w="1905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nodePh="1">
                                  <p:stCondLst>
                                    <p:cond delay="0"/>
                                  </p:stCondLst>
                                  <p:endCondLst>
                                    <p:cond evt="begin" delay="0">
                                      <p:tn val="5"/>
                                    </p:cond>
                                  </p:endCondLst>
                                  <p:childTnLst>
                                    <p:set>
                                      <p:cBhvr>
                                        <p:cTn id="6" dur="1" fill="hold">
                                          <p:stCondLst>
                                            <p:cond delay="0"/>
                                          </p:stCondLst>
                                        </p:cTn>
                                        <p:tgtEl>
                                          <p:spTgt spid="54277">
                                            <p:txEl>
                                              <p:pRg st="0" end="0"/>
                                            </p:txEl>
                                          </p:spTgt>
                                        </p:tgtEl>
                                        <p:attrNameLst>
                                          <p:attrName>style.visibility</p:attrName>
                                        </p:attrNameLst>
                                      </p:cBhvr>
                                      <p:to>
                                        <p:strVal val="visible"/>
                                      </p:to>
                                    </p:set>
                                    <p:animEffect transition="in" filter="blinds(vertical)">
                                      <p:cBhvr>
                                        <p:cTn id="7" dur="500"/>
                                        <p:tgtEl>
                                          <p:spTgt spid="5427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8"/>
          <p:cNvSpPr>
            <a:spLocks noChangeArrowheads="1"/>
          </p:cNvSpPr>
          <p:nvPr/>
        </p:nvSpPr>
        <p:spPr bwMode="auto">
          <a:xfrm>
            <a:off x="1547813" y="549275"/>
            <a:ext cx="5903912"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r>
              <a:rPr lang="zh-CN" altLang="en-US">
                <a:latin typeface="Times New Roman" pitchFamily="18" charset="0"/>
              </a:rPr>
              <a:t>标记辅助选择的优势</a:t>
            </a:r>
          </a:p>
        </p:txBody>
      </p:sp>
      <p:graphicFrame>
        <p:nvGraphicFramePr>
          <p:cNvPr id="13314" name="Object 9"/>
          <p:cNvGraphicFramePr>
            <a:graphicFrameLocks noChangeAspect="1"/>
          </p:cNvGraphicFramePr>
          <p:nvPr/>
        </p:nvGraphicFramePr>
        <p:xfrm>
          <a:off x="23813" y="1557338"/>
          <a:ext cx="7427912" cy="5118100"/>
        </p:xfrm>
        <a:graphic>
          <a:graphicData uri="http://schemas.openxmlformats.org/presentationml/2006/ole">
            <mc:AlternateContent xmlns:mc="http://schemas.openxmlformats.org/markup-compatibility/2006">
              <mc:Choice xmlns:v="urn:schemas-microsoft-com:vml" Requires="v">
                <p:oleObj spid="_x0000_s13413" name="Worksheet" r:id="rId5" imgW="9563100" imgH="7343851" progId="Excel.Sheet.8">
                  <p:embed/>
                </p:oleObj>
              </mc:Choice>
              <mc:Fallback>
                <p:oleObj name="Worksheet" r:id="rId5" imgW="9563100" imgH="7343851" progId="Excel.Sheet.8">
                  <p:embed/>
                  <p:pic>
                    <p:nvPicPr>
                      <p:cNvPr id="0" name="Picture 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13" y="1557338"/>
                        <a:ext cx="7427912" cy="511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3470" dir="2700000" algn="ctr" rotWithShape="0">
                                <a:schemeClr val="bg2"/>
                              </a:outerShdw>
                            </a:effectLst>
                          </a14:hiddenEffects>
                        </a:ext>
                      </a:extLst>
                    </p:spPr>
                  </p:pic>
                </p:oleObj>
              </mc:Fallback>
            </mc:AlternateContent>
          </a:graphicData>
        </a:graphic>
      </p:graphicFrame>
      <p:sp>
        <p:nvSpPr>
          <p:cNvPr id="146442" name="Text Box 10"/>
          <p:cNvSpPr txBox="1">
            <a:spLocks noChangeArrowheads="1"/>
          </p:cNvSpPr>
          <p:nvPr/>
        </p:nvSpPr>
        <p:spPr bwMode="auto">
          <a:xfrm>
            <a:off x="2644775" y="6294438"/>
            <a:ext cx="774700" cy="447675"/>
          </a:xfrm>
          <a:prstGeom prst="rect">
            <a:avLst/>
          </a:prstGeom>
          <a:noFill/>
          <a:ln w="9525">
            <a:noFill/>
            <a:miter lim="800000"/>
            <a:headEnd/>
            <a:tailEnd/>
          </a:ln>
          <a:effectLst>
            <a:outerShdw dist="13470" dir="2700000" algn="ctr" rotWithShape="0">
              <a:schemeClr val="bg2"/>
            </a:outerShdw>
          </a:effectLst>
        </p:spPr>
        <p:txBody>
          <a:bodyPr wrap="none" lIns="81376" tIns="40688" rIns="81376" bIns="40688" anchor="ctr">
            <a:spAutoFit/>
          </a:bodyPr>
          <a:lstStyle/>
          <a:p>
            <a:pPr algn="l">
              <a:defRPr/>
            </a:pPr>
            <a:r>
              <a:rPr kumimoji="0" lang="zh-CN" altLang="en-US" sz="2400">
                <a:solidFill>
                  <a:srgbClr val="FFFF00"/>
                </a:solidFill>
                <a:effectLst>
                  <a:outerShdw blurRad="38100" dist="38100" dir="2700000" algn="tl">
                    <a:srgbClr val="000000"/>
                  </a:outerShdw>
                </a:effectLst>
                <a:latin typeface="Arial" pitchFamily="34" charset="0"/>
                <a:ea typeface="宋体" pitchFamily="2" charset="-122"/>
              </a:rPr>
              <a:t>世代</a:t>
            </a:r>
          </a:p>
        </p:txBody>
      </p:sp>
      <p:sp>
        <p:nvSpPr>
          <p:cNvPr id="146443" name="Text Box 11"/>
          <p:cNvSpPr txBox="1">
            <a:spLocks noChangeArrowheads="1"/>
          </p:cNvSpPr>
          <p:nvPr/>
        </p:nvSpPr>
        <p:spPr bwMode="auto">
          <a:xfrm rot="-5537588">
            <a:off x="-490537" y="3422650"/>
            <a:ext cx="2243138" cy="509587"/>
          </a:xfrm>
          <a:prstGeom prst="rect">
            <a:avLst/>
          </a:prstGeom>
          <a:noFill/>
          <a:ln w="9525">
            <a:noFill/>
            <a:miter lim="800000"/>
            <a:headEnd/>
            <a:tailEnd/>
          </a:ln>
          <a:effectLst>
            <a:outerShdw dist="13470" dir="2700000" algn="ctr" rotWithShape="0">
              <a:schemeClr val="bg2"/>
            </a:outerShdw>
          </a:effectLst>
        </p:spPr>
        <p:txBody>
          <a:bodyPr wrap="none" lIns="81376" tIns="40688" rIns="81376" bIns="40688" anchor="ctr">
            <a:spAutoFit/>
          </a:bodyPr>
          <a:lstStyle/>
          <a:p>
            <a:pPr algn="l">
              <a:defRPr/>
            </a:pPr>
            <a:r>
              <a:rPr kumimoji="0" lang="zh-CN" altLang="en-US" sz="2800">
                <a:solidFill>
                  <a:srgbClr val="FFFF00"/>
                </a:solidFill>
                <a:effectLst>
                  <a:outerShdw blurRad="38100" dist="38100" dir="2700000" algn="tl">
                    <a:srgbClr val="000000"/>
                  </a:outerShdw>
                </a:effectLst>
                <a:latin typeface="Arial" pitchFamily="34" charset="0"/>
                <a:ea typeface="宋体" pitchFamily="2" charset="-122"/>
              </a:rPr>
              <a:t>额外进展 </a:t>
            </a:r>
            <a:r>
              <a:rPr kumimoji="0" lang="en-US" altLang="zh-CN" sz="2800">
                <a:solidFill>
                  <a:srgbClr val="FFFF00"/>
                </a:solidFill>
                <a:effectLst>
                  <a:outerShdw blurRad="38100" dist="38100" dir="2700000" algn="tl">
                    <a:srgbClr val="000000"/>
                  </a:outerShdw>
                </a:effectLst>
                <a:latin typeface="Arial" pitchFamily="34" charset="0"/>
                <a:ea typeface="宋体" pitchFamily="2" charset="-122"/>
              </a:rPr>
              <a:t>(%)</a:t>
            </a:r>
          </a:p>
        </p:txBody>
      </p:sp>
      <p:sp>
        <p:nvSpPr>
          <p:cNvPr id="13318" name="Text Box 12"/>
          <p:cNvSpPr txBox="1">
            <a:spLocks noChangeArrowheads="1"/>
          </p:cNvSpPr>
          <p:nvPr/>
        </p:nvSpPr>
        <p:spPr bwMode="auto">
          <a:xfrm>
            <a:off x="1282700" y="578008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a:r>
              <a:rPr kumimoji="0" lang="en-US" altLang="zh-CN" sz="2400" b="0">
                <a:solidFill>
                  <a:schemeClr val="tx1"/>
                </a:solidFill>
                <a:latin typeface="Times New Roman" pitchFamily="18" charset="0"/>
                <a:ea typeface="宋体" pitchFamily="2" charset="-122"/>
              </a:rPr>
              <a:t>1</a:t>
            </a:r>
          </a:p>
        </p:txBody>
      </p:sp>
      <p:sp>
        <p:nvSpPr>
          <p:cNvPr id="13319" name="Text Box 13"/>
          <p:cNvSpPr txBox="1">
            <a:spLocks noChangeArrowheads="1"/>
          </p:cNvSpPr>
          <p:nvPr/>
        </p:nvSpPr>
        <p:spPr bwMode="auto">
          <a:xfrm>
            <a:off x="2195513" y="592455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a:r>
              <a:rPr kumimoji="0" lang="en-US" altLang="zh-CN" sz="2400" b="0">
                <a:solidFill>
                  <a:schemeClr val="tx1"/>
                </a:solidFill>
                <a:latin typeface="Times New Roman" pitchFamily="18" charset="0"/>
                <a:ea typeface="宋体" pitchFamily="2" charset="-122"/>
              </a:rPr>
              <a:t>2</a:t>
            </a:r>
          </a:p>
        </p:txBody>
      </p:sp>
      <p:sp>
        <p:nvSpPr>
          <p:cNvPr id="13320" name="Text Box 14"/>
          <p:cNvSpPr txBox="1">
            <a:spLocks noChangeArrowheads="1"/>
          </p:cNvSpPr>
          <p:nvPr/>
        </p:nvSpPr>
        <p:spPr bwMode="auto">
          <a:xfrm>
            <a:off x="3227388" y="602138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a:r>
              <a:rPr kumimoji="0" lang="en-US" altLang="zh-CN" sz="2400" b="0">
                <a:solidFill>
                  <a:schemeClr val="tx1"/>
                </a:solidFill>
                <a:latin typeface="Times New Roman" pitchFamily="18" charset="0"/>
                <a:ea typeface="宋体" pitchFamily="2" charset="-122"/>
              </a:rPr>
              <a:t>3</a:t>
            </a:r>
          </a:p>
        </p:txBody>
      </p:sp>
      <p:sp>
        <p:nvSpPr>
          <p:cNvPr id="13321" name="Text Box 15"/>
          <p:cNvSpPr txBox="1">
            <a:spLocks noChangeArrowheads="1"/>
          </p:cNvSpPr>
          <p:nvPr/>
        </p:nvSpPr>
        <p:spPr bwMode="auto">
          <a:xfrm>
            <a:off x="4235450" y="616585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a:r>
              <a:rPr kumimoji="0" lang="en-US" altLang="zh-CN" sz="2400" b="0">
                <a:solidFill>
                  <a:schemeClr val="tx1"/>
                </a:solidFill>
                <a:latin typeface="Times New Roman" pitchFamily="18" charset="0"/>
                <a:ea typeface="宋体" pitchFamily="2" charset="-122"/>
              </a:rPr>
              <a:t>4</a:t>
            </a:r>
          </a:p>
        </p:txBody>
      </p:sp>
      <p:sp>
        <p:nvSpPr>
          <p:cNvPr id="13322" name="Text Box 16"/>
          <p:cNvSpPr txBox="1">
            <a:spLocks noChangeArrowheads="1"/>
          </p:cNvSpPr>
          <p:nvPr/>
        </p:nvSpPr>
        <p:spPr bwMode="auto">
          <a:xfrm>
            <a:off x="5292725" y="630872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a:r>
              <a:rPr kumimoji="0" lang="en-US" altLang="zh-CN" sz="2400" b="0">
                <a:solidFill>
                  <a:schemeClr val="tx1"/>
                </a:solidFill>
                <a:latin typeface="Times New Roman" pitchFamily="18" charset="0"/>
                <a:ea typeface="宋体" pitchFamily="2" charset="-122"/>
              </a:rPr>
              <a:t>5</a:t>
            </a:r>
          </a:p>
        </p:txBody>
      </p:sp>
      <p:sp>
        <p:nvSpPr>
          <p:cNvPr id="146449" name="Text Box 17"/>
          <p:cNvSpPr txBox="1">
            <a:spLocks noChangeArrowheads="1"/>
          </p:cNvSpPr>
          <p:nvPr/>
        </p:nvSpPr>
        <p:spPr bwMode="auto">
          <a:xfrm>
            <a:off x="5775325" y="5949950"/>
            <a:ext cx="2613025" cy="447675"/>
          </a:xfrm>
          <a:prstGeom prst="rect">
            <a:avLst/>
          </a:prstGeom>
          <a:noFill/>
          <a:ln w="9525">
            <a:noFill/>
            <a:miter lim="800000"/>
            <a:headEnd/>
            <a:tailEnd/>
          </a:ln>
          <a:effectLst>
            <a:outerShdw dist="13470" dir="2700000" algn="ctr" rotWithShape="0">
              <a:schemeClr val="bg2"/>
            </a:outerShdw>
          </a:effectLst>
        </p:spPr>
        <p:txBody>
          <a:bodyPr wrap="none" lIns="81376" tIns="40688" rIns="81376" bIns="40688" anchor="ctr">
            <a:spAutoFit/>
          </a:bodyPr>
          <a:lstStyle/>
          <a:p>
            <a:pPr algn="l">
              <a:defRPr/>
            </a:pPr>
            <a:r>
              <a:rPr kumimoji="0" lang="zh-CN" altLang="en-US" sz="2400">
                <a:solidFill>
                  <a:srgbClr val="FFFFFF"/>
                </a:solidFill>
                <a:effectLst>
                  <a:outerShdw blurRad="38100" dist="38100" dir="2700000" algn="tl">
                    <a:srgbClr val="000000"/>
                  </a:outerShdw>
                </a:effectLst>
                <a:latin typeface="Times New Roman" pitchFamily="18" charset="0"/>
                <a:ea typeface="宋体" pitchFamily="2" charset="-122"/>
              </a:rPr>
              <a:t>留种前度量的性状</a:t>
            </a:r>
          </a:p>
        </p:txBody>
      </p:sp>
      <p:sp>
        <p:nvSpPr>
          <p:cNvPr id="146450" name="Text Box 18"/>
          <p:cNvSpPr txBox="1">
            <a:spLocks noChangeArrowheads="1"/>
          </p:cNvSpPr>
          <p:nvPr/>
        </p:nvSpPr>
        <p:spPr bwMode="auto">
          <a:xfrm>
            <a:off x="6135688" y="5516563"/>
            <a:ext cx="2613025" cy="447675"/>
          </a:xfrm>
          <a:prstGeom prst="rect">
            <a:avLst/>
          </a:prstGeom>
          <a:noFill/>
          <a:ln w="9525">
            <a:noFill/>
            <a:miter lim="800000"/>
            <a:headEnd/>
            <a:tailEnd/>
          </a:ln>
          <a:effectLst>
            <a:outerShdw dist="13470" dir="2700000" algn="ctr" rotWithShape="0">
              <a:schemeClr val="bg2"/>
            </a:outerShdw>
          </a:effectLst>
        </p:spPr>
        <p:txBody>
          <a:bodyPr wrap="none" lIns="81376" tIns="40688" rIns="81376" bIns="40688" anchor="ctr">
            <a:spAutoFit/>
          </a:bodyPr>
          <a:lstStyle/>
          <a:p>
            <a:pPr algn="l">
              <a:defRPr/>
            </a:pPr>
            <a:r>
              <a:rPr kumimoji="0" lang="zh-CN" altLang="en-US" sz="2400">
                <a:solidFill>
                  <a:srgbClr val="FFFFFF"/>
                </a:solidFill>
                <a:effectLst>
                  <a:outerShdw blurRad="38100" dist="38100" dir="2700000" algn="tl">
                    <a:srgbClr val="000000"/>
                  </a:outerShdw>
                </a:effectLst>
                <a:latin typeface="Arial" pitchFamily="34" charset="0"/>
                <a:ea typeface="宋体" pitchFamily="2" charset="-122"/>
              </a:rPr>
              <a:t>留种后度量的性状</a:t>
            </a:r>
          </a:p>
        </p:txBody>
      </p:sp>
      <p:sp>
        <p:nvSpPr>
          <p:cNvPr id="146451" name="Text Box 19"/>
          <p:cNvSpPr txBox="1">
            <a:spLocks noChangeArrowheads="1"/>
          </p:cNvSpPr>
          <p:nvPr/>
        </p:nvSpPr>
        <p:spPr bwMode="auto">
          <a:xfrm>
            <a:off x="6424613" y="5157788"/>
            <a:ext cx="1387475" cy="447675"/>
          </a:xfrm>
          <a:prstGeom prst="rect">
            <a:avLst/>
          </a:prstGeom>
          <a:noFill/>
          <a:ln w="9525">
            <a:noFill/>
            <a:miter lim="800000"/>
            <a:headEnd/>
            <a:tailEnd/>
          </a:ln>
          <a:effectLst>
            <a:outerShdw dist="13470" dir="2700000" algn="ctr" rotWithShape="0">
              <a:schemeClr val="bg2"/>
            </a:outerShdw>
          </a:effectLst>
        </p:spPr>
        <p:txBody>
          <a:bodyPr wrap="none" lIns="81376" tIns="40688" rIns="81376" bIns="40688" anchor="ctr">
            <a:spAutoFit/>
          </a:bodyPr>
          <a:lstStyle/>
          <a:p>
            <a:pPr algn="l">
              <a:defRPr/>
            </a:pPr>
            <a:r>
              <a:rPr kumimoji="0" lang="zh-CN" altLang="en-US" sz="2400">
                <a:solidFill>
                  <a:schemeClr val="tx1"/>
                </a:solidFill>
                <a:effectLst>
                  <a:outerShdw blurRad="38100" dist="38100" dir="2700000" algn="tl">
                    <a:srgbClr val="FFFFFF"/>
                  </a:outerShdw>
                </a:effectLst>
                <a:latin typeface="Arial" pitchFamily="34" charset="0"/>
                <a:ea typeface="宋体" pitchFamily="2" charset="-122"/>
              </a:rPr>
              <a:t>限性性状</a:t>
            </a:r>
          </a:p>
        </p:txBody>
      </p:sp>
      <p:sp>
        <p:nvSpPr>
          <p:cNvPr id="146452" name="Text Box 20"/>
          <p:cNvSpPr txBox="1">
            <a:spLocks noChangeArrowheads="1"/>
          </p:cNvSpPr>
          <p:nvPr/>
        </p:nvSpPr>
        <p:spPr bwMode="auto">
          <a:xfrm>
            <a:off x="6713538" y="4797425"/>
            <a:ext cx="1387475" cy="447675"/>
          </a:xfrm>
          <a:prstGeom prst="rect">
            <a:avLst/>
          </a:prstGeom>
          <a:noFill/>
          <a:ln w="9525">
            <a:noFill/>
            <a:miter lim="800000"/>
            <a:headEnd/>
            <a:tailEnd/>
          </a:ln>
          <a:effectLst>
            <a:outerShdw dist="13470" dir="2700000" algn="ctr" rotWithShape="0">
              <a:schemeClr val="bg2"/>
            </a:outerShdw>
          </a:effectLst>
        </p:spPr>
        <p:txBody>
          <a:bodyPr wrap="none" lIns="81376" tIns="40688" rIns="81376" bIns="40688" anchor="ctr">
            <a:spAutoFit/>
          </a:bodyPr>
          <a:lstStyle/>
          <a:p>
            <a:pPr algn="l">
              <a:defRPr/>
            </a:pPr>
            <a:r>
              <a:rPr kumimoji="0" lang="zh-CN" altLang="en-US" sz="2400">
                <a:solidFill>
                  <a:srgbClr val="FFFFFF"/>
                </a:solidFill>
                <a:effectLst>
                  <a:outerShdw blurRad="38100" dist="38100" dir="2700000" algn="tl">
                    <a:srgbClr val="000000"/>
                  </a:outerShdw>
                </a:effectLst>
                <a:latin typeface="Arial" pitchFamily="34" charset="0"/>
                <a:ea typeface="宋体" pitchFamily="2" charset="-122"/>
              </a:rPr>
              <a:t>胴体性状</a:t>
            </a:r>
          </a:p>
        </p:txBody>
      </p:sp>
      <p:sp>
        <p:nvSpPr>
          <p:cNvPr id="13327" name="Line 21"/>
          <p:cNvSpPr>
            <a:spLocks noChangeShapeType="1"/>
          </p:cNvSpPr>
          <p:nvPr/>
        </p:nvSpPr>
        <p:spPr bwMode="auto">
          <a:xfrm flipH="1">
            <a:off x="6300788" y="5084763"/>
            <a:ext cx="431800" cy="0"/>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328" name="Line 22"/>
          <p:cNvSpPr>
            <a:spLocks noChangeShapeType="1"/>
          </p:cNvSpPr>
          <p:nvPr/>
        </p:nvSpPr>
        <p:spPr bwMode="auto">
          <a:xfrm flipH="1">
            <a:off x="6011863" y="5373688"/>
            <a:ext cx="431800" cy="0"/>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329" name="Line 23"/>
          <p:cNvSpPr>
            <a:spLocks noChangeShapeType="1"/>
          </p:cNvSpPr>
          <p:nvPr/>
        </p:nvSpPr>
        <p:spPr bwMode="auto">
          <a:xfrm flipH="1">
            <a:off x="5795963" y="5734050"/>
            <a:ext cx="431800" cy="0"/>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330" name="Line 24"/>
          <p:cNvSpPr>
            <a:spLocks noChangeShapeType="1"/>
          </p:cNvSpPr>
          <p:nvPr/>
        </p:nvSpPr>
        <p:spPr bwMode="auto">
          <a:xfrm flipH="1">
            <a:off x="5364163" y="6165850"/>
            <a:ext cx="431800" cy="0"/>
          </a:xfrm>
          <a:prstGeom prst="line">
            <a:avLst/>
          </a:prstGeom>
          <a:noFill/>
          <a:ln w="571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331" name="AutoShape 20">
            <a:hlinkClick r:id="rId7" action="ppaction://hlinksldjump" highlightClick="1"/>
          </p:cNvPr>
          <p:cNvSpPr>
            <a:spLocks noChangeArrowheads="1"/>
          </p:cNvSpPr>
          <p:nvPr/>
        </p:nvSpPr>
        <p:spPr bwMode="auto">
          <a:xfrm>
            <a:off x="8459788" y="188913"/>
            <a:ext cx="433387" cy="360362"/>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6449"/>
                                        </p:tgtEl>
                                        <p:attrNameLst>
                                          <p:attrName>style.visibility</p:attrName>
                                        </p:attrNameLst>
                                      </p:cBhvr>
                                      <p:to>
                                        <p:strVal val="visible"/>
                                      </p:to>
                                    </p:set>
                                    <p:anim calcmode="lin" valueType="num">
                                      <p:cBhvr additive="base">
                                        <p:cTn id="7" dur="500" fill="hold"/>
                                        <p:tgtEl>
                                          <p:spTgt spid="146449"/>
                                        </p:tgtEl>
                                        <p:attrNameLst>
                                          <p:attrName>ppt_x</p:attrName>
                                        </p:attrNameLst>
                                      </p:cBhvr>
                                      <p:tavLst>
                                        <p:tav tm="0">
                                          <p:val>
                                            <p:strVal val="1+#ppt_w/2"/>
                                          </p:val>
                                        </p:tav>
                                        <p:tav tm="100000">
                                          <p:val>
                                            <p:strVal val="#ppt_x"/>
                                          </p:val>
                                        </p:tav>
                                      </p:tavLst>
                                    </p:anim>
                                    <p:anim calcmode="lin" valueType="num">
                                      <p:cBhvr additive="base">
                                        <p:cTn id="8" dur="500" fill="hold"/>
                                        <p:tgtEl>
                                          <p:spTgt spid="14644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6450"/>
                                        </p:tgtEl>
                                        <p:attrNameLst>
                                          <p:attrName>style.visibility</p:attrName>
                                        </p:attrNameLst>
                                      </p:cBhvr>
                                      <p:to>
                                        <p:strVal val="visible"/>
                                      </p:to>
                                    </p:set>
                                    <p:anim calcmode="lin" valueType="num">
                                      <p:cBhvr additive="base">
                                        <p:cTn id="13" dur="500" fill="hold"/>
                                        <p:tgtEl>
                                          <p:spTgt spid="146450"/>
                                        </p:tgtEl>
                                        <p:attrNameLst>
                                          <p:attrName>ppt_x</p:attrName>
                                        </p:attrNameLst>
                                      </p:cBhvr>
                                      <p:tavLst>
                                        <p:tav tm="0">
                                          <p:val>
                                            <p:strVal val="1+#ppt_w/2"/>
                                          </p:val>
                                        </p:tav>
                                        <p:tav tm="100000">
                                          <p:val>
                                            <p:strVal val="#ppt_x"/>
                                          </p:val>
                                        </p:tav>
                                      </p:tavLst>
                                    </p:anim>
                                    <p:anim calcmode="lin" valueType="num">
                                      <p:cBhvr additive="base">
                                        <p:cTn id="14" dur="500" fill="hold"/>
                                        <p:tgtEl>
                                          <p:spTgt spid="14645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46451"/>
                                        </p:tgtEl>
                                        <p:attrNameLst>
                                          <p:attrName>style.visibility</p:attrName>
                                        </p:attrNameLst>
                                      </p:cBhvr>
                                      <p:to>
                                        <p:strVal val="visible"/>
                                      </p:to>
                                    </p:set>
                                    <p:anim calcmode="lin" valueType="num">
                                      <p:cBhvr additive="base">
                                        <p:cTn id="19" dur="500" fill="hold"/>
                                        <p:tgtEl>
                                          <p:spTgt spid="146451"/>
                                        </p:tgtEl>
                                        <p:attrNameLst>
                                          <p:attrName>ppt_x</p:attrName>
                                        </p:attrNameLst>
                                      </p:cBhvr>
                                      <p:tavLst>
                                        <p:tav tm="0">
                                          <p:val>
                                            <p:strVal val="1+#ppt_w/2"/>
                                          </p:val>
                                        </p:tav>
                                        <p:tav tm="100000">
                                          <p:val>
                                            <p:strVal val="#ppt_x"/>
                                          </p:val>
                                        </p:tav>
                                      </p:tavLst>
                                    </p:anim>
                                    <p:anim calcmode="lin" valueType="num">
                                      <p:cBhvr additive="base">
                                        <p:cTn id="20" dur="500" fill="hold"/>
                                        <p:tgtEl>
                                          <p:spTgt spid="14645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46452"/>
                                        </p:tgtEl>
                                        <p:attrNameLst>
                                          <p:attrName>style.visibility</p:attrName>
                                        </p:attrNameLst>
                                      </p:cBhvr>
                                      <p:to>
                                        <p:strVal val="visible"/>
                                      </p:to>
                                    </p:set>
                                    <p:anim calcmode="lin" valueType="num">
                                      <p:cBhvr additive="base">
                                        <p:cTn id="25" dur="500" fill="hold"/>
                                        <p:tgtEl>
                                          <p:spTgt spid="146452"/>
                                        </p:tgtEl>
                                        <p:attrNameLst>
                                          <p:attrName>ppt_x</p:attrName>
                                        </p:attrNameLst>
                                      </p:cBhvr>
                                      <p:tavLst>
                                        <p:tav tm="0">
                                          <p:val>
                                            <p:strVal val="1+#ppt_w/2"/>
                                          </p:val>
                                        </p:tav>
                                        <p:tav tm="100000">
                                          <p:val>
                                            <p:strVal val="#ppt_x"/>
                                          </p:val>
                                        </p:tav>
                                      </p:tavLst>
                                    </p:anim>
                                    <p:anim calcmode="lin" valueType="num">
                                      <p:cBhvr additive="base">
                                        <p:cTn id="26" dur="500" fill="hold"/>
                                        <p:tgtEl>
                                          <p:spTgt spid="1464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49" grpId="0" autoUpdateAnimBg="0"/>
      <p:bldP spid="146450" grpId="0" autoUpdateAnimBg="0"/>
      <p:bldP spid="146451" grpId="0" autoUpdateAnimBg="0"/>
      <p:bldP spid="146452"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AutoShape 19">
            <a:hlinkClick r:id="rId4" action="ppaction://hlinksldjump" highlightClick="1"/>
          </p:cNvPr>
          <p:cNvSpPr>
            <a:spLocks noChangeArrowheads="1"/>
          </p:cNvSpPr>
          <p:nvPr/>
        </p:nvSpPr>
        <p:spPr bwMode="auto">
          <a:xfrm>
            <a:off x="8459788" y="188913"/>
            <a:ext cx="433387" cy="360362"/>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graphicFrame>
        <p:nvGraphicFramePr>
          <p:cNvPr id="162870" name="Group 54"/>
          <p:cNvGraphicFramePr>
            <a:graphicFrameLocks noGrp="1"/>
          </p:cNvGraphicFramePr>
          <p:nvPr/>
        </p:nvGraphicFramePr>
        <p:xfrm>
          <a:off x="611188" y="1841500"/>
          <a:ext cx="7920037" cy="3963988"/>
        </p:xfrm>
        <a:graphic>
          <a:graphicData uri="http://schemas.openxmlformats.org/drawingml/2006/table">
            <a:tbl>
              <a:tblPr/>
              <a:tblGrid>
                <a:gridCol w="3240087"/>
                <a:gridCol w="2447925"/>
                <a:gridCol w="2232025"/>
              </a:tblGrid>
              <a:tr h="64928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3333FF"/>
                          </a:solidFill>
                          <a:effectLst/>
                          <a:latin typeface="Times New Roman" pitchFamily="18" charset="0"/>
                          <a:ea typeface="宋体" pitchFamily="2" charset="-122"/>
                        </a:rPr>
                        <a:t>研究工作内容</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3333FF"/>
                          </a:solidFill>
                          <a:effectLst/>
                          <a:latin typeface="Times New Roman" pitchFamily="18" charset="0"/>
                          <a:ea typeface="宋体" pitchFamily="2" charset="-122"/>
                        </a:rPr>
                        <a:t>研究水平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3333FF"/>
                          </a:solidFill>
                          <a:effectLst/>
                          <a:latin typeface="Times New Roman" pitchFamily="18" charset="0"/>
                          <a:ea typeface="宋体" pitchFamily="2" charset="-122"/>
                        </a:rPr>
                        <a:t>与发达国家的差距</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77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FF3300"/>
                          </a:solidFill>
                          <a:effectLst/>
                          <a:latin typeface="Times New Roman" pitchFamily="18" charset="0"/>
                          <a:ea typeface="宋体" pitchFamily="2" charset="-122"/>
                        </a:rPr>
                        <a:t>选种理论与实践</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A50021"/>
                          </a:solidFill>
                          <a:effectLst/>
                          <a:latin typeface="Times New Roman" pitchFamily="18" charset="0"/>
                          <a:ea typeface="宋体" pitchFamily="2" charset="-122"/>
                        </a:rPr>
                        <a:t>世界先进水平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1</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a:t>
                      </a: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2</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67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FF3300"/>
                          </a:solidFill>
                          <a:effectLst/>
                          <a:latin typeface="Times New Roman" pitchFamily="18" charset="0"/>
                          <a:ea typeface="宋体" pitchFamily="2" charset="-122"/>
                        </a:rPr>
                        <a:t>遗传参数与育种值估计</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A50021"/>
                          </a:solidFill>
                          <a:effectLst/>
                          <a:latin typeface="Times New Roman" pitchFamily="18" charset="0"/>
                          <a:ea typeface="宋体" pitchFamily="2" charset="-122"/>
                        </a:rPr>
                        <a:t>接近世界先进水平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2</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a:t>
                      </a: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3</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67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FF3300"/>
                          </a:solidFill>
                          <a:effectLst/>
                          <a:latin typeface="Times New Roman" pitchFamily="18" charset="0"/>
                          <a:ea typeface="宋体" pitchFamily="2" charset="-122"/>
                        </a:rPr>
                        <a:t>遗传标记筛选</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A50021"/>
                          </a:solidFill>
                          <a:effectLst/>
                          <a:latin typeface="Times New Roman" pitchFamily="18" charset="0"/>
                          <a:ea typeface="宋体" pitchFamily="2" charset="-122"/>
                        </a:rPr>
                        <a:t>世界一般水平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3</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a:t>
                      </a: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4</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67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FF3300"/>
                          </a:solidFill>
                          <a:effectLst/>
                          <a:latin typeface="Times New Roman" pitchFamily="18" charset="0"/>
                          <a:ea typeface="宋体" pitchFamily="2" charset="-122"/>
                        </a:rPr>
                        <a:t>基因定位</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A50021"/>
                          </a:solidFill>
                          <a:effectLst/>
                          <a:latin typeface="Times New Roman" pitchFamily="18" charset="0"/>
                          <a:ea typeface="宋体" pitchFamily="2" charset="-122"/>
                        </a:rPr>
                        <a:t>世界一般水平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3</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a:t>
                      </a: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4</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667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FF3300"/>
                          </a:solidFill>
                          <a:effectLst/>
                          <a:latin typeface="Times New Roman" pitchFamily="18" charset="0"/>
                          <a:ea typeface="宋体" pitchFamily="2" charset="-122"/>
                        </a:rPr>
                        <a:t>基因组分析</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000" b="0" i="0" u="none" strike="noStrike" cap="none" normalizeH="0" baseline="0" smtClean="0">
                          <a:ln>
                            <a:noFill/>
                          </a:ln>
                          <a:solidFill>
                            <a:srgbClr val="A50021"/>
                          </a:solidFill>
                          <a:effectLst/>
                          <a:latin typeface="Times New Roman" pitchFamily="18" charset="0"/>
                          <a:ea typeface="宋体" pitchFamily="2" charset="-122"/>
                        </a:rPr>
                        <a:t>接近世界一般水平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4</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a:t>
                      </a:r>
                      <a:r>
                        <a:rPr kumimoji="1" lang="en-US" altLang="zh-CN" sz="2000" b="0" i="0" u="none" strike="noStrike" cap="none" normalizeH="0" baseline="0" smtClean="0">
                          <a:ln>
                            <a:noFill/>
                          </a:ln>
                          <a:solidFill>
                            <a:srgbClr val="000066"/>
                          </a:solidFill>
                          <a:effectLst/>
                          <a:latin typeface="Times New Roman" pitchFamily="18" charset="0"/>
                          <a:ea typeface="宋体" pitchFamily="2" charset="-122"/>
                        </a:rPr>
                        <a:t>5</a:t>
                      </a:r>
                      <a:r>
                        <a:rPr kumimoji="1" lang="zh-CN" altLang="en-US" sz="2000" b="0" i="0" u="none" strike="noStrike" cap="none" normalizeH="0" baseline="0" smtClean="0">
                          <a:ln>
                            <a:noFill/>
                          </a:ln>
                          <a:solidFill>
                            <a:srgbClr val="000066"/>
                          </a:solidFill>
                          <a:effectLst/>
                          <a:latin typeface="Times New Roman" pitchFamily="18" charset="0"/>
                          <a:ea typeface="宋体" pitchFamily="2" charset="-122"/>
                        </a:rPr>
                        <a:t>年</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62871" name="Text Box 55"/>
          <p:cNvSpPr txBox="1">
            <a:spLocks noChangeArrowheads="1"/>
          </p:cNvSpPr>
          <p:nvPr/>
        </p:nvSpPr>
        <p:spPr bwMode="auto">
          <a:xfrm>
            <a:off x="1042988" y="833438"/>
            <a:ext cx="6911975" cy="579437"/>
          </a:xfrm>
          <a:prstGeom prst="rect">
            <a:avLst/>
          </a:prstGeom>
          <a:solidFill>
            <a:srgbClr val="00CC00">
              <a:alpha val="50000"/>
            </a:srgbClr>
          </a:solidFill>
          <a:ln w="57150" cmpd="thinThick" algn="ctr">
            <a:noFill/>
            <a:miter lim="800000"/>
            <a:headEnd/>
            <a:tailEnd/>
          </a:ln>
          <a:effectLst/>
          <a:scene3d>
            <a:camera prst="legacyPerspectiveBottom"/>
            <a:lightRig rig="legacyFlat3" dir="t"/>
          </a:scene3d>
          <a:sp3d extrusionH="887400" prstMaterial="legacyMatte">
            <a:bevelT w="13500" h="13500" prst="angle"/>
            <a:bevelB w="13500" h="13500" prst="angle"/>
            <a:extrusionClr>
              <a:srgbClr val="00CC00"/>
            </a:extrusionClr>
          </a:sp3d>
        </p:spPr>
        <p:txBody>
          <a:bodyPr>
            <a:spAutoFit/>
            <a:flatTx/>
          </a:bodyPr>
          <a:lstStyle/>
          <a:p>
            <a:pPr eaLnBrk="1" hangingPunct="1">
              <a:spcBef>
                <a:spcPct val="50000"/>
              </a:spcBef>
              <a:defRPr/>
            </a:pPr>
            <a:r>
              <a:rPr lang="zh-CN" altLang="en-US" sz="3200" b="0" i="1">
                <a:solidFill>
                  <a:srgbClr val="FF3300"/>
                </a:solidFill>
                <a:effectLst>
                  <a:outerShdw blurRad="38100" dist="38100" dir="2700000" algn="tl">
                    <a:srgbClr val="000000"/>
                  </a:outerShdw>
                </a:effectLst>
                <a:latin typeface="Times New Roman" pitchFamily="18" charset="0"/>
                <a:ea typeface="隶书" pitchFamily="49" charset="-122"/>
              </a:rPr>
              <a:t>我国动物遗传育种与国际水平比较</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AutoShape 19">
            <a:hlinkClick r:id="rId4" action="ppaction://hlinksldjump" highlightClick="1"/>
          </p:cNvPr>
          <p:cNvSpPr>
            <a:spLocks noChangeArrowheads="1"/>
          </p:cNvSpPr>
          <p:nvPr/>
        </p:nvSpPr>
        <p:spPr bwMode="auto">
          <a:xfrm>
            <a:off x="8567738" y="188913"/>
            <a:ext cx="433387" cy="360362"/>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graphicFrame>
        <p:nvGraphicFramePr>
          <p:cNvPr id="5" name="Group 6"/>
          <p:cNvGraphicFramePr>
            <a:graphicFrameLocks noGrp="1"/>
          </p:cNvGraphicFramePr>
          <p:nvPr/>
        </p:nvGraphicFramePr>
        <p:xfrm>
          <a:off x="500063" y="3857625"/>
          <a:ext cx="8215312" cy="2774948"/>
        </p:xfrm>
        <a:graphic>
          <a:graphicData uri="http://schemas.openxmlformats.org/drawingml/2006/table">
            <a:tbl>
              <a:tblPr/>
              <a:tblGrid>
                <a:gridCol w="3857627"/>
                <a:gridCol w="2714624"/>
                <a:gridCol w="1643061"/>
              </a:tblGrid>
              <a:tr h="42677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名  称</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专利号</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类  型</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677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单胃动物仿生消化系统</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CN"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200910078147.1</a:t>
                      </a:r>
                      <a:endParaRPr kumimoji="1" lang="zh-CN" altLang="zh-CN"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发明</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03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动物胃肠道模拟消化器</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200920705937.x</a:t>
                      </a:r>
                      <a:endParaRPr kumimoji="1" lang="zh-CN"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实用新型</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03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单胃动物仿生消化系统</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200920105936.5</a:t>
                      </a:r>
                      <a:endParaRPr kumimoji="1" lang="zh-CN"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实用新型</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03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单胃动物仿生消化设备</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200930126303.8</a:t>
                      </a:r>
                      <a:endParaRPr kumimoji="1" lang="zh-CN"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外观设计</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03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单胃动物仿生消化系统</a:t>
                      </a:r>
                      <a:endParaRPr kumimoji="1" lang="zh-CN" altLang="zh-CN"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en-US"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2009SR027150</a:t>
                      </a:r>
                      <a:endParaRPr kumimoji="1" lang="zh-CN" altLang="zh-CN" sz="2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zh-CN" altLang="en-US"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软件著作</a:t>
                      </a:r>
                    </a:p>
                  </a:txBody>
                  <a:tcPr marL="68579" marR="6857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89121" name="Picture 6" descr="主视图11副本2.jpg"/>
          <p:cNvPicPr preferRelativeResize="0">
            <a:picLocks/>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14938" y="1000125"/>
            <a:ext cx="3357562"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2" name="Picture 4" descr="CHICKEN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9163" y="831850"/>
            <a:ext cx="2509837" cy="281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5" descr="无标题14"/>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88" y="0"/>
            <a:ext cx="9129712" cy="6858000"/>
          </a:xfrm>
          <a:prstGeom prst="rect">
            <a:avLst/>
          </a:prstGeom>
          <a:gradFill rotWithShape="1">
            <a:gsLst>
              <a:gs pos="0">
                <a:srgbClr val="007600"/>
              </a:gs>
              <a:gs pos="50000">
                <a:srgbClr val="00FF00"/>
              </a:gs>
              <a:gs pos="100000">
                <a:srgbClr val="007600"/>
              </a:gs>
            </a:gsLst>
            <a:lin ang="5400000" scaled="1"/>
          </a:gradFill>
          <a:ln w="9525" algn="ctr">
            <a:solidFill>
              <a:schemeClr val="tx1"/>
            </a:solidFill>
            <a:miter lim="800000"/>
            <a:headEnd/>
            <a:tailEnd/>
          </a:ln>
        </p:spPr>
      </p:pic>
      <p:sp>
        <p:nvSpPr>
          <p:cNvPr id="263174" name="AutoShape 6"/>
          <p:cNvSpPr>
            <a:spLocks noChangeArrowheads="1"/>
          </p:cNvSpPr>
          <p:nvPr/>
        </p:nvSpPr>
        <p:spPr bwMode="auto">
          <a:xfrm>
            <a:off x="252413" y="331788"/>
            <a:ext cx="2519362" cy="936625"/>
          </a:xfrm>
          <a:prstGeom prst="wedgeRoundRectCallout">
            <a:avLst>
              <a:gd name="adj1" fmla="val 63421"/>
              <a:gd name="adj2" fmla="val 205083"/>
              <a:gd name="adj3" fmla="val 16667"/>
            </a:avLst>
          </a:prstGeom>
          <a:gradFill rotWithShape="1">
            <a:gsLst>
              <a:gs pos="0">
                <a:srgbClr val="007600"/>
              </a:gs>
              <a:gs pos="50000">
                <a:srgbClr val="00FF00"/>
              </a:gs>
              <a:gs pos="100000">
                <a:srgbClr val="007600"/>
              </a:gs>
            </a:gsLst>
            <a:lin ang="5400000" scaled="1"/>
          </a:gradFill>
          <a:ln w="9525">
            <a:solidFill>
              <a:schemeClr val="tx1"/>
            </a:solidFill>
            <a:miter lim="800000"/>
            <a:headEnd/>
            <a:tailEnd/>
          </a:ln>
        </p:spPr>
        <p:txBody>
          <a:bodyPr lIns="54000" rIns="54000"/>
          <a:lstStyle/>
          <a:p>
            <a:pPr eaLnBrk="1" hangingPunct="1"/>
            <a:r>
              <a:rPr kumimoji="0" lang="zh-CN" altLang="en-US" sz="2400">
                <a:solidFill>
                  <a:srgbClr val="993300"/>
                </a:solidFill>
                <a:latin typeface="Tahoma" pitchFamily="34" charset="0"/>
                <a:ea typeface="华文隶书" pitchFamily="2" charset="-122"/>
              </a:rPr>
              <a:t>饲料背景不一样</a:t>
            </a:r>
          </a:p>
          <a:p>
            <a:pPr eaLnBrk="1" hangingPunct="1"/>
            <a:r>
              <a:rPr kumimoji="0" lang="en-US" altLang="zh-CN" sz="2400">
                <a:solidFill>
                  <a:srgbClr val="993300"/>
                </a:solidFill>
                <a:latin typeface="Tahoma" pitchFamily="34" charset="0"/>
                <a:ea typeface="华文隶书" pitchFamily="2" charset="-122"/>
              </a:rPr>
              <a:t>(t</a:t>
            </a:r>
            <a:r>
              <a:rPr kumimoji="0" lang="en-US" altLang="zh-CN" sz="2400" baseline="-25000">
                <a:solidFill>
                  <a:srgbClr val="993300"/>
                </a:solidFill>
                <a:latin typeface="Tahoma" pitchFamily="34" charset="0"/>
                <a:ea typeface="华文隶书" pitchFamily="2" charset="-122"/>
              </a:rPr>
              <a:t>1</a:t>
            </a:r>
            <a:r>
              <a:rPr kumimoji="0" lang="en-US" altLang="zh-CN" sz="2400">
                <a:solidFill>
                  <a:srgbClr val="993300"/>
                </a:solidFill>
                <a:latin typeface="Tahoma" pitchFamily="34" charset="0"/>
                <a:ea typeface="华文隶书" pitchFamily="2" charset="-122"/>
              </a:rPr>
              <a:t>, t</a:t>
            </a:r>
            <a:r>
              <a:rPr kumimoji="0" lang="en-US" altLang="zh-CN" sz="2400" baseline="-25000">
                <a:solidFill>
                  <a:srgbClr val="993300"/>
                </a:solidFill>
                <a:latin typeface="Tahoma" pitchFamily="34" charset="0"/>
                <a:ea typeface="华文隶书" pitchFamily="2" charset="-122"/>
              </a:rPr>
              <a:t>2</a:t>
            </a:r>
            <a:r>
              <a:rPr kumimoji="0" lang="en-US" altLang="zh-CN" sz="2400">
                <a:solidFill>
                  <a:srgbClr val="993300"/>
                </a:solidFill>
                <a:latin typeface="Tahoma" pitchFamily="34" charset="0"/>
                <a:ea typeface="华文隶书" pitchFamily="2" charset="-122"/>
              </a:rPr>
              <a:t>,</a:t>
            </a:r>
            <a:r>
              <a:rPr kumimoji="0" lang="en-US" altLang="zh-CN" sz="2400">
                <a:solidFill>
                  <a:srgbClr val="993300"/>
                </a:solidFill>
                <a:latin typeface="Arial" pitchFamily="34" charset="0"/>
                <a:ea typeface="华文隶书" pitchFamily="2" charset="-122"/>
              </a:rPr>
              <a:t>…</a:t>
            </a:r>
            <a:r>
              <a:rPr kumimoji="0" lang="en-US" altLang="zh-CN" sz="2400">
                <a:solidFill>
                  <a:srgbClr val="993300"/>
                </a:solidFill>
                <a:latin typeface="Tahoma" pitchFamily="34" charset="0"/>
                <a:ea typeface="华文隶书" pitchFamily="2" charset="-122"/>
              </a:rPr>
              <a:t>)</a:t>
            </a:r>
          </a:p>
        </p:txBody>
      </p:sp>
      <p:sp>
        <p:nvSpPr>
          <p:cNvPr id="263175" name="AutoShape 7"/>
          <p:cNvSpPr>
            <a:spLocks noChangeArrowheads="1"/>
          </p:cNvSpPr>
          <p:nvPr/>
        </p:nvSpPr>
        <p:spPr bwMode="auto">
          <a:xfrm>
            <a:off x="6119813" y="333375"/>
            <a:ext cx="2700337" cy="1008063"/>
          </a:xfrm>
          <a:prstGeom prst="wedgeRoundRectCallout">
            <a:avLst>
              <a:gd name="adj1" fmla="val -48352"/>
              <a:gd name="adj2" fmla="val 157403"/>
              <a:gd name="adj3" fmla="val 16667"/>
            </a:avLst>
          </a:prstGeom>
          <a:gradFill rotWithShape="1">
            <a:gsLst>
              <a:gs pos="0">
                <a:srgbClr val="007600"/>
              </a:gs>
              <a:gs pos="50000">
                <a:srgbClr val="00FF00"/>
              </a:gs>
              <a:gs pos="100000">
                <a:srgbClr val="007600"/>
              </a:gs>
            </a:gsLst>
            <a:lin ang="5400000" scaled="1"/>
          </a:gradFill>
          <a:ln w="9525" algn="ctr">
            <a:solidFill>
              <a:schemeClr val="tx1"/>
            </a:solidFill>
            <a:miter lim="800000"/>
            <a:headEnd/>
            <a:tailEnd/>
          </a:ln>
        </p:spPr>
        <p:txBody>
          <a:bodyPr lIns="54000" rIns="54000"/>
          <a:lstStyle/>
          <a:p>
            <a:pPr eaLnBrk="1" hangingPunct="1"/>
            <a:r>
              <a:rPr kumimoji="0" lang="zh-CN" altLang="en-US" sz="2400">
                <a:solidFill>
                  <a:srgbClr val="993300"/>
                </a:solidFill>
                <a:latin typeface="Tahoma" pitchFamily="34" charset="0"/>
                <a:ea typeface="华文隶书" pitchFamily="2" charset="-122"/>
              </a:rPr>
              <a:t>动物对象不一样</a:t>
            </a:r>
          </a:p>
          <a:p>
            <a:pPr eaLnBrk="1" hangingPunct="1"/>
            <a:r>
              <a:rPr kumimoji="0" lang="en-US" altLang="zh-CN" sz="2400">
                <a:solidFill>
                  <a:srgbClr val="993300"/>
                </a:solidFill>
                <a:latin typeface="Tahoma" pitchFamily="34" charset="0"/>
                <a:ea typeface="华文隶书" pitchFamily="2" charset="-122"/>
              </a:rPr>
              <a:t>(a1,a2,</a:t>
            </a:r>
            <a:r>
              <a:rPr kumimoji="0" lang="en-US" altLang="zh-CN" sz="2400">
                <a:solidFill>
                  <a:srgbClr val="993300"/>
                </a:solidFill>
                <a:latin typeface="Arial" pitchFamily="34" charset="0"/>
                <a:ea typeface="华文隶书" pitchFamily="2" charset="-122"/>
              </a:rPr>
              <a:t>…</a:t>
            </a:r>
            <a:r>
              <a:rPr kumimoji="0" lang="en-US" altLang="zh-CN" sz="2400">
                <a:solidFill>
                  <a:srgbClr val="993300"/>
                </a:solidFill>
                <a:latin typeface="Tahoma" pitchFamily="34" charset="0"/>
                <a:ea typeface="华文隶书" pitchFamily="2" charset="-122"/>
              </a:rPr>
              <a:t>,)</a:t>
            </a:r>
          </a:p>
          <a:p>
            <a:pPr eaLnBrk="1" hangingPunct="1"/>
            <a:endParaRPr kumimoji="0" lang="en-US" altLang="zh-CN" sz="2400">
              <a:solidFill>
                <a:srgbClr val="993300"/>
              </a:solidFill>
              <a:latin typeface="Tahoma" pitchFamily="34" charset="0"/>
              <a:ea typeface="华文隶书" pitchFamily="2" charset="-122"/>
            </a:endParaRPr>
          </a:p>
        </p:txBody>
      </p:sp>
      <p:sp>
        <p:nvSpPr>
          <p:cNvPr id="263176" name="AutoShape 8"/>
          <p:cNvSpPr>
            <a:spLocks noChangeArrowheads="1"/>
          </p:cNvSpPr>
          <p:nvPr/>
        </p:nvSpPr>
        <p:spPr bwMode="auto">
          <a:xfrm>
            <a:off x="6445250" y="4941888"/>
            <a:ext cx="2447925" cy="1008062"/>
          </a:xfrm>
          <a:prstGeom prst="wedgeRoundRectCallout">
            <a:avLst>
              <a:gd name="adj1" fmla="val -90532"/>
              <a:gd name="adj2" fmla="val -130472"/>
              <a:gd name="adj3" fmla="val 16667"/>
            </a:avLst>
          </a:prstGeom>
          <a:gradFill rotWithShape="1">
            <a:gsLst>
              <a:gs pos="0">
                <a:srgbClr val="007600"/>
              </a:gs>
              <a:gs pos="50000">
                <a:srgbClr val="00FF00"/>
              </a:gs>
              <a:gs pos="100000">
                <a:srgbClr val="007600"/>
              </a:gs>
            </a:gsLst>
            <a:lin ang="5400000" scaled="1"/>
          </a:gradFill>
          <a:ln w="9525" algn="ctr">
            <a:solidFill>
              <a:schemeClr val="tx1"/>
            </a:solidFill>
            <a:miter lim="800000"/>
            <a:headEnd/>
            <a:tailEnd/>
          </a:ln>
        </p:spPr>
        <p:txBody>
          <a:bodyPr lIns="54000" rIns="54000"/>
          <a:lstStyle/>
          <a:p>
            <a:pPr eaLnBrk="1" hangingPunct="1"/>
            <a:r>
              <a:rPr kumimoji="0" lang="zh-CN" altLang="en-US" sz="2400">
                <a:solidFill>
                  <a:srgbClr val="993300"/>
                </a:solidFill>
                <a:latin typeface="Tahoma" pitchFamily="34" charset="0"/>
                <a:ea typeface="华文隶书" pitchFamily="2" charset="-122"/>
              </a:rPr>
              <a:t>生产性能不一样</a:t>
            </a:r>
          </a:p>
          <a:p>
            <a:pPr eaLnBrk="1" hangingPunct="1"/>
            <a:r>
              <a:rPr kumimoji="0" lang="en-US" altLang="zh-CN" sz="2400">
                <a:solidFill>
                  <a:srgbClr val="993300"/>
                </a:solidFill>
                <a:latin typeface="Tahoma" pitchFamily="34" charset="0"/>
                <a:ea typeface="华文隶书" pitchFamily="2" charset="-122"/>
              </a:rPr>
              <a:t>(p1,p2,</a:t>
            </a:r>
            <a:r>
              <a:rPr kumimoji="0" lang="en-US" altLang="zh-CN" sz="2400">
                <a:solidFill>
                  <a:srgbClr val="993300"/>
                </a:solidFill>
                <a:latin typeface="Arial" pitchFamily="34" charset="0"/>
                <a:ea typeface="华文隶书" pitchFamily="2" charset="-122"/>
              </a:rPr>
              <a:t>…</a:t>
            </a:r>
            <a:r>
              <a:rPr kumimoji="0" lang="en-US" altLang="zh-CN" sz="2400">
                <a:solidFill>
                  <a:srgbClr val="993300"/>
                </a:solidFill>
                <a:latin typeface="Tahoma" pitchFamily="34" charset="0"/>
                <a:ea typeface="华文隶书" pitchFamily="2" charset="-122"/>
              </a:rPr>
              <a:t>,)</a:t>
            </a:r>
          </a:p>
        </p:txBody>
      </p:sp>
      <p:sp>
        <p:nvSpPr>
          <p:cNvPr id="263177" name="AutoShape 9"/>
          <p:cNvSpPr>
            <a:spLocks noChangeArrowheads="1"/>
          </p:cNvSpPr>
          <p:nvPr/>
        </p:nvSpPr>
        <p:spPr bwMode="auto">
          <a:xfrm>
            <a:off x="250825" y="4797425"/>
            <a:ext cx="2665413" cy="1008063"/>
          </a:xfrm>
          <a:prstGeom prst="wedgeRoundRectCallout">
            <a:avLst>
              <a:gd name="adj1" fmla="val 59352"/>
              <a:gd name="adj2" fmla="val -151102"/>
              <a:gd name="adj3" fmla="val 16667"/>
            </a:avLst>
          </a:prstGeom>
          <a:gradFill rotWithShape="1">
            <a:gsLst>
              <a:gs pos="0">
                <a:srgbClr val="007600"/>
              </a:gs>
              <a:gs pos="50000">
                <a:srgbClr val="00FF00"/>
              </a:gs>
              <a:gs pos="100000">
                <a:srgbClr val="007600"/>
              </a:gs>
            </a:gsLst>
            <a:lin ang="5400000" scaled="1"/>
          </a:gradFill>
          <a:ln w="9525" algn="ctr">
            <a:solidFill>
              <a:schemeClr val="tx1"/>
            </a:solidFill>
            <a:miter lim="800000"/>
            <a:headEnd/>
            <a:tailEnd/>
          </a:ln>
        </p:spPr>
        <p:txBody>
          <a:bodyPr lIns="54000" rIns="54000"/>
          <a:lstStyle/>
          <a:p>
            <a:pPr eaLnBrk="1" hangingPunct="1"/>
            <a:r>
              <a:rPr kumimoji="0" lang="zh-CN" altLang="en-US" sz="2400">
                <a:solidFill>
                  <a:srgbClr val="993300"/>
                </a:solidFill>
                <a:latin typeface="Tahoma" pitchFamily="34" charset="0"/>
                <a:ea typeface="华文隶书" pitchFamily="2" charset="-122"/>
              </a:rPr>
              <a:t>生产阶段不一样</a:t>
            </a:r>
          </a:p>
          <a:p>
            <a:pPr eaLnBrk="1" hangingPunct="1"/>
            <a:r>
              <a:rPr kumimoji="0" lang="en-US" altLang="zh-CN" sz="2400">
                <a:solidFill>
                  <a:srgbClr val="993300"/>
                </a:solidFill>
                <a:latin typeface="Tahoma" pitchFamily="34" charset="0"/>
                <a:ea typeface="华文隶书" pitchFamily="2" charset="-122"/>
              </a:rPr>
              <a:t>(g1,g2,</a:t>
            </a:r>
            <a:r>
              <a:rPr kumimoji="0" lang="en-US" altLang="zh-CN" sz="2400">
                <a:solidFill>
                  <a:srgbClr val="993300"/>
                </a:solidFill>
                <a:latin typeface="Arial" pitchFamily="34" charset="0"/>
                <a:ea typeface="华文隶书" pitchFamily="2" charset="-122"/>
              </a:rPr>
              <a:t>…</a:t>
            </a:r>
            <a:r>
              <a:rPr kumimoji="0" lang="en-US" altLang="zh-CN" sz="2400">
                <a:solidFill>
                  <a:srgbClr val="993300"/>
                </a:solidFill>
                <a:latin typeface="Tahoma" pitchFamily="34" charset="0"/>
                <a:ea typeface="华文隶书" pitchFamily="2" charset="-122"/>
              </a:rPr>
              <a:t>,)</a:t>
            </a:r>
          </a:p>
        </p:txBody>
      </p:sp>
      <p:grpSp>
        <p:nvGrpSpPr>
          <p:cNvPr id="2" name="Group 10"/>
          <p:cNvGrpSpPr>
            <a:grpSpLocks/>
          </p:cNvGrpSpPr>
          <p:nvPr/>
        </p:nvGrpSpPr>
        <p:grpSpPr bwMode="auto">
          <a:xfrm>
            <a:off x="2339975" y="2492375"/>
            <a:ext cx="4392613" cy="1512888"/>
            <a:chOff x="1474" y="1570"/>
            <a:chExt cx="2767" cy="953"/>
          </a:xfrm>
        </p:grpSpPr>
        <p:sp>
          <p:nvSpPr>
            <p:cNvPr id="14347" name="AutoShape 11"/>
            <p:cNvSpPr>
              <a:spLocks noChangeArrowheads="1"/>
            </p:cNvSpPr>
            <p:nvPr/>
          </p:nvSpPr>
          <p:spPr bwMode="auto">
            <a:xfrm>
              <a:off x="1474" y="1570"/>
              <a:ext cx="2767" cy="953"/>
            </a:xfrm>
            <a:prstGeom prst="bevel">
              <a:avLst>
                <a:gd name="adj" fmla="val 12500"/>
              </a:avLst>
            </a:prstGeom>
            <a:gradFill rotWithShape="1">
              <a:gsLst>
                <a:gs pos="0">
                  <a:srgbClr val="5E4776"/>
                </a:gs>
                <a:gs pos="50000">
                  <a:srgbClr val="CC99FF"/>
                </a:gs>
                <a:gs pos="100000">
                  <a:srgbClr val="5E4776"/>
                </a:gs>
              </a:gsLst>
              <a:lin ang="5400000" scaled="1"/>
            </a:gradFill>
            <a:ln w="9525">
              <a:solidFill>
                <a:schemeClr val="tx1"/>
              </a:solidFill>
              <a:miter lim="800000"/>
              <a:headEnd/>
              <a:tailEnd/>
            </a:ln>
          </p:spPr>
          <p:txBody>
            <a:bodyPr wrap="none" anchor="ctr"/>
            <a:lstStyle/>
            <a:p>
              <a:pPr algn="l" eaLnBrk="1" hangingPunct="1"/>
              <a:endParaRPr kumimoji="0" lang="en-US" altLang="zh-CN" sz="1800" b="0">
                <a:solidFill>
                  <a:schemeClr val="tx1"/>
                </a:solidFill>
                <a:latin typeface="Tahoma" pitchFamily="34" charset="0"/>
                <a:ea typeface="宋体" pitchFamily="2" charset="-122"/>
              </a:endParaRPr>
            </a:p>
            <a:p>
              <a:pPr algn="l" eaLnBrk="1" hangingPunct="1">
                <a:lnSpc>
                  <a:spcPct val="90000"/>
                </a:lnSpc>
                <a:spcBef>
                  <a:spcPct val="20000"/>
                </a:spcBef>
                <a:buSzPct val="85000"/>
              </a:pPr>
              <a:r>
                <a:rPr lang="en-US" altLang="zh-CN" sz="1800" b="0">
                  <a:solidFill>
                    <a:srgbClr val="003366"/>
                  </a:solidFill>
                  <a:latin typeface="Tahoma" pitchFamily="34" charset="0"/>
                  <a:ea typeface="宋体" pitchFamily="2" charset="-122"/>
                </a:rPr>
                <a:t>                </a:t>
              </a:r>
            </a:p>
            <a:p>
              <a:pPr algn="l" eaLnBrk="1" hangingPunct="1">
                <a:lnSpc>
                  <a:spcPct val="90000"/>
                </a:lnSpc>
                <a:spcBef>
                  <a:spcPct val="20000"/>
                </a:spcBef>
                <a:buSzPct val="85000"/>
              </a:pPr>
              <a:r>
                <a:rPr lang="en-US" altLang="zh-CN" sz="1800" b="0">
                  <a:solidFill>
                    <a:srgbClr val="003366"/>
                  </a:solidFill>
                  <a:latin typeface="Franklin Gothic Heavy" pitchFamily="34" charset="0"/>
                  <a:ea typeface="宋体" pitchFamily="2" charset="-122"/>
                </a:rPr>
                <a:t>            </a:t>
              </a:r>
              <a:r>
                <a:rPr lang="en-US" altLang="zh-CN" sz="1800" b="0">
                  <a:solidFill>
                    <a:srgbClr val="FFFF00"/>
                  </a:solidFill>
                  <a:latin typeface="Franklin Gothic Heavy" pitchFamily="34" charset="0"/>
                  <a:ea typeface="宋体" pitchFamily="2" charset="-122"/>
                </a:rPr>
                <a:t>SNAn</a:t>
              </a:r>
              <a:r>
                <a:rPr lang="en-US" altLang="zh-CN" sz="1800" b="0">
                  <a:solidFill>
                    <a:srgbClr val="FFFF00"/>
                  </a:solidFill>
                  <a:latin typeface="Tahoma" pitchFamily="34" charset="0"/>
                  <a:ea typeface="宋体" pitchFamily="2" charset="-122"/>
                </a:rPr>
                <a:t>: </a:t>
              </a:r>
              <a:r>
                <a:rPr lang="zh-CN" altLang="en-US" sz="1800" b="0">
                  <a:solidFill>
                    <a:srgbClr val="FFFF00"/>
                  </a:solidFill>
                  <a:latin typeface="Tahoma" pitchFamily="34" charset="0"/>
                  <a:ea typeface="华文隶书" pitchFamily="2" charset="-122"/>
                </a:rPr>
                <a:t>空间养分丰度</a:t>
              </a:r>
              <a:endParaRPr kumimoji="0" lang="zh-CN" altLang="en-US" sz="1800" b="0">
                <a:solidFill>
                  <a:srgbClr val="FFFF00"/>
                </a:solidFill>
                <a:latin typeface="Tahoma" pitchFamily="34" charset="0"/>
                <a:ea typeface="华文隶书" pitchFamily="2" charset="-122"/>
              </a:endParaRPr>
            </a:p>
          </p:txBody>
        </p:sp>
        <p:graphicFrame>
          <p:nvGraphicFramePr>
            <p:cNvPr id="14338" name="Object 12"/>
            <p:cNvGraphicFramePr>
              <a:graphicFrameLocks noChangeAspect="1"/>
            </p:cNvGraphicFramePr>
            <p:nvPr/>
          </p:nvGraphicFramePr>
          <p:xfrm>
            <a:off x="1991" y="1752"/>
            <a:ext cx="1778" cy="423"/>
          </p:xfrm>
          <a:graphic>
            <a:graphicData uri="http://schemas.openxmlformats.org/presentationml/2006/ole">
              <mc:AlternateContent xmlns:mc="http://schemas.openxmlformats.org/markup-compatibility/2006">
                <mc:Choice xmlns:v="urn:schemas-microsoft-com:vml" Requires="v">
                  <p:oleObj spid="_x0000_s14429" name="公式" r:id="rId4" imgW="1600200" imgH="381000" progId="Equation.3">
                    <p:embed/>
                  </p:oleObj>
                </mc:Choice>
                <mc:Fallback>
                  <p:oleObj name="公式" r:id="rId4" imgW="1600200" imgH="381000" progId="Equation.3">
                    <p:embed/>
                    <p:pic>
                      <p:nvPicPr>
                        <p:cNvPr id="0" name="Picture 5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1" y="1752"/>
                          <a:ext cx="1778" cy="423"/>
                        </a:xfrm>
                        <a:prstGeom prst="rect">
                          <a:avLst/>
                        </a:prstGeom>
                        <a:gradFill rotWithShape="1">
                          <a:gsLst>
                            <a:gs pos="0">
                              <a:srgbClr val="765E76"/>
                            </a:gs>
                            <a:gs pos="50000">
                              <a:srgbClr val="FFCCFF"/>
                            </a:gs>
                            <a:gs pos="100000">
                              <a:srgbClr val="765E76"/>
                            </a:gs>
                          </a:gsLst>
                          <a:lin ang="5400000" scaled="1"/>
                        </a:gradFill>
                      </p:spPr>
                    </p:pic>
                  </p:oleObj>
                </mc:Fallback>
              </mc:AlternateContent>
            </a:graphicData>
          </a:graphic>
        </p:graphicFrame>
      </p:grpSp>
      <p:sp>
        <p:nvSpPr>
          <p:cNvPr id="14345" name="AutoShape 13"/>
          <p:cNvSpPr>
            <a:spLocks noChangeArrowheads="1"/>
          </p:cNvSpPr>
          <p:nvPr/>
        </p:nvSpPr>
        <p:spPr bwMode="auto">
          <a:xfrm>
            <a:off x="323850" y="6165850"/>
            <a:ext cx="6335713" cy="503238"/>
          </a:xfrm>
          <a:prstGeom prst="flowChartDisplay">
            <a:avLst/>
          </a:prstGeom>
          <a:gradFill rotWithShape="1">
            <a:gsLst>
              <a:gs pos="0">
                <a:srgbClr val="3333CC"/>
              </a:gs>
              <a:gs pos="100000">
                <a:srgbClr val="18185E"/>
              </a:gs>
            </a:gsLst>
            <a:lin ang="5400000" scaled="1"/>
          </a:gradFill>
          <a:ln w="9525">
            <a:solidFill>
              <a:schemeClr val="tx1"/>
            </a:solidFill>
            <a:miter lim="800000"/>
            <a:headEnd/>
            <a:tailEnd/>
          </a:ln>
        </p:spPr>
        <p:txBody>
          <a:bodyPr wrap="none" lIns="18000" tIns="10800" rIns="18000" bIns="10800" anchor="ctr"/>
          <a:lstStyle/>
          <a:p>
            <a:pPr eaLnBrk="1" hangingPunct="1"/>
            <a:r>
              <a:rPr kumimoji="0" lang="zh-CN" altLang="en-US" sz="2400" b="0">
                <a:solidFill>
                  <a:schemeClr val="bg1"/>
                </a:solidFill>
                <a:latin typeface="Franklin Gothic Heavy" pitchFamily="34" charset="0"/>
                <a:ea typeface="华文隶书" pitchFamily="2" charset="-122"/>
              </a:rPr>
              <a:t>我国动物的营养需要的专业</a:t>
            </a:r>
            <a:r>
              <a:rPr kumimoji="0" lang="en-US" altLang="zh-CN" sz="2400" b="0">
                <a:solidFill>
                  <a:schemeClr val="bg1"/>
                </a:solidFill>
                <a:latin typeface="Franklin Gothic Heavy" pitchFamily="34" charset="0"/>
                <a:ea typeface="华文隶书" pitchFamily="2" charset="-122"/>
              </a:rPr>
              <a:t>GIS</a:t>
            </a:r>
            <a:r>
              <a:rPr kumimoji="0" lang="zh-CN" altLang="en-US" sz="2400" b="0">
                <a:solidFill>
                  <a:schemeClr val="bg1"/>
                </a:solidFill>
                <a:latin typeface="Franklin Gothic Heavy" pitchFamily="34" charset="0"/>
                <a:ea typeface="华文隶书" pitchFamily="2" charset="-122"/>
              </a:rPr>
              <a:t>研究</a:t>
            </a:r>
          </a:p>
        </p:txBody>
      </p:sp>
      <p:sp>
        <p:nvSpPr>
          <p:cNvPr id="14346" name="AutoShape 19">
            <a:hlinkClick r:id="rId6" action="ppaction://hlinksldjump" highlightClick="1"/>
          </p:cNvPr>
          <p:cNvSpPr>
            <a:spLocks noChangeArrowheads="1"/>
          </p:cNvSpPr>
          <p:nvPr/>
        </p:nvSpPr>
        <p:spPr bwMode="auto">
          <a:xfrm>
            <a:off x="8710613" y="6497638"/>
            <a:ext cx="433387" cy="360362"/>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63174"/>
                                        </p:tgtEl>
                                        <p:attrNameLst>
                                          <p:attrName>style.visibility</p:attrName>
                                        </p:attrNameLst>
                                      </p:cBhvr>
                                      <p:to>
                                        <p:strVal val="visible"/>
                                      </p:to>
                                    </p:set>
                                    <p:animEffect transition="in" filter="wedge">
                                      <p:cBhvr>
                                        <p:cTn id="7" dur="1000"/>
                                        <p:tgtEl>
                                          <p:spTgt spid="2631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63175"/>
                                        </p:tgtEl>
                                        <p:attrNameLst>
                                          <p:attrName>style.visibility</p:attrName>
                                        </p:attrNameLst>
                                      </p:cBhvr>
                                      <p:to>
                                        <p:strVal val="visible"/>
                                      </p:to>
                                    </p:set>
                                    <p:anim calcmode="lin" valueType="num">
                                      <p:cBhvr>
                                        <p:cTn id="12" dur="500" fill="hold"/>
                                        <p:tgtEl>
                                          <p:spTgt spid="263175"/>
                                        </p:tgtEl>
                                        <p:attrNameLst>
                                          <p:attrName>ppt_w</p:attrName>
                                        </p:attrNameLst>
                                      </p:cBhvr>
                                      <p:tavLst>
                                        <p:tav tm="0">
                                          <p:val>
                                            <p:strVal val="#ppt_w*0.70"/>
                                          </p:val>
                                        </p:tav>
                                        <p:tav tm="100000">
                                          <p:val>
                                            <p:strVal val="#ppt_w"/>
                                          </p:val>
                                        </p:tav>
                                      </p:tavLst>
                                    </p:anim>
                                    <p:anim calcmode="lin" valueType="num">
                                      <p:cBhvr>
                                        <p:cTn id="13" dur="500" fill="hold"/>
                                        <p:tgtEl>
                                          <p:spTgt spid="263175"/>
                                        </p:tgtEl>
                                        <p:attrNameLst>
                                          <p:attrName>ppt_h</p:attrName>
                                        </p:attrNameLst>
                                      </p:cBhvr>
                                      <p:tavLst>
                                        <p:tav tm="0">
                                          <p:val>
                                            <p:strVal val="#ppt_h"/>
                                          </p:val>
                                        </p:tav>
                                        <p:tav tm="100000">
                                          <p:val>
                                            <p:strVal val="#ppt_h"/>
                                          </p:val>
                                        </p:tav>
                                      </p:tavLst>
                                    </p:anim>
                                    <p:animEffect transition="in" filter="fade">
                                      <p:cBhvr>
                                        <p:cTn id="14" dur="500"/>
                                        <p:tgtEl>
                                          <p:spTgt spid="26317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263177"/>
                                        </p:tgtEl>
                                        <p:attrNameLst>
                                          <p:attrName>style.visibility</p:attrName>
                                        </p:attrNameLst>
                                      </p:cBhvr>
                                      <p:to>
                                        <p:strVal val="visible"/>
                                      </p:to>
                                    </p:set>
                                    <p:anim by="(-#ppt_w*2)" calcmode="lin" valueType="num">
                                      <p:cBhvr rctx="PPT">
                                        <p:cTn id="19" dur="250" autoRev="1" fill="hold">
                                          <p:stCondLst>
                                            <p:cond delay="0"/>
                                          </p:stCondLst>
                                        </p:cTn>
                                        <p:tgtEl>
                                          <p:spTgt spid="263177"/>
                                        </p:tgtEl>
                                        <p:attrNameLst>
                                          <p:attrName>ppt_w</p:attrName>
                                        </p:attrNameLst>
                                      </p:cBhvr>
                                    </p:anim>
                                    <p:anim by="(#ppt_w*0.50)" calcmode="lin" valueType="num">
                                      <p:cBhvr>
                                        <p:cTn id="20" dur="250" decel="50000" autoRev="1" fill="hold">
                                          <p:stCondLst>
                                            <p:cond delay="0"/>
                                          </p:stCondLst>
                                        </p:cTn>
                                        <p:tgtEl>
                                          <p:spTgt spid="263177"/>
                                        </p:tgtEl>
                                        <p:attrNameLst>
                                          <p:attrName>ppt_x</p:attrName>
                                        </p:attrNameLst>
                                      </p:cBhvr>
                                    </p:anim>
                                    <p:anim from="(-#ppt_h/2)" to="(#ppt_y)" calcmode="lin" valueType="num">
                                      <p:cBhvr>
                                        <p:cTn id="21" dur="500" fill="hold">
                                          <p:stCondLst>
                                            <p:cond delay="0"/>
                                          </p:stCondLst>
                                        </p:cTn>
                                        <p:tgtEl>
                                          <p:spTgt spid="263177"/>
                                        </p:tgtEl>
                                        <p:attrNameLst>
                                          <p:attrName>ppt_y</p:attrName>
                                        </p:attrNameLst>
                                      </p:cBhvr>
                                    </p:anim>
                                    <p:animRot by="21600000">
                                      <p:cBhvr>
                                        <p:cTn id="22" dur="500" fill="hold">
                                          <p:stCondLst>
                                            <p:cond delay="0"/>
                                          </p:stCondLst>
                                        </p:cTn>
                                        <p:tgtEl>
                                          <p:spTgt spid="263177"/>
                                        </p:tgtEl>
                                        <p:attrNameLst>
                                          <p:attrName>r</p:attrName>
                                        </p:attrNameLst>
                                      </p:cBhvr>
                                    </p:animRot>
                                  </p:childTnLst>
                                </p:cTn>
                              </p:par>
                            </p:childTnLst>
                          </p:cTn>
                        </p:par>
                      </p:childTnLst>
                    </p:cTn>
                  </p:par>
                  <p:par>
                    <p:cTn id="23" fill="hold" nodeType="clickPar">
                      <p:stCondLst>
                        <p:cond delay="indefinite"/>
                      </p:stCondLst>
                      <p:childTnLst>
                        <p:par>
                          <p:cTn id="24" fill="hold" nodeType="withGroup">
                            <p:stCondLst>
                              <p:cond delay="0"/>
                            </p:stCondLst>
                            <p:childTnLst>
                              <p:par>
                                <p:cTn id="25" presetID="56" presetClass="entr" presetSubtype="0" fill="hold" grpId="0" nodeType="clickEffect">
                                  <p:stCondLst>
                                    <p:cond delay="0"/>
                                  </p:stCondLst>
                                  <p:iterate type="lt">
                                    <p:tmPct val="10000"/>
                                  </p:iterate>
                                  <p:childTnLst>
                                    <p:set>
                                      <p:cBhvr>
                                        <p:cTn id="26" dur="1" fill="hold">
                                          <p:stCondLst>
                                            <p:cond delay="0"/>
                                          </p:stCondLst>
                                        </p:cTn>
                                        <p:tgtEl>
                                          <p:spTgt spid="263176"/>
                                        </p:tgtEl>
                                        <p:attrNameLst>
                                          <p:attrName>style.visibility</p:attrName>
                                        </p:attrNameLst>
                                      </p:cBhvr>
                                      <p:to>
                                        <p:strVal val="visible"/>
                                      </p:to>
                                    </p:set>
                                    <p:anim by="(-#ppt_w*2)" calcmode="lin" valueType="num">
                                      <p:cBhvr rctx="PPT">
                                        <p:cTn id="27" dur="250" autoRev="1" fill="hold">
                                          <p:stCondLst>
                                            <p:cond delay="0"/>
                                          </p:stCondLst>
                                        </p:cTn>
                                        <p:tgtEl>
                                          <p:spTgt spid="263176"/>
                                        </p:tgtEl>
                                        <p:attrNameLst>
                                          <p:attrName>ppt_w</p:attrName>
                                        </p:attrNameLst>
                                      </p:cBhvr>
                                    </p:anim>
                                    <p:anim by="(#ppt_w*0.50)" calcmode="lin" valueType="num">
                                      <p:cBhvr>
                                        <p:cTn id="28" dur="250" decel="50000" autoRev="1" fill="hold">
                                          <p:stCondLst>
                                            <p:cond delay="0"/>
                                          </p:stCondLst>
                                        </p:cTn>
                                        <p:tgtEl>
                                          <p:spTgt spid="263176"/>
                                        </p:tgtEl>
                                        <p:attrNameLst>
                                          <p:attrName>ppt_x</p:attrName>
                                        </p:attrNameLst>
                                      </p:cBhvr>
                                    </p:anim>
                                    <p:anim from="(-#ppt_h/2)" to="(#ppt_y)" calcmode="lin" valueType="num">
                                      <p:cBhvr>
                                        <p:cTn id="29" dur="500" fill="hold">
                                          <p:stCondLst>
                                            <p:cond delay="0"/>
                                          </p:stCondLst>
                                        </p:cTn>
                                        <p:tgtEl>
                                          <p:spTgt spid="263176"/>
                                        </p:tgtEl>
                                        <p:attrNameLst>
                                          <p:attrName>ppt_y</p:attrName>
                                        </p:attrNameLst>
                                      </p:cBhvr>
                                    </p:anim>
                                    <p:animRot by="21600000">
                                      <p:cBhvr>
                                        <p:cTn id="30" dur="500" fill="hold">
                                          <p:stCondLst>
                                            <p:cond delay="0"/>
                                          </p:stCondLst>
                                        </p:cTn>
                                        <p:tgtEl>
                                          <p:spTgt spid="263176"/>
                                        </p:tgtEl>
                                        <p:attrNameLst>
                                          <p:attrName>r</p:attrName>
                                        </p:attrNameLst>
                                      </p:cBhvr>
                                    </p:animRo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ssolv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4" grpId="0" animBg="1"/>
      <p:bldP spid="263175" grpId="0" animBg="1"/>
      <p:bldP spid="263176" grpId="0" animBg="1"/>
      <p:bldP spid="26317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18"/>
          <p:cNvSpPr txBox="1">
            <a:spLocks noChangeArrowheads="1"/>
          </p:cNvSpPr>
          <p:nvPr/>
        </p:nvSpPr>
        <p:spPr bwMode="auto">
          <a:xfrm>
            <a:off x="1258888" y="804679"/>
            <a:ext cx="67691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spcBef>
                <a:spcPct val="50000"/>
              </a:spcBef>
            </a:pPr>
            <a:r>
              <a:rPr lang="zh-CN" altLang="en-US" dirty="0">
                <a:solidFill>
                  <a:srgbClr val="FFFF00"/>
                </a:solidFill>
                <a:effectLst>
                  <a:outerShdw blurRad="38100" dist="38100" dir="2700000" algn="tl">
                    <a:srgbClr val="000000">
                      <a:alpha val="43137"/>
                    </a:srgbClr>
                  </a:outerShdw>
                </a:effectLst>
                <a:ea typeface="楷体_GB2312" pitchFamily="49" charset="-122"/>
              </a:rPr>
              <a:t>畜牧业结构调整取得进展</a:t>
            </a:r>
          </a:p>
        </p:txBody>
      </p:sp>
      <p:sp>
        <p:nvSpPr>
          <p:cNvPr id="3076" name="Text Box 7"/>
          <p:cNvSpPr txBox="1">
            <a:spLocks noChangeArrowheads="1"/>
          </p:cNvSpPr>
          <p:nvPr/>
        </p:nvSpPr>
        <p:spPr bwMode="auto">
          <a:xfrm>
            <a:off x="611188" y="1884179"/>
            <a:ext cx="7704137" cy="145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4013" indent="-354013">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lnSpc>
                <a:spcPct val="150000"/>
              </a:lnSpc>
              <a:spcBef>
                <a:spcPct val="50000"/>
              </a:spcBef>
              <a:buClr>
                <a:srgbClr val="CC0000"/>
              </a:buClr>
              <a:buFont typeface="Wingdings" pitchFamily="2" charset="2"/>
              <a:buChar char="Ø"/>
            </a:pPr>
            <a:r>
              <a:rPr lang="zh-CN" altLang="en-US" sz="3200" dirty="0">
                <a:solidFill>
                  <a:schemeClr val="tx1"/>
                </a:solidFill>
                <a:latin typeface="仿宋_GB2312" pitchFamily="49" charset="-122"/>
                <a:ea typeface="仿宋_GB2312" pitchFamily="49" charset="-122"/>
              </a:rPr>
              <a:t>猪肉和禽蛋产量增速放慢</a:t>
            </a:r>
            <a:r>
              <a:rPr lang="zh-CN" altLang="en-US" sz="3200" dirty="0" smtClean="0">
                <a:solidFill>
                  <a:schemeClr val="tx1"/>
                </a:solidFill>
                <a:latin typeface="仿宋_GB2312" pitchFamily="49" charset="-122"/>
                <a:ea typeface="仿宋_GB2312" pitchFamily="49" charset="-122"/>
              </a:rPr>
              <a:t>，禽肉</a:t>
            </a:r>
            <a:r>
              <a:rPr lang="zh-CN" altLang="en-US" sz="3200" dirty="0">
                <a:solidFill>
                  <a:schemeClr val="tx1"/>
                </a:solidFill>
                <a:latin typeface="仿宋_GB2312" pitchFamily="49" charset="-122"/>
                <a:ea typeface="仿宋_GB2312" pitchFamily="49" charset="-122"/>
              </a:rPr>
              <a:t>和</a:t>
            </a:r>
            <a:r>
              <a:rPr lang="zh-CN" altLang="en-US" sz="3200" dirty="0">
                <a:latin typeface="仿宋_GB2312" pitchFamily="49" charset="-122"/>
                <a:ea typeface="仿宋_GB2312" pitchFamily="49" charset="-122"/>
              </a:rPr>
              <a:t>奶类</a:t>
            </a:r>
            <a:r>
              <a:rPr lang="zh-CN" altLang="en-US" sz="3200" dirty="0">
                <a:solidFill>
                  <a:schemeClr val="tx1"/>
                </a:solidFill>
                <a:latin typeface="仿宋_GB2312" pitchFamily="49" charset="-122"/>
                <a:ea typeface="仿宋_GB2312" pitchFamily="49" charset="-122"/>
              </a:rPr>
              <a:t>产量的增长速度保持较</a:t>
            </a:r>
            <a:r>
              <a:rPr lang="zh-CN" altLang="en-US" sz="3200" dirty="0" smtClean="0">
                <a:solidFill>
                  <a:schemeClr val="tx1"/>
                </a:solidFill>
                <a:latin typeface="仿宋_GB2312" pitchFamily="49" charset="-122"/>
                <a:ea typeface="仿宋_GB2312" pitchFamily="49" charset="-122"/>
              </a:rPr>
              <a:t>高水平</a:t>
            </a:r>
            <a:endParaRPr lang="zh-CN" altLang="en-US" sz="3200" dirty="0">
              <a:solidFill>
                <a:schemeClr val="tx1"/>
              </a:solidFill>
              <a:latin typeface="仿宋_GB2312" pitchFamily="49" charset="-122"/>
              <a:ea typeface="仿宋_GB2312"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035632381"/>
              </p:ext>
            </p:extLst>
          </p:nvPr>
        </p:nvGraphicFramePr>
        <p:xfrm>
          <a:off x="1595438" y="4236680"/>
          <a:ext cx="6096000" cy="2072640"/>
        </p:xfrm>
        <a:graphic>
          <a:graphicData uri="http://schemas.openxmlformats.org/drawingml/2006/table">
            <a:tbl>
              <a:tblPr firstRow="1" bandRow="1">
                <a:tableStyleId>{5C22544A-7EE6-4342-B048-85BDC9FD1C3A}</a:tableStyleId>
              </a:tblPr>
              <a:tblGrid>
                <a:gridCol w="2400498"/>
                <a:gridCol w="1800200"/>
                <a:gridCol w="1895302"/>
              </a:tblGrid>
              <a:tr h="370840">
                <a:tc>
                  <a:txBody>
                    <a:bodyPr/>
                    <a:lstStyle/>
                    <a:p>
                      <a:pPr algn="ctr"/>
                      <a:endParaRPr lang="zh-CN" altLang="en-US" sz="2800" dirty="0"/>
                    </a:p>
                  </a:txBody>
                  <a:tcPr/>
                </a:tc>
                <a:tc>
                  <a:txBody>
                    <a:bodyPr/>
                    <a:lstStyle/>
                    <a:p>
                      <a:pPr algn="ctr"/>
                      <a:r>
                        <a:rPr lang="en-US" altLang="zh-CN" sz="2800" dirty="0" smtClean="0"/>
                        <a:t>1985</a:t>
                      </a:r>
                      <a:r>
                        <a:rPr lang="zh-CN" altLang="en-US" sz="2800" dirty="0" smtClean="0"/>
                        <a:t>年</a:t>
                      </a:r>
                      <a:endParaRPr lang="zh-CN" altLang="en-US" sz="2800" dirty="0"/>
                    </a:p>
                  </a:txBody>
                  <a:tcPr/>
                </a:tc>
                <a:tc>
                  <a:txBody>
                    <a:bodyPr/>
                    <a:lstStyle/>
                    <a:p>
                      <a:pPr algn="ctr"/>
                      <a:r>
                        <a:rPr lang="en-US" altLang="zh-CN" sz="2800" dirty="0" smtClean="0"/>
                        <a:t>2013</a:t>
                      </a:r>
                      <a:r>
                        <a:rPr lang="zh-CN" altLang="en-US" sz="2800" dirty="0" smtClean="0"/>
                        <a:t>年</a:t>
                      </a:r>
                      <a:endParaRPr lang="zh-CN" altLang="en-US" sz="2800" dirty="0"/>
                    </a:p>
                  </a:txBody>
                  <a:tcPr/>
                </a:tc>
              </a:tr>
              <a:tr h="370840">
                <a:tc>
                  <a:txBody>
                    <a:bodyPr/>
                    <a:lstStyle/>
                    <a:p>
                      <a:pPr algn="ctr"/>
                      <a:r>
                        <a:rPr lang="zh-CN" altLang="en-US" sz="2800" dirty="0" smtClean="0"/>
                        <a:t>猪    肉</a:t>
                      </a:r>
                      <a:endParaRPr lang="zh-CN" altLang="en-US" sz="2800" dirty="0"/>
                    </a:p>
                  </a:txBody>
                  <a:tcPr/>
                </a:tc>
                <a:tc>
                  <a:txBody>
                    <a:bodyPr/>
                    <a:lstStyle/>
                    <a:p>
                      <a:pPr algn="ctr"/>
                      <a:r>
                        <a:rPr lang="en-US" altLang="zh-CN" sz="2800" dirty="0" smtClean="0"/>
                        <a:t>86</a:t>
                      </a:r>
                      <a:endParaRPr lang="zh-CN" altLang="en-US" sz="2800" dirty="0"/>
                    </a:p>
                  </a:txBody>
                  <a:tcPr/>
                </a:tc>
                <a:tc>
                  <a:txBody>
                    <a:bodyPr/>
                    <a:lstStyle/>
                    <a:p>
                      <a:pPr algn="ctr"/>
                      <a:r>
                        <a:rPr lang="en-US" altLang="zh-CN" sz="2800" dirty="0" smtClean="0"/>
                        <a:t>64</a:t>
                      </a:r>
                      <a:endParaRPr lang="zh-CN" altLang="en-US" sz="2800" dirty="0"/>
                    </a:p>
                  </a:txBody>
                  <a:tcPr/>
                </a:tc>
              </a:tr>
              <a:tr h="370840">
                <a:tc>
                  <a:txBody>
                    <a:bodyPr/>
                    <a:lstStyle/>
                    <a:p>
                      <a:pPr algn="ctr"/>
                      <a:r>
                        <a:rPr lang="zh-CN" altLang="en-US" sz="2800" dirty="0" smtClean="0"/>
                        <a:t>牛羊肉</a:t>
                      </a:r>
                      <a:endParaRPr lang="zh-CN" altLang="en-US" sz="2800" dirty="0"/>
                    </a:p>
                  </a:txBody>
                  <a:tcPr/>
                </a:tc>
                <a:tc>
                  <a:txBody>
                    <a:bodyPr/>
                    <a:lstStyle/>
                    <a:p>
                      <a:pPr algn="ctr"/>
                      <a:r>
                        <a:rPr lang="en-US" altLang="zh-CN" sz="2800" dirty="0" smtClean="0"/>
                        <a:t>6</a:t>
                      </a:r>
                      <a:endParaRPr lang="zh-CN" altLang="en-US" sz="2800" dirty="0"/>
                    </a:p>
                  </a:txBody>
                  <a:tcPr/>
                </a:tc>
                <a:tc>
                  <a:txBody>
                    <a:bodyPr/>
                    <a:lstStyle/>
                    <a:p>
                      <a:pPr algn="ctr"/>
                      <a:r>
                        <a:rPr lang="en-US" altLang="zh-CN" sz="2800" dirty="0" smtClean="0"/>
                        <a:t>13</a:t>
                      </a:r>
                      <a:endParaRPr lang="zh-CN" altLang="en-US" sz="2800" dirty="0"/>
                    </a:p>
                  </a:txBody>
                  <a:tcPr/>
                </a:tc>
              </a:tr>
              <a:tr h="370840">
                <a:tc>
                  <a:txBody>
                    <a:bodyPr/>
                    <a:lstStyle/>
                    <a:p>
                      <a:pPr algn="ctr"/>
                      <a:r>
                        <a:rPr lang="zh-CN" altLang="en-US" sz="2800" dirty="0" smtClean="0"/>
                        <a:t>禽    肉</a:t>
                      </a:r>
                      <a:endParaRPr lang="zh-CN" altLang="en-US" sz="2800" dirty="0"/>
                    </a:p>
                  </a:txBody>
                  <a:tcPr/>
                </a:tc>
                <a:tc>
                  <a:txBody>
                    <a:bodyPr/>
                    <a:lstStyle/>
                    <a:p>
                      <a:pPr algn="ctr"/>
                      <a:r>
                        <a:rPr lang="en-US" altLang="zh-CN" sz="2800" dirty="0" smtClean="0"/>
                        <a:t>6</a:t>
                      </a:r>
                      <a:endParaRPr lang="zh-CN" altLang="en-US" sz="2800" dirty="0"/>
                    </a:p>
                  </a:txBody>
                  <a:tcPr/>
                </a:tc>
                <a:tc>
                  <a:txBody>
                    <a:bodyPr/>
                    <a:lstStyle/>
                    <a:p>
                      <a:pPr algn="ctr"/>
                      <a:r>
                        <a:rPr lang="en-US" altLang="zh-CN" sz="2800" dirty="0" smtClean="0"/>
                        <a:t>21</a:t>
                      </a:r>
                      <a:endParaRPr lang="zh-CN" altLang="en-US" sz="2800" dirty="0"/>
                    </a:p>
                  </a:txBody>
                  <a:tcPr/>
                </a:tc>
              </a:tr>
            </a:tbl>
          </a:graphicData>
        </a:graphic>
      </p:graphicFrame>
      <p:sp>
        <p:nvSpPr>
          <p:cNvPr id="4" name="TextBox 3"/>
          <p:cNvSpPr txBox="1"/>
          <p:nvPr/>
        </p:nvSpPr>
        <p:spPr>
          <a:xfrm>
            <a:off x="2771800" y="3697868"/>
            <a:ext cx="3672408" cy="523220"/>
          </a:xfrm>
          <a:prstGeom prst="rect">
            <a:avLst/>
          </a:prstGeom>
          <a:noFill/>
        </p:spPr>
        <p:txBody>
          <a:bodyPr wrap="square" rtlCol="0">
            <a:spAutoFit/>
          </a:bodyPr>
          <a:lstStyle/>
          <a:p>
            <a:r>
              <a:rPr lang="zh-CN" altLang="en-US" sz="2800" dirty="0" smtClean="0">
                <a:solidFill>
                  <a:schemeClr val="tx1"/>
                </a:solidFill>
                <a:latin typeface="+mn-ea"/>
                <a:ea typeface="+mn-ea"/>
              </a:rPr>
              <a:t>肉类结构变化</a:t>
            </a:r>
            <a:endParaRPr lang="zh-CN" altLang="en-US" sz="2800" dirty="0">
              <a:solidFill>
                <a:schemeClr val="tx1"/>
              </a:solidFill>
              <a:latin typeface="+mn-ea"/>
              <a:ea typeface="+mn-ea"/>
            </a:endParaRPr>
          </a:p>
        </p:txBody>
      </p:sp>
      <p:sp>
        <p:nvSpPr>
          <p:cNvPr id="6"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7</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AutoShape 19">
            <a:hlinkClick r:id="rId4" action="ppaction://hlinksldjump" highlightClick="1"/>
          </p:cNvPr>
          <p:cNvSpPr>
            <a:spLocks noChangeArrowheads="1"/>
          </p:cNvSpPr>
          <p:nvPr/>
        </p:nvSpPr>
        <p:spPr bwMode="auto">
          <a:xfrm>
            <a:off x="8604250" y="6381750"/>
            <a:ext cx="539750" cy="476250"/>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90115" name="TextBox 5"/>
          <p:cNvSpPr txBox="1">
            <a:spLocks noChangeArrowheads="1"/>
          </p:cNvSpPr>
          <p:nvPr/>
        </p:nvSpPr>
        <p:spPr bwMode="auto">
          <a:xfrm>
            <a:off x="500063" y="571500"/>
            <a:ext cx="60896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3200"/>
              <a:t>利用现代和古代线粒体</a:t>
            </a:r>
            <a:r>
              <a:rPr kumimoji="0" lang="en-US" altLang="zh-CN" sz="3200"/>
              <a:t>DNA</a:t>
            </a:r>
          </a:p>
          <a:p>
            <a:pPr algn="l" eaLnBrk="1" hangingPunct="1"/>
            <a:r>
              <a:rPr kumimoji="0" lang="zh-CN" altLang="en-US" sz="3200"/>
              <a:t>揭示东亚家猪的驯化和迁徙历史</a:t>
            </a:r>
          </a:p>
        </p:txBody>
      </p:sp>
      <p:sp>
        <p:nvSpPr>
          <p:cNvPr id="90116" name="TextBox 7"/>
          <p:cNvSpPr txBox="1">
            <a:spLocks noChangeArrowheads="1"/>
          </p:cNvSpPr>
          <p:nvPr/>
        </p:nvSpPr>
        <p:spPr bwMode="auto">
          <a:xfrm>
            <a:off x="642938" y="1857375"/>
            <a:ext cx="8072437"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ts val="100"/>
              </a:spcBef>
              <a:spcAft>
                <a:spcPts val="300"/>
              </a:spcAft>
              <a:buClr>
                <a:srgbClr val="C00000"/>
              </a:buClr>
              <a:buSzPct val="200000"/>
              <a:buFont typeface="Wingdings" pitchFamily="2" charset="2"/>
              <a:buChar char="ü"/>
            </a:pPr>
            <a:r>
              <a:rPr kumimoji="0" lang="zh-CN" altLang="en-US" sz="2800">
                <a:solidFill>
                  <a:schemeClr val="tx1"/>
                </a:solidFill>
                <a:latin typeface="仿宋_GB2312" pitchFamily="49" charset="-122"/>
                <a:ea typeface="仿宋_GB2312" pitchFamily="49" charset="-122"/>
              </a:rPr>
              <a:t>结合</a:t>
            </a:r>
            <a:r>
              <a:rPr kumimoji="0" lang="en-US" altLang="zh-CN" sz="2800">
                <a:solidFill>
                  <a:schemeClr val="tx1"/>
                </a:solidFill>
                <a:latin typeface="仿宋_GB2312" pitchFamily="49" charset="-122"/>
                <a:ea typeface="仿宋_GB2312" pitchFamily="49" charset="-122"/>
              </a:rPr>
              <a:t>18</a:t>
            </a:r>
            <a:r>
              <a:rPr kumimoji="0" lang="zh-CN" altLang="en-US" sz="2800">
                <a:solidFill>
                  <a:schemeClr val="tx1"/>
                </a:solidFill>
                <a:latin typeface="仿宋_GB2312" pitchFamily="49" charset="-122"/>
                <a:ea typeface="仿宋_GB2312" pitchFamily="49" charset="-122"/>
              </a:rPr>
              <a:t>个中原地区古代猪（距今约</a:t>
            </a:r>
            <a:r>
              <a:rPr kumimoji="0" lang="en-US" altLang="zh-CN" sz="2800">
                <a:solidFill>
                  <a:schemeClr val="tx1"/>
                </a:solidFill>
                <a:latin typeface="仿宋_GB2312" pitchFamily="49" charset="-122"/>
                <a:ea typeface="仿宋_GB2312" pitchFamily="49" charset="-122"/>
              </a:rPr>
              <a:t>3000-9000</a:t>
            </a:r>
            <a:r>
              <a:rPr kumimoji="0" lang="zh-CN" altLang="en-US" sz="2800">
                <a:solidFill>
                  <a:schemeClr val="tx1"/>
                </a:solidFill>
                <a:latin typeface="仿宋_GB2312" pitchFamily="49" charset="-122"/>
                <a:ea typeface="仿宋_GB2312" pitchFamily="49" charset="-122"/>
              </a:rPr>
              <a:t>年）和</a:t>
            </a:r>
            <a:r>
              <a:rPr kumimoji="0" lang="en-US" altLang="zh-CN" sz="2800">
                <a:solidFill>
                  <a:schemeClr val="tx1"/>
                </a:solidFill>
                <a:latin typeface="仿宋_GB2312" pitchFamily="49" charset="-122"/>
                <a:ea typeface="仿宋_GB2312" pitchFamily="49" charset="-122"/>
              </a:rPr>
              <a:t>1500</a:t>
            </a:r>
            <a:r>
              <a:rPr kumimoji="0" lang="zh-CN" altLang="en-US" sz="2800">
                <a:solidFill>
                  <a:schemeClr val="tx1"/>
                </a:solidFill>
                <a:latin typeface="仿宋_GB2312" pitchFamily="49" charset="-122"/>
                <a:ea typeface="仿宋_GB2312" pitchFamily="49" charset="-122"/>
              </a:rPr>
              <a:t>多个现代猪样本的线粒体信息：</a:t>
            </a:r>
            <a:endParaRPr kumimoji="0" lang="en-US" altLang="zh-CN" sz="2800">
              <a:solidFill>
                <a:schemeClr val="tx1"/>
              </a:solidFill>
              <a:latin typeface="仿宋_GB2312" pitchFamily="49" charset="-122"/>
              <a:ea typeface="仿宋_GB2312" pitchFamily="49" charset="-122"/>
            </a:endParaRPr>
          </a:p>
          <a:p>
            <a:pPr algn="l" eaLnBrk="1" hangingPunct="1">
              <a:spcBef>
                <a:spcPts val="100"/>
              </a:spcBef>
              <a:spcAft>
                <a:spcPts val="300"/>
              </a:spcAft>
            </a:pPr>
            <a:r>
              <a:rPr kumimoji="0" lang="en-US" altLang="zh-CN" sz="2400">
                <a:solidFill>
                  <a:schemeClr val="tx1"/>
                </a:solidFill>
                <a:latin typeface="仿宋_GB2312" pitchFamily="49" charset="-122"/>
                <a:ea typeface="仿宋_GB2312" pitchFamily="49" charset="-122"/>
              </a:rPr>
              <a:t>  1</a:t>
            </a:r>
            <a:r>
              <a:rPr kumimoji="0" lang="zh-CN" altLang="en-US" sz="2400">
                <a:solidFill>
                  <a:schemeClr val="tx1"/>
                </a:solidFill>
                <a:latin typeface="仿宋_GB2312" pitchFamily="49" charset="-122"/>
                <a:ea typeface="仿宋_GB2312" pitchFamily="49" charset="-122"/>
              </a:rPr>
              <a:t>）从纵向的角度，确证了家猪近万年来在我国中原地区延续性的驯化历史</a:t>
            </a:r>
            <a:endParaRPr kumimoji="0" lang="en-US" altLang="zh-CN" sz="1400">
              <a:solidFill>
                <a:schemeClr val="tx1"/>
              </a:solidFill>
              <a:latin typeface="仿宋_GB2312" pitchFamily="49" charset="-122"/>
              <a:ea typeface="仿宋_GB2312" pitchFamily="49" charset="-122"/>
            </a:endParaRPr>
          </a:p>
          <a:p>
            <a:pPr algn="l" eaLnBrk="1" hangingPunct="1">
              <a:spcBef>
                <a:spcPts val="100"/>
              </a:spcBef>
              <a:spcAft>
                <a:spcPts val="300"/>
              </a:spcAft>
            </a:pPr>
            <a:r>
              <a:rPr kumimoji="0" lang="en-US" altLang="zh-CN" sz="2400">
                <a:solidFill>
                  <a:schemeClr val="tx1"/>
                </a:solidFill>
                <a:latin typeface="仿宋_GB2312" pitchFamily="49" charset="-122"/>
                <a:ea typeface="仿宋_GB2312" pitchFamily="49" charset="-122"/>
              </a:rPr>
              <a:t>  2</a:t>
            </a:r>
            <a:r>
              <a:rPr kumimoji="0" lang="zh-CN" altLang="en-US" sz="2400">
                <a:solidFill>
                  <a:schemeClr val="tx1"/>
                </a:solidFill>
                <a:latin typeface="仿宋_GB2312" pitchFamily="49" charset="-122"/>
                <a:ea typeface="仿宋_GB2312" pitchFamily="49" charset="-122"/>
              </a:rPr>
              <a:t>）从横向的角度，揭示出在印度、东南亚、台湾岛沿线的四个独立的家猪驯化中心</a:t>
            </a:r>
            <a:endParaRPr kumimoji="0" lang="en-US" altLang="zh-CN" sz="2400">
              <a:solidFill>
                <a:schemeClr val="tx1"/>
              </a:solidFill>
              <a:latin typeface="仿宋_GB2312" pitchFamily="49" charset="-122"/>
              <a:ea typeface="仿宋_GB2312" pitchFamily="49" charset="-122"/>
            </a:endParaRPr>
          </a:p>
          <a:p>
            <a:pPr algn="l" eaLnBrk="1" hangingPunct="1">
              <a:spcBef>
                <a:spcPts val="100"/>
              </a:spcBef>
              <a:spcAft>
                <a:spcPts val="300"/>
              </a:spcAft>
            </a:pPr>
            <a:r>
              <a:rPr kumimoji="0" lang="en-US" altLang="zh-CN" sz="2400">
                <a:solidFill>
                  <a:schemeClr val="tx1"/>
                </a:solidFill>
                <a:latin typeface="仿宋_GB2312" pitchFamily="49" charset="-122"/>
                <a:ea typeface="仿宋_GB2312" pitchFamily="49" charset="-122"/>
              </a:rPr>
              <a:t>  3</a:t>
            </a:r>
            <a:r>
              <a:rPr kumimoji="0" lang="zh-CN" altLang="en-US" sz="2400">
                <a:solidFill>
                  <a:schemeClr val="tx1"/>
                </a:solidFill>
                <a:latin typeface="仿宋_GB2312" pitchFamily="49" charset="-122"/>
                <a:ea typeface="仿宋_GB2312" pitchFamily="49" charset="-122"/>
              </a:rPr>
              <a:t>）揭示出多个现存的、分布广泛的野猪支系，它们可能自始至终没有对家猪有过遗传上的贡献</a:t>
            </a:r>
            <a:endParaRPr kumimoji="0" lang="en-US" altLang="zh-CN" sz="2400">
              <a:solidFill>
                <a:schemeClr val="tx1"/>
              </a:solidFill>
              <a:latin typeface="仿宋_GB2312" pitchFamily="49" charset="-122"/>
              <a:ea typeface="仿宋_GB2312" pitchFamily="49" charset="-122"/>
            </a:endParaRPr>
          </a:p>
          <a:p>
            <a:pPr algn="l" eaLnBrk="1" hangingPunct="1">
              <a:buClr>
                <a:srgbClr val="C00000"/>
              </a:buClr>
              <a:buSzPct val="200000"/>
              <a:buFont typeface="Wingdings" pitchFamily="2" charset="2"/>
              <a:buChar char="ü"/>
            </a:pPr>
            <a:r>
              <a:rPr kumimoji="0" lang="zh-CN" altLang="en-US" sz="2800">
                <a:solidFill>
                  <a:schemeClr val="tx1"/>
                </a:solidFill>
                <a:latin typeface="仿宋_GB2312" pitchFamily="49" charset="-122"/>
                <a:ea typeface="仿宋_GB2312" pitchFamily="49" charset="-122"/>
              </a:rPr>
              <a:t>提供了全面的亚洲家猪驯化历史图景。为猪遗传资源多样性保护策略研究提供了有益的参考   </a:t>
            </a:r>
            <a:endParaRPr kumimoji="0" lang="en-US" altLang="zh-CN" sz="2800">
              <a:solidFill>
                <a:schemeClr val="tx1"/>
              </a:solidFill>
              <a:latin typeface="仿宋_GB2312" pitchFamily="49" charset="-122"/>
              <a:ea typeface="仿宋_GB2312" pitchFamily="49" charset="-122"/>
            </a:endParaRPr>
          </a:p>
        </p:txBody>
      </p:sp>
      <p:pic>
        <p:nvPicPr>
          <p:cNvPr id="9011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00688" y="0"/>
            <a:ext cx="3643312" cy="8778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0118" name="Rectangle 41"/>
          <p:cNvSpPr>
            <a:spLocks noChangeArrowheads="1"/>
          </p:cNvSpPr>
          <p:nvPr/>
        </p:nvSpPr>
        <p:spPr bwMode="auto">
          <a:xfrm>
            <a:off x="5508625" y="260350"/>
            <a:ext cx="15113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kumimoji="0" lang="en-US" altLang="zh-CN" sz="2800">
                <a:solidFill>
                  <a:schemeClr val="tx1"/>
                </a:solidFill>
              </a:rPr>
              <a:t>IF=9.38</a:t>
            </a:r>
            <a:endParaRPr kumimoji="0" lang="zh-CN" altLang="en-US" sz="2800">
              <a:solidFill>
                <a:schemeClr val="tx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19">
            <a:hlinkClick r:id="rId4" action="ppaction://hlinksldjump" highlightClick="1"/>
          </p:cNvPr>
          <p:cNvSpPr>
            <a:spLocks noChangeArrowheads="1"/>
          </p:cNvSpPr>
          <p:nvPr/>
        </p:nvSpPr>
        <p:spPr bwMode="auto">
          <a:xfrm>
            <a:off x="8710613" y="0"/>
            <a:ext cx="433387" cy="360363"/>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91139" name="Oval 8"/>
          <p:cNvSpPr>
            <a:spLocks noChangeArrowheads="1"/>
          </p:cNvSpPr>
          <p:nvPr/>
        </p:nvSpPr>
        <p:spPr bwMode="auto">
          <a:xfrm>
            <a:off x="3276600" y="2611438"/>
            <a:ext cx="1655763" cy="1128712"/>
          </a:xfrm>
          <a:prstGeom prst="ellipse">
            <a:avLst/>
          </a:prstGeom>
          <a:solidFill>
            <a:srgbClr val="FFFF00"/>
          </a:solidFill>
          <a:ln w="9525">
            <a:solidFill>
              <a:schemeClr val="tx1"/>
            </a:solidFill>
            <a:round/>
            <a:headEnd/>
            <a:tailEnd/>
          </a:ln>
        </p:spPr>
        <p:txBody>
          <a:bodyPr wrap="none" anchor="ctr"/>
          <a:lstStyle/>
          <a:p>
            <a:pPr eaLnBrk="1" hangingPunct="1"/>
            <a:r>
              <a:rPr kumimoji="0" lang="zh-CN" altLang="en-US" sz="1600">
                <a:solidFill>
                  <a:schemeClr val="tx1"/>
                </a:solidFill>
                <a:latin typeface="Garamond" pitchFamily="18" charset="0"/>
                <a:ea typeface="宋体" pitchFamily="2" charset="-122"/>
              </a:rPr>
              <a:t>转录水平</a:t>
            </a:r>
          </a:p>
          <a:p>
            <a:pPr eaLnBrk="1" hangingPunct="1"/>
            <a:r>
              <a:rPr kumimoji="0" lang="en-US" altLang="zh-CN" sz="1600">
                <a:solidFill>
                  <a:schemeClr val="tx1"/>
                </a:solidFill>
                <a:latin typeface="Garamond" pitchFamily="18" charset="0"/>
                <a:ea typeface="宋体" pitchFamily="2" charset="-122"/>
              </a:rPr>
              <a:t>MnSOD mRNA</a:t>
            </a:r>
          </a:p>
        </p:txBody>
      </p:sp>
      <p:sp>
        <p:nvSpPr>
          <p:cNvPr id="91140" name="Oval 9"/>
          <p:cNvSpPr>
            <a:spLocks noChangeArrowheads="1"/>
          </p:cNvSpPr>
          <p:nvPr/>
        </p:nvSpPr>
        <p:spPr bwMode="auto">
          <a:xfrm>
            <a:off x="5364163" y="2660650"/>
            <a:ext cx="1827212" cy="1152525"/>
          </a:xfrm>
          <a:prstGeom prst="ellipse">
            <a:avLst/>
          </a:prstGeom>
          <a:solidFill>
            <a:srgbClr val="00FFFF"/>
          </a:solidFill>
          <a:ln w="9525">
            <a:solidFill>
              <a:srgbClr val="FF0000"/>
            </a:solidFill>
            <a:round/>
            <a:headEnd/>
            <a:tailEnd/>
          </a:ln>
        </p:spPr>
        <p:txBody>
          <a:bodyPr wrap="none" anchor="ctr"/>
          <a:lstStyle/>
          <a:p>
            <a:pPr eaLnBrk="1" hangingPunct="1"/>
            <a:r>
              <a:rPr kumimoji="0" lang="zh-CN" altLang="en-US" sz="1600">
                <a:solidFill>
                  <a:schemeClr val="tx1"/>
                </a:solidFill>
                <a:latin typeface="Garamond" pitchFamily="18" charset="0"/>
                <a:ea typeface="宋体" pitchFamily="2" charset="-122"/>
              </a:rPr>
              <a:t>翻译水平</a:t>
            </a:r>
          </a:p>
          <a:p>
            <a:pPr eaLnBrk="1" hangingPunct="1"/>
            <a:r>
              <a:rPr kumimoji="0" lang="en-US" altLang="zh-CN" sz="1600">
                <a:solidFill>
                  <a:schemeClr val="tx1"/>
                </a:solidFill>
                <a:latin typeface="Garamond" pitchFamily="18" charset="0"/>
                <a:ea typeface="宋体" pitchFamily="2" charset="-122"/>
              </a:rPr>
              <a:t>MnSOD</a:t>
            </a:r>
            <a:r>
              <a:rPr kumimoji="0" lang="zh-CN" altLang="en-US" sz="1600">
                <a:solidFill>
                  <a:schemeClr val="tx1"/>
                </a:solidFill>
                <a:latin typeface="Garamond" pitchFamily="18" charset="0"/>
                <a:ea typeface="宋体" pitchFamily="2" charset="-122"/>
              </a:rPr>
              <a:t>蛋白</a:t>
            </a:r>
          </a:p>
        </p:txBody>
      </p:sp>
      <p:sp>
        <p:nvSpPr>
          <p:cNvPr id="91141" name="Oval 10"/>
          <p:cNvSpPr>
            <a:spLocks noChangeArrowheads="1"/>
          </p:cNvSpPr>
          <p:nvPr/>
        </p:nvSpPr>
        <p:spPr bwMode="auto">
          <a:xfrm>
            <a:off x="0" y="2608263"/>
            <a:ext cx="1403350" cy="1131887"/>
          </a:xfrm>
          <a:prstGeom prst="ellipse">
            <a:avLst/>
          </a:prstGeom>
          <a:solidFill>
            <a:srgbClr val="00FFFF"/>
          </a:solidFill>
          <a:ln w="9525">
            <a:solidFill>
              <a:schemeClr val="tx1"/>
            </a:solidFill>
            <a:round/>
            <a:headEnd/>
            <a:tailEnd/>
          </a:ln>
        </p:spPr>
        <p:txBody>
          <a:bodyPr wrap="none" anchor="ctr"/>
          <a:lstStyle/>
          <a:p>
            <a:pPr eaLnBrk="1" hangingPunct="1"/>
            <a:r>
              <a:rPr kumimoji="0" lang="zh-CN" altLang="en-US" sz="1600">
                <a:solidFill>
                  <a:schemeClr val="bg2"/>
                </a:solidFill>
                <a:latin typeface="Garamond" pitchFamily="18" charset="0"/>
                <a:ea typeface="宋体" pitchFamily="2" charset="-122"/>
              </a:rPr>
              <a:t>进入心肌</a:t>
            </a:r>
          </a:p>
          <a:p>
            <a:pPr eaLnBrk="1" hangingPunct="1"/>
            <a:r>
              <a:rPr kumimoji="0" lang="zh-CN" altLang="en-US" sz="1600">
                <a:solidFill>
                  <a:schemeClr val="bg2"/>
                </a:solidFill>
                <a:latin typeface="Garamond" pitchFamily="18" charset="0"/>
                <a:ea typeface="宋体" pitchFamily="2" charset="-122"/>
              </a:rPr>
              <a:t>细胞的锰</a:t>
            </a:r>
          </a:p>
        </p:txBody>
      </p:sp>
      <p:sp>
        <p:nvSpPr>
          <p:cNvPr id="91142" name="Oval 11"/>
          <p:cNvSpPr>
            <a:spLocks noChangeArrowheads="1"/>
          </p:cNvSpPr>
          <p:nvPr/>
        </p:nvSpPr>
        <p:spPr bwMode="auto">
          <a:xfrm>
            <a:off x="7524750" y="2660650"/>
            <a:ext cx="1619250" cy="1152525"/>
          </a:xfrm>
          <a:prstGeom prst="ellipse">
            <a:avLst/>
          </a:prstGeom>
          <a:solidFill>
            <a:srgbClr val="FFFF99"/>
          </a:solidFill>
          <a:ln w="9525" algn="ctr">
            <a:solidFill>
              <a:schemeClr val="tx1"/>
            </a:solidFill>
            <a:round/>
            <a:headEnd/>
            <a:tailEnd/>
          </a:ln>
        </p:spPr>
        <p:txBody>
          <a:bodyPr wrap="none" anchor="ctr"/>
          <a:lstStyle/>
          <a:p>
            <a:pPr eaLnBrk="1" hangingPunct="1"/>
            <a:r>
              <a:rPr kumimoji="0" lang="zh-CN" altLang="en-US" sz="1600">
                <a:solidFill>
                  <a:schemeClr val="bg2"/>
                </a:solidFill>
                <a:latin typeface="Garamond" pitchFamily="18" charset="0"/>
                <a:ea typeface="宋体" pitchFamily="2" charset="-122"/>
              </a:rPr>
              <a:t> </a:t>
            </a:r>
            <a:r>
              <a:rPr kumimoji="0" lang="zh-CN" altLang="en-US" sz="1600">
                <a:solidFill>
                  <a:schemeClr val="tx1"/>
                </a:solidFill>
                <a:latin typeface="Garamond" pitchFamily="18" charset="0"/>
                <a:ea typeface="宋体" pitchFamily="2" charset="-122"/>
              </a:rPr>
              <a:t>翻译后修饰水平</a:t>
            </a:r>
          </a:p>
          <a:p>
            <a:pPr eaLnBrk="1" hangingPunct="1"/>
            <a:r>
              <a:rPr kumimoji="0" lang="en-US" altLang="zh-CN" sz="1600">
                <a:solidFill>
                  <a:schemeClr val="tx1"/>
                </a:solidFill>
                <a:latin typeface="Garamond" pitchFamily="18" charset="0"/>
                <a:ea typeface="宋体" pitchFamily="2" charset="-122"/>
              </a:rPr>
              <a:t>MnSOD</a:t>
            </a:r>
            <a:r>
              <a:rPr kumimoji="0" lang="zh-CN" altLang="en-US" sz="1600">
                <a:solidFill>
                  <a:schemeClr val="tx1"/>
                </a:solidFill>
                <a:latin typeface="Garamond" pitchFamily="18" charset="0"/>
                <a:ea typeface="宋体" pitchFamily="2" charset="-122"/>
              </a:rPr>
              <a:t>活性</a:t>
            </a:r>
          </a:p>
        </p:txBody>
      </p:sp>
      <p:sp>
        <p:nvSpPr>
          <p:cNvPr id="91143" name="Line 12"/>
          <p:cNvSpPr>
            <a:spLocks noChangeShapeType="1"/>
          </p:cNvSpPr>
          <p:nvPr/>
        </p:nvSpPr>
        <p:spPr bwMode="auto">
          <a:xfrm flipV="1">
            <a:off x="1403350" y="3163888"/>
            <a:ext cx="18732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44" name="Text Box 13"/>
          <p:cNvSpPr txBox="1">
            <a:spLocks noChangeArrowheads="1"/>
          </p:cNvSpPr>
          <p:nvPr/>
        </p:nvSpPr>
        <p:spPr bwMode="auto">
          <a:xfrm>
            <a:off x="1625600" y="2881313"/>
            <a:ext cx="201612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600">
                <a:solidFill>
                  <a:srgbClr val="0066FF"/>
                </a:solidFill>
                <a:latin typeface="Garamond" pitchFamily="18" charset="0"/>
                <a:ea typeface="宋体" pitchFamily="2" charset="-122"/>
              </a:rPr>
              <a:t>直接作用途径</a:t>
            </a:r>
            <a:r>
              <a:rPr kumimoji="0" lang="zh-CN" altLang="en-US" sz="1600">
                <a:solidFill>
                  <a:srgbClr val="0066FF"/>
                </a:solidFill>
                <a:latin typeface="宋体" pitchFamily="2" charset="-122"/>
                <a:ea typeface="宋体" pitchFamily="2" charset="-122"/>
              </a:rPr>
              <a:t>①</a:t>
            </a:r>
          </a:p>
        </p:txBody>
      </p:sp>
      <p:sp>
        <p:nvSpPr>
          <p:cNvPr id="91145" name="Line 14"/>
          <p:cNvSpPr>
            <a:spLocks noChangeShapeType="1"/>
          </p:cNvSpPr>
          <p:nvPr/>
        </p:nvSpPr>
        <p:spPr bwMode="auto">
          <a:xfrm>
            <a:off x="7183438" y="3163888"/>
            <a:ext cx="3175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46" name="Line 15"/>
          <p:cNvSpPr>
            <a:spLocks noChangeShapeType="1"/>
          </p:cNvSpPr>
          <p:nvPr/>
        </p:nvSpPr>
        <p:spPr bwMode="auto">
          <a:xfrm>
            <a:off x="755650" y="1797050"/>
            <a:ext cx="0" cy="7921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47" name="Line 16"/>
          <p:cNvSpPr>
            <a:spLocks noChangeShapeType="1"/>
          </p:cNvSpPr>
          <p:nvPr/>
        </p:nvSpPr>
        <p:spPr bwMode="auto">
          <a:xfrm>
            <a:off x="755650" y="2373313"/>
            <a:ext cx="55451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48" name="Line 17"/>
          <p:cNvSpPr>
            <a:spLocks noChangeShapeType="1"/>
          </p:cNvSpPr>
          <p:nvPr/>
        </p:nvSpPr>
        <p:spPr bwMode="auto">
          <a:xfrm>
            <a:off x="6300788" y="2373313"/>
            <a:ext cx="0" cy="2873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49" name="Line 18"/>
          <p:cNvSpPr>
            <a:spLocks noChangeShapeType="1"/>
          </p:cNvSpPr>
          <p:nvPr/>
        </p:nvSpPr>
        <p:spPr bwMode="auto">
          <a:xfrm>
            <a:off x="755650" y="1797050"/>
            <a:ext cx="75612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50" name="Line 19"/>
          <p:cNvSpPr>
            <a:spLocks noChangeShapeType="1"/>
          </p:cNvSpPr>
          <p:nvPr/>
        </p:nvSpPr>
        <p:spPr bwMode="auto">
          <a:xfrm flipH="1">
            <a:off x="8331200" y="1797050"/>
            <a:ext cx="4763" cy="863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51" name="Text Box 20"/>
          <p:cNvSpPr txBox="1">
            <a:spLocks noChangeArrowheads="1"/>
          </p:cNvSpPr>
          <p:nvPr/>
        </p:nvSpPr>
        <p:spPr bwMode="auto">
          <a:xfrm>
            <a:off x="2051050" y="2097088"/>
            <a:ext cx="1895475"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600">
                <a:solidFill>
                  <a:srgbClr val="0066FF"/>
                </a:solidFill>
                <a:latin typeface="Garamond" pitchFamily="18" charset="0"/>
                <a:ea typeface="宋体" pitchFamily="2" charset="-122"/>
              </a:rPr>
              <a:t>直接作用途径</a:t>
            </a:r>
            <a:r>
              <a:rPr kumimoji="0" lang="zh-CN" altLang="en-US" sz="1600">
                <a:solidFill>
                  <a:srgbClr val="0066FF"/>
                </a:solidFill>
                <a:latin typeface="宋体" pitchFamily="2" charset="-122"/>
                <a:ea typeface="宋体" pitchFamily="2" charset="-122"/>
              </a:rPr>
              <a:t>⑤</a:t>
            </a:r>
            <a:endParaRPr kumimoji="0" lang="zh-CN" altLang="en-US" sz="2800">
              <a:solidFill>
                <a:srgbClr val="0066FF"/>
              </a:solidFill>
              <a:latin typeface="宋体" pitchFamily="2" charset="-122"/>
              <a:ea typeface="宋体" pitchFamily="2" charset="-122"/>
            </a:endParaRPr>
          </a:p>
        </p:txBody>
      </p:sp>
      <p:sp>
        <p:nvSpPr>
          <p:cNvPr id="91152" name="Text Box 21"/>
          <p:cNvSpPr txBox="1">
            <a:spLocks noChangeArrowheads="1"/>
          </p:cNvSpPr>
          <p:nvPr/>
        </p:nvSpPr>
        <p:spPr bwMode="auto">
          <a:xfrm>
            <a:off x="3328988" y="1508125"/>
            <a:ext cx="1871662"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600">
                <a:solidFill>
                  <a:srgbClr val="0066FF"/>
                </a:solidFill>
                <a:latin typeface="Garamond" pitchFamily="18" charset="0"/>
                <a:ea typeface="宋体" pitchFamily="2" charset="-122"/>
              </a:rPr>
              <a:t>直接作用途径</a:t>
            </a:r>
            <a:r>
              <a:rPr kumimoji="0" lang="zh-CN" altLang="en-US" sz="1600">
                <a:solidFill>
                  <a:srgbClr val="0066FF"/>
                </a:solidFill>
                <a:latin typeface="宋体" pitchFamily="2" charset="-122"/>
                <a:ea typeface="宋体" pitchFamily="2" charset="-122"/>
              </a:rPr>
              <a:t>⑧</a:t>
            </a:r>
            <a:endParaRPr kumimoji="0" lang="zh-CN" altLang="en-US" sz="2800">
              <a:solidFill>
                <a:srgbClr val="0066FF"/>
              </a:solidFill>
              <a:latin typeface="宋体" pitchFamily="2" charset="-122"/>
              <a:ea typeface="宋体" pitchFamily="2" charset="-122"/>
            </a:endParaRPr>
          </a:p>
        </p:txBody>
      </p:sp>
      <p:sp>
        <p:nvSpPr>
          <p:cNvPr id="91153" name="Line 22"/>
          <p:cNvSpPr>
            <a:spLocks noChangeShapeType="1"/>
          </p:cNvSpPr>
          <p:nvPr/>
        </p:nvSpPr>
        <p:spPr bwMode="auto">
          <a:xfrm>
            <a:off x="755650" y="3740150"/>
            <a:ext cx="0" cy="20240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54" name="Line 23"/>
          <p:cNvSpPr>
            <a:spLocks noChangeShapeType="1"/>
          </p:cNvSpPr>
          <p:nvPr/>
        </p:nvSpPr>
        <p:spPr bwMode="auto">
          <a:xfrm>
            <a:off x="755650" y="3740150"/>
            <a:ext cx="144463"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55" name="Line 24"/>
          <p:cNvSpPr>
            <a:spLocks noChangeShapeType="1"/>
          </p:cNvSpPr>
          <p:nvPr/>
        </p:nvSpPr>
        <p:spPr bwMode="auto">
          <a:xfrm flipV="1">
            <a:off x="3419475" y="3740150"/>
            <a:ext cx="360363"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56" name="Rectangle 25"/>
          <p:cNvSpPr>
            <a:spLocks noChangeArrowheads="1"/>
          </p:cNvSpPr>
          <p:nvPr/>
        </p:nvSpPr>
        <p:spPr bwMode="auto">
          <a:xfrm>
            <a:off x="900113" y="4183063"/>
            <a:ext cx="2520950" cy="944562"/>
          </a:xfrm>
          <a:prstGeom prst="rect">
            <a:avLst/>
          </a:prstGeom>
          <a:solidFill>
            <a:srgbClr val="3366FF"/>
          </a:solidFill>
          <a:ln w="9525">
            <a:solidFill>
              <a:schemeClr val="tx1"/>
            </a:solidFill>
            <a:miter lim="800000"/>
            <a:headEnd/>
            <a:tailEnd/>
          </a:ln>
        </p:spPr>
        <p:txBody>
          <a:bodyPr wrap="none" lIns="7200" tIns="7200" rIns="7200" bIns="7200" anchor="ctr"/>
          <a:lstStyle/>
          <a:p>
            <a:pPr algn="l" eaLnBrk="1" hangingPunct="1"/>
            <a:r>
              <a:rPr kumimoji="0" lang="zh-CN" altLang="en-US" sz="1600">
                <a:solidFill>
                  <a:srgbClr val="FFFF00"/>
                </a:solidFill>
                <a:latin typeface="Garamond" pitchFamily="18" charset="0"/>
                <a:ea typeface="宋体" pitchFamily="2" charset="-122"/>
              </a:rPr>
              <a:t> </a:t>
            </a:r>
            <a:r>
              <a:rPr kumimoji="0" lang="en-US" altLang="zh-CN" sz="1600">
                <a:solidFill>
                  <a:srgbClr val="FFFF00"/>
                </a:solidFill>
                <a:latin typeface="Times New Roman" pitchFamily="18" charset="0"/>
                <a:ea typeface="宋体" pitchFamily="2" charset="-122"/>
              </a:rPr>
              <a:t>p38MAPK</a:t>
            </a:r>
            <a:r>
              <a:rPr kumimoji="0" lang="zh-CN" altLang="en-US" sz="1600">
                <a:solidFill>
                  <a:srgbClr val="FFFF00"/>
                </a:solidFill>
                <a:latin typeface="Garamond" pitchFamily="18" charset="0"/>
                <a:ea typeface="宋体" pitchFamily="2" charset="-122"/>
              </a:rPr>
              <a:t>信号传导途径</a:t>
            </a:r>
            <a:r>
              <a:rPr kumimoji="0" lang="zh-CN" altLang="en-US" sz="1600">
                <a:solidFill>
                  <a:srgbClr val="FFFF00"/>
                </a:solidFill>
                <a:latin typeface="宋体" pitchFamily="2" charset="-122"/>
                <a:ea typeface="宋体" pitchFamily="2" charset="-122"/>
              </a:rPr>
              <a:t>②</a:t>
            </a:r>
          </a:p>
          <a:p>
            <a:pPr algn="l" eaLnBrk="1" hangingPunct="1"/>
            <a:r>
              <a:rPr kumimoji="0" lang="zh-CN" altLang="en-US" sz="1600">
                <a:solidFill>
                  <a:srgbClr val="FFFF00"/>
                </a:solidFill>
                <a:latin typeface="宋体" pitchFamily="2" charset="-122"/>
                <a:ea typeface="宋体" pitchFamily="2" charset="-122"/>
              </a:rPr>
              <a:t>  </a:t>
            </a:r>
            <a:r>
              <a:rPr kumimoji="0" lang="en-US" altLang="zh-CN" sz="1600">
                <a:solidFill>
                  <a:srgbClr val="FFFF00"/>
                </a:solidFill>
                <a:latin typeface="Times New Roman" pitchFamily="18" charset="0"/>
                <a:ea typeface="宋体" pitchFamily="2" charset="-122"/>
              </a:rPr>
              <a:t>JNK</a:t>
            </a:r>
            <a:r>
              <a:rPr kumimoji="0" lang="zh-CN" altLang="en-US" sz="1600">
                <a:solidFill>
                  <a:srgbClr val="FFFF00"/>
                </a:solidFill>
                <a:latin typeface="Garamond" pitchFamily="18" charset="0"/>
                <a:ea typeface="宋体" pitchFamily="2" charset="-122"/>
              </a:rPr>
              <a:t>信号传导</a:t>
            </a:r>
            <a:r>
              <a:rPr kumimoji="0" lang="zh-CN" altLang="en-US" sz="1600">
                <a:solidFill>
                  <a:srgbClr val="FFFF00"/>
                </a:solidFill>
                <a:latin typeface="宋体" pitchFamily="2" charset="-122"/>
                <a:ea typeface="宋体" pitchFamily="2" charset="-122"/>
              </a:rPr>
              <a:t>途径③</a:t>
            </a:r>
          </a:p>
          <a:p>
            <a:pPr algn="l" eaLnBrk="1" hangingPunct="1"/>
            <a:r>
              <a:rPr kumimoji="0" lang="zh-CN" altLang="en-US" sz="1600">
                <a:solidFill>
                  <a:srgbClr val="FFFF00"/>
                </a:solidFill>
                <a:latin typeface="宋体" pitchFamily="2" charset="-122"/>
                <a:ea typeface="宋体" pitchFamily="2" charset="-122"/>
              </a:rPr>
              <a:t>  </a:t>
            </a:r>
            <a:r>
              <a:rPr kumimoji="0" lang="en-US" altLang="zh-CN" sz="1600">
                <a:solidFill>
                  <a:srgbClr val="FFFF00"/>
                </a:solidFill>
                <a:latin typeface="Times New Roman" pitchFamily="18" charset="0"/>
                <a:ea typeface="宋体" pitchFamily="2" charset="-122"/>
              </a:rPr>
              <a:t>ERK</a:t>
            </a:r>
            <a:r>
              <a:rPr kumimoji="0" lang="zh-CN" altLang="en-US" sz="1600">
                <a:solidFill>
                  <a:srgbClr val="FFFF00"/>
                </a:solidFill>
                <a:latin typeface="Garamond" pitchFamily="18" charset="0"/>
                <a:ea typeface="宋体" pitchFamily="2" charset="-122"/>
              </a:rPr>
              <a:t>信号传导</a:t>
            </a:r>
            <a:r>
              <a:rPr kumimoji="0" lang="zh-CN" altLang="en-US" sz="1600">
                <a:solidFill>
                  <a:srgbClr val="FFFF00"/>
                </a:solidFill>
                <a:latin typeface="宋体" pitchFamily="2" charset="-122"/>
                <a:ea typeface="宋体" pitchFamily="2" charset="-122"/>
              </a:rPr>
              <a:t>途径④</a:t>
            </a:r>
          </a:p>
        </p:txBody>
      </p:sp>
      <p:sp>
        <p:nvSpPr>
          <p:cNvPr id="91157" name="Line 26"/>
          <p:cNvSpPr>
            <a:spLocks noChangeShapeType="1"/>
          </p:cNvSpPr>
          <p:nvPr/>
        </p:nvSpPr>
        <p:spPr bwMode="auto">
          <a:xfrm flipV="1">
            <a:off x="755650" y="5756275"/>
            <a:ext cx="2736850" cy="31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58" name="Rectangle 27"/>
          <p:cNvSpPr>
            <a:spLocks noChangeArrowheads="1"/>
          </p:cNvSpPr>
          <p:nvPr/>
        </p:nvSpPr>
        <p:spPr bwMode="auto">
          <a:xfrm>
            <a:off x="3492500" y="5253038"/>
            <a:ext cx="2016125" cy="966787"/>
          </a:xfrm>
          <a:prstGeom prst="rect">
            <a:avLst/>
          </a:prstGeom>
          <a:solidFill>
            <a:srgbClr val="3366FF"/>
          </a:solidFill>
          <a:ln w="9525" algn="ctr">
            <a:solidFill>
              <a:schemeClr val="tx1"/>
            </a:solidFill>
            <a:miter lim="800000"/>
            <a:headEnd/>
            <a:tailEnd/>
          </a:ln>
        </p:spPr>
        <p:txBody>
          <a:bodyPr wrap="none" anchor="ctr"/>
          <a:lstStyle/>
          <a:p>
            <a:pPr eaLnBrk="1" hangingPunct="1">
              <a:lnSpc>
                <a:spcPct val="120000"/>
              </a:lnSpc>
            </a:pPr>
            <a:r>
              <a:rPr kumimoji="0" lang="en-US" altLang="zh-CN" sz="1600">
                <a:solidFill>
                  <a:srgbClr val="FFFF00"/>
                </a:solidFill>
                <a:latin typeface="Times New Roman" pitchFamily="18" charset="0"/>
                <a:ea typeface="宋体" pitchFamily="2" charset="-122"/>
              </a:rPr>
              <a:t>PTK</a:t>
            </a:r>
            <a:r>
              <a:rPr kumimoji="0" lang="zh-CN" altLang="en-US" sz="1600">
                <a:solidFill>
                  <a:srgbClr val="FFFF00"/>
                </a:solidFill>
                <a:latin typeface="Garamond" pitchFamily="18" charset="0"/>
                <a:ea typeface="宋体" pitchFamily="2" charset="-122"/>
              </a:rPr>
              <a:t>信号传导途径</a:t>
            </a:r>
            <a:r>
              <a:rPr kumimoji="0" lang="zh-CN" altLang="en-US" sz="1600">
                <a:solidFill>
                  <a:srgbClr val="FFFF00"/>
                </a:solidFill>
                <a:latin typeface="宋体" pitchFamily="2" charset="-122"/>
                <a:ea typeface="宋体" pitchFamily="2" charset="-122"/>
              </a:rPr>
              <a:t>⑥</a:t>
            </a:r>
          </a:p>
          <a:p>
            <a:pPr eaLnBrk="1" hangingPunct="1">
              <a:lnSpc>
                <a:spcPct val="120000"/>
              </a:lnSpc>
            </a:pPr>
            <a:r>
              <a:rPr kumimoji="0" lang="en-US" altLang="zh-CN" sz="1600">
                <a:solidFill>
                  <a:srgbClr val="FFFF00"/>
                </a:solidFill>
                <a:latin typeface="Times New Roman" pitchFamily="18" charset="0"/>
                <a:ea typeface="宋体" pitchFamily="2" charset="-122"/>
              </a:rPr>
              <a:t>PKC</a:t>
            </a:r>
            <a:r>
              <a:rPr kumimoji="0" lang="zh-CN" altLang="en-US" sz="1600">
                <a:solidFill>
                  <a:srgbClr val="FFFF00"/>
                </a:solidFill>
                <a:latin typeface="Garamond" pitchFamily="18" charset="0"/>
                <a:ea typeface="宋体" pitchFamily="2" charset="-122"/>
              </a:rPr>
              <a:t>信号传导途径</a:t>
            </a:r>
            <a:r>
              <a:rPr kumimoji="0" lang="zh-CN" altLang="en-US" sz="1600">
                <a:solidFill>
                  <a:srgbClr val="FFFF00"/>
                </a:solidFill>
                <a:latin typeface="宋体" pitchFamily="2" charset="-122"/>
                <a:ea typeface="宋体" pitchFamily="2" charset="-122"/>
              </a:rPr>
              <a:t>⑦</a:t>
            </a:r>
          </a:p>
        </p:txBody>
      </p:sp>
      <p:sp>
        <p:nvSpPr>
          <p:cNvPr id="91159" name="Line 28"/>
          <p:cNvSpPr>
            <a:spLocks noChangeShapeType="1"/>
          </p:cNvSpPr>
          <p:nvPr/>
        </p:nvSpPr>
        <p:spPr bwMode="auto">
          <a:xfrm>
            <a:off x="5508625" y="5756275"/>
            <a:ext cx="7921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0" name="Line 29"/>
          <p:cNvSpPr>
            <a:spLocks noChangeShapeType="1"/>
          </p:cNvSpPr>
          <p:nvPr/>
        </p:nvSpPr>
        <p:spPr bwMode="auto">
          <a:xfrm flipV="1">
            <a:off x="6300788" y="3813175"/>
            <a:ext cx="0" cy="19431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61" name="Text Box 30"/>
          <p:cNvSpPr txBox="1">
            <a:spLocks noChangeArrowheads="1"/>
          </p:cNvSpPr>
          <p:nvPr/>
        </p:nvSpPr>
        <p:spPr bwMode="auto">
          <a:xfrm>
            <a:off x="3851275" y="4964113"/>
            <a:ext cx="1728788"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600">
                <a:solidFill>
                  <a:srgbClr val="0066FF"/>
                </a:solidFill>
                <a:latin typeface="Garamond" pitchFamily="18" charset="0"/>
                <a:ea typeface="宋体" pitchFamily="2" charset="-122"/>
              </a:rPr>
              <a:t>间接作用途径</a:t>
            </a:r>
            <a:endParaRPr kumimoji="0" lang="zh-CN" altLang="en-US" sz="1600">
              <a:solidFill>
                <a:srgbClr val="0066FF"/>
              </a:solidFill>
              <a:latin typeface="宋体" pitchFamily="2" charset="-122"/>
              <a:ea typeface="宋体" pitchFamily="2" charset="-122"/>
            </a:endParaRPr>
          </a:p>
        </p:txBody>
      </p:sp>
      <p:sp>
        <p:nvSpPr>
          <p:cNvPr id="91162" name="Text Box 31"/>
          <p:cNvSpPr txBox="1">
            <a:spLocks noChangeArrowheads="1"/>
          </p:cNvSpPr>
          <p:nvPr/>
        </p:nvSpPr>
        <p:spPr bwMode="auto">
          <a:xfrm>
            <a:off x="1530350" y="3879850"/>
            <a:ext cx="1655763"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 tIns="3600" rIns="3600" bIns="3600">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600">
                <a:solidFill>
                  <a:srgbClr val="0066FF"/>
                </a:solidFill>
                <a:latin typeface="Garamond" pitchFamily="18" charset="0"/>
                <a:ea typeface="宋体" pitchFamily="2" charset="-122"/>
              </a:rPr>
              <a:t>间接作用途径</a:t>
            </a:r>
            <a:endParaRPr kumimoji="0" lang="zh-CN" altLang="en-US" sz="1600">
              <a:solidFill>
                <a:srgbClr val="0066FF"/>
              </a:solidFill>
              <a:latin typeface="宋体" pitchFamily="2" charset="-122"/>
              <a:ea typeface="宋体" pitchFamily="2" charset="-122"/>
            </a:endParaRPr>
          </a:p>
        </p:txBody>
      </p:sp>
      <p:sp>
        <p:nvSpPr>
          <p:cNvPr id="91163" name="Line 32"/>
          <p:cNvSpPr>
            <a:spLocks noChangeShapeType="1"/>
          </p:cNvSpPr>
          <p:nvPr/>
        </p:nvSpPr>
        <p:spPr bwMode="auto">
          <a:xfrm>
            <a:off x="4932363" y="3163888"/>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1164" name="Oval 33"/>
          <p:cNvSpPr>
            <a:spLocks noChangeArrowheads="1"/>
          </p:cNvSpPr>
          <p:nvPr/>
        </p:nvSpPr>
        <p:spPr bwMode="auto">
          <a:xfrm>
            <a:off x="0" y="2589213"/>
            <a:ext cx="1403350" cy="1131887"/>
          </a:xfrm>
          <a:prstGeom prst="ellipse">
            <a:avLst/>
          </a:prstGeom>
          <a:solidFill>
            <a:srgbClr val="00FFFF"/>
          </a:solidFill>
          <a:ln w="9525">
            <a:solidFill>
              <a:schemeClr val="tx1"/>
            </a:solidFill>
            <a:round/>
            <a:headEnd/>
            <a:tailEnd/>
          </a:ln>
        </p:spPr>
        <p:txBody>
          <a:bodyPr wrap="none" anchor="ctr"/>
          <a:lstStyle/>
          <a:p>
            <a:pPr eaLnBrk="1" hangingPunct="1"/>
            <a:r>
              <a:rPr kumimoji="0" lang="zh-CN" altLang="en-US" sz="1600">
                <a:solidFill>
                  <a:schemeClr val="tx1"/>
                </a:solidFill>
                <a:latin typeface="Garamond" pitchFamily="18" charset="0"/>
                <a:ea typeface="宋体" pitchFamily="2" charset="-122"/>
              </a:rPr>
              <a:t>进入心肌</a:t>
            </a:r>
          </a:p>
          <a:p>
            <a:pPr eaLnBrk="1" hangingPunct="1"/>
            <a:r>
              <a:rPr kumimoji="0" lang="zh-CN" altLang="en-US" sz="1600">
                <a:solidFill>
                  <a:schemeClr val="tx1"/>
                </a:solidFill>
                <a:latin typeface="Garamond" pitchFamily="18" charset="0"/>
                <a:ea typeface="宋体" pitchFamily="2" charset="-122"/>
              </a:rPr>
              <a:t>细胞的锰</a:t>
            </a:r>
          </a:p>
        </p:txBody>
      </p:sp>
      <p:sp>
        <p:nvSpPr>
          <p:cNvPr id="91165" name="Rectangle 34"/>
          <p:cNvSpPr>
            <a:spLocks noChangeArrowheads="1"/>
          </p:cNvSpPr>
          <p:nvPr/>
        </p:nvSpPr>
        <p:spPr bwMode="auto">
          <a:xfrm>
            <a:off x="214282" y="0"/>
            <a:ext cx="8215370" cy="125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35000"/>
              </a:lnSpc>
            </a:pPr>
            <a:r>
              <a:rPr kumimoji="0" lang="zh-CN" altLang="en-US" sz="2800" dirty="0">
                <a:solidFill>
                  <a:srgbClr val="FF3300"/>
                </a:solidFill>
                <a:latin typeface="Times New Roman" pitchFamily="18" charset="0"/>
                <a:ea typeface="宋体" pitchFamily="2" charset="-122"/>
              </a:rPr>
              <a:t>国家自然科学基金重点项目</a:t>
            </a:r>
          </a:p>
          <a:p>
            <a:pPr algn="l" eaLnBrk="1" hangingPunct="1">
              <a:lnSpc>
                <a:spcPct val="135000"/>
              </a:lnSpc>
            </a:pPr>
            <a:r>
              <a:rPr kumimoji="0" lang="zh-CN" altLang="en-US" sz="2800" dirty="0">
                <a:solidFill>
                  <a:srgbClr val="EF0924"/>
                </a:solidFill>
                <a:latin typeface="Times New Roman" pitchFamily="18" charset="0"/>
              </a:rPr>
              <a:t>肉鸡抗氧化体系中微量元素锰作用的分子机理研究</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AutoShape 19">
            <a:hlinkClick r:id="rId4" action="ppaction://hlinksldjump" highlightClick="1"/>
          </p:cNvPr>
          <p:cNvSpPr>
            <a:spLocks noChangeArrowheads="1"/>
          </p:cNvSpPr>
          <p:nvPr/>
        </p:nvSpPr>
        <p:spPr bwMode="auto">
          <a:xfrm>
            <a:off x="8710613" y="0"/>
            <a:ext cx="433387" cy="360363"/>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92163" name="Rectangle 67"/>
          <p:cNvSpPr>
            <a:spLocks noChangeArrowheads="1"/>
          </p:cNvSpPr>
          <p:nvPr/>
        </p:nvSpPr>
        <p:spPr bwMode="auto">
          <a:xfrm>
            <a:off x="395288" y="1989138"/>
            <a:ext cx="4176712"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hangingPunct="1"/>
            <a:r>
              <a:rPr kumimoji="0" lang="en-US" altLang="zh-CN" sz="2800" b="0" dirty="0">
                <a:solidFill>
                  <a:schemeClr val="tx1"/>
                </a:solidFill>
                <a:latin typeface="Times New Roman" pitchFamily="18" charset="0"/>
                <a:ea typeface="宋体" pitchFamily="2" charset="-122"/>
              </a:rPr>
              <a:t>CLA has previously been shown </a:t>
            </a:r>
            <a:r>
              <a:rPr kumimoji="0" lang="en-US" altLang="zh-CN" sz="2800" b="0" dirty="0" smtClean="0">
                <a:solidFill>
                  <a:schemeClr val="tx1"/>
                </a:solidFill>
                <a:latin typeface="Times New Roman" pitchFamily="18" charset="0"/>
                <a:ea typeface="宋体" pitchFamily="2" charset="-122"/>
              </a:rPr>
              <a:t>to </a:t>
            </a:r>
            <a:r>
              <a:rPr kumimoji="0" lang="en-US" altLang="zh-CN" sz="2800" b="0" dirty="0">
                <a:solidFill>
                  <a:schemeClr val="tx1"/>
                </a:solidFill>
                <a:latin typeface="Times New Roman" pitchFamily="18" charset="0"/>
                <a:ea typeface="宋体" pitchFamily="2" charset="-122"/>
              </a:rPr>
              <a:t>decrease porcine SC while increasing the count of IM in vivo. </a:t>
            </a:r>
            <a:r>
              <a:rPr kumimoji="0" lang="en-US" altLang="zh-CN" sz="2800" b="0" dirty="0" smtClean="0">
                <a:solidFill>
                  <a:schemeClr val="tx1"/>
                </a:solidFill>
                <a:latin typeface="Times New Roman" pitchFamily="18" charset="0"/>
                <a:ea typeface="宋体" pitchFamily="2" charset="-122"/>
              </a:rPr>
              <a:t>Mechanisms </a:t>
            </a:r>
            <a:r>
              <a:rPr kumimoji="0" lang="en-US" altLang="zh-CN" sz="2800" b="0" dirty="0">
                <a:solidFill>
                  <a:schemeClr val="tx1"/>
                </a:solidFill>
                <a:latin typeface="Times New Roman" pitchFamily="18" charset="0"/>
                <a:ea typeface="宋体" pitchFamily="2" charset="-122"/>
              </a:rPr>
              <a:t>are poorly understood. </a:t>
            </a:r>
          </a:p>
          <a:p>
            <a:pPr algn="l" eaLnBrk="1" hangingPunct="1"/>
            <a:r>
              <a:rPr kumimoji="0" lang="en-US" altLang="zh-CN" sz="2800" dirty="0" smtClean="0">
                <a:solidFill>
                  <a:schemeClr val="tx1"/>
                </a:solidFill>
                <a:latin typeface="Times New Roman" pitchFamily="18" charset="0"/>
                <a:ea typeface="宋体" pitchFamily="2" charset="-122"/>
              </a:rPr>
              <a:t>Result:</a:t>
            </a:r>
            <a:r>
              <a:rPr kumimoji="0" lang="en-US" altLang="zh-CN" sz="2800" b="0" dirty="0" smtClean="0">
                <a:solidFill>
                  <a:schemeClr val="tx1"/>
                </a:solidFill>
                <a:latin typeface="Times New Roman" pitchFamily="18" charset="0"/>
                <a:ea typeface="宋体" pitchFamily="2" charset="-122"/>
              </a:rPr>
              <a:t> different </a:t>
            </a:r>
            <a:r>
              <a:rPr kumimoji="0" lang="en-US" altLang="zh-CN" sz="2800" b="0" dirty="0">
                <a:solidFill>
                  <a:schemeClr val="tx1"/>
                </a:solidFill>
                <a:latin typeface="Times New Roman" pitchFamily="18" charset="0"/>
                <a:ea typeface="宋体" pitchFamily="2" charset="-122"/>
              </a:rPr>
              <a:t>regulation of adipocyte-specific gene expression, </a:t>
            </a:r>
            <a:r>
              <a:rPr kumimoji="0" lang="en-US" altLang="zh-CN" sz="2800" b="0" dirty="0" err="1" smtClean="0">
                <a:solidFill>
                  <a:schemeClr val="tx1"/>
                </a:solidFill>
                <a:latin typeface="Times New Roman" pitchFamily="18" charset="0"/>
                <a:ea typeface="宋体" pitchFamily="2" charset="-122"/>
              </a:rPr>
              <a:t>adipogenesis</a:t>
            </a:r>
            <a:r>
              <a:rPr kumimoji="0" lang="en-US" altLang="zh-CN" sz="2800" b="0" dirty="0" smtClean="0">
                <a:solidFill>
                  <a:schemeClr val="tx1"/>
                </a:solidFill>
                <a:latin typeface="Times New Roman" pitchFamily="18" charset="0"/>
                <a:ea typeface="宋体" pitchFamily="2" charset="-122"/>
              </a:rPr>
              <a:t> </a:t>
            </a:r>
            <a:r>
              <a:rPr kumimoji="0" lang="en-US" altLang="zh-CN" sz="2800" b="0" dirty="0">
                <a:solidFill>
                  <a:schemeClr val="tx1"/>
                </a:solidFill>
                <a:latin typeface="Times New Roman" pitchFamily="18" charset="0"/>
                <a:ea typeface="宋体" pitchFamily="2" charset="-122"/>
              </a:rPr>
              <a:t>in IM adipocytes differs from that in SC</a:t>
            </a:r>
            <a:endParaRPr kumimoji="0" lang="zh-CN" altLang="en-US" sz="2800" b="0" dirty="0">
              <a:solidFill>
                <a:schemeClr val="tx1"/>
              </a:solidFill>
              <a:latin typeface="Times New Roman" pitchFamily="18" charset="0"/>
              <a:ea typeface="宋体" pitchFamily="2" charset="-122"/>
            </a:endParaRPr>
          </a:p>
        </p:txBody>
      </p:sp>
      <p:sp>
        <p:nvSpPr>
          <p:cNvPr id="92164" name="Rectangle 68"/>
          <p:cNvSpPr>
            <a:spLocks noChangeArrowheads="1"/>
          </p:cNvSpPr>
          <p:nvPr/>
        </p:nvSpPr>
        <p:spPr bwMode="auto">
          <a:xfrm>
            <a:off x="755650" y="404813"/>
            <a:ext cx="80645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kumimoji="0" lang="en-US" altLang="zh-CN" sz="2400" dirty="0">
                <a:solidFill>
                  <a:srgbClr val="ED1403"/>
                </a:solidFill>
                <a:latin typeface="Arial" pitchFamily="34" charset="0"/>
                <a:ea typeface="宋体" pitchFamily="2" charset="-122"/>
              </a:rPr>
              <a:t>CLA differently regulates </a:t>
            </a:r>
            <a:r>
              <a:rPr kumimoji="0" lang="en-US" altLang="zh-CN" sz="2400" dirty="0" err="1">
                <a:solidFill>
                  <a:srgbClr val="ED1403"/>
                </a:solidFill>
                <a:latin typeface="Arial" pitchFamily="34" charset="0"/>
                <a:ea typeface="宋体" pitchFamily="2" charset="-122"/>
              </a:rPr>
              <a:t>adipogenesis</a:t>
            </a:r>
            <a:r>
              <a:rPr kumimoji="0" lang="en-US" altLang="zh-CN" sz="2400" dirty="0">
                <a:solidFill>
                  <a:srgbClr val="ED1403"/>
                </a:solidFill>
                <a:latin typeface="Arial" pitchFamily="34" charset="0"/>
                <a:ea typeface="宋体" pitchFamily="2" charset="-122"/>
              </a:rPr>
              <a:t> in stromal vascular cells from porcine subcutaneous adipose and skeletal muscle</a:t>
            </a:r>
            <a:r>
              <a:rPr kumimoji="0" lang="en-US" altLang="zh-CN" sz="2400" b="0" dirty="0">
                <a:solidFill>
                  <a:srgbClr val="ED1403"/>
                </a:solidFill>
                <a:latin typeface="Arial" pitchFamily="34" charset="0"/>
                <a:ea typeface="宋体" pitchFamily="2" charset="-122"/>
              </a:rPr>
              <a:t> </a:t>
            </a:r>
          </a:p>
          <a:p>
            <a:pPr eaLnBrk="1" hangingPunct="1"/>
            <a:r>
              <a:rPr kumimoji="0" lang="en-US" altLang="zh-CN" sz="2400" b="0" dirty="0">
                <a:solidFill>
                  <a:srgbClr val="0000FF"/>
                </a:solidFill>
                <a:latin typeface="Arial" pitchFamily="34" charset="0"/>
                <a:ea typeface="宋体" pitchFamily="2" charset="-122"/>
              </a:rPr>
              <a:t>J. Lipid Res. 2007. 48: </a:t>
            </a:r>
            <a:r>
              <a:rPr kumimoji="0" lang="en-US" altLang="zh-CN" sz="2400" b="0" dirty="0" smtClean="0">
                <a:solidFill>
                  <a:srgbClr val="0000FF"/>
                </a:solidFill>
                <a:latin typeface="Arial" pitchFamily="34" charset="0"/>
                <a:ea typeface="宋体" pitchFamily="2" charset="-122"/>
              </a:rPr>
              <a:t>1701–1709</a:t>
            </a:r>
            <a:endParaRPr kumimoji="0" lang="zh-CN" altLang="en-US" sz="2400" b="0" dirty="0">
              <a:solidFill>
                <a:srgbClr val="0000FF"/>
              </a:solidFill>
              <a:latin typeface="Arial" pitchFamily="34" charset="0"/>
              <a:ea typeface="宋体" pitchFamily="2" charset="-122"/>
            </a:endParaRPr>
          </a:p>
        </p:txBody>
      </p:sp>
      <p:pic>
        <p:nvPicPr>
          <p:cNvPr id="92165"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5325" y="1916113"/>
            <a:ext cx="4530725" cy="357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6" name="Rectangle 7"/>
          <p:cNvSpPr>
            <a:spLocks noChangeArrowheads="1"/>
          </p:cNvSpPr>
          <p:nvPr/>
        </p:nvSpPr>
        <p:spPr bwMode="auto">
          <a:xfrm>
            <a:off x="4643438" y="5589588"/>
            <a:ext cx="4500562"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eaLnBrk="1" hangingPunct="1"/>
            <a:r>
              <a:rPr kumimoji="0" lang="en-US" altLang="zh-CN" sz="1800" dirty="0">
                <a:solidFill>
                  <a:schemeClr val="tx1"/>
                </a:solidFill>
                <a:latin typeface="Arial" pitchFamily="34" charset="0"/>
                <a:ea typeface="宋体" pitchFamily="2" charset="-122"/>
              </a:rPr>
              <a:t>Effect of the dose of CLA-mixture on the expression of adipocyte-specific genes in porcine stromal vascular cell cultures</a:t>
            </a:r>
            <a:endParaRPr kumimoji="0" lang="zh-CN" altLang="en-US" sz="1800" dirty="0">
              <a:solidFill>
                <a:schemeClr val="tx1"/>
              </a:solidFill>
              <a:latin typeface="Arial"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5"/>
          <p:cNvSpPr>
            <a:spLocks noChangeArrowheads="1"/>
          </p:cNvSpPr>
          <p:nvPr/>
        </p:nvSpPr>
        <p:spPr bwMode="auto">
          <a:xfrm>
            <a:off x="928688" y="714375"/>
            <a:ext cx="7572375"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3200" dirty="0">
                <a:solidFill>
                  <a:schemeClr val="tx1"/>
                </a:solidFill>
                <a:latin typeface="宋体" pitchFamily="2" charset="-122"/>
                <a:ea typeface="宋体" pitchFamily="2" charset="-122"/>
              </a:rPr>
              <a:t>我国农林牧渔业产值比重变化</a:t>
            </a:r>
            <a:endParaRPr lang="en-US" altLang="zh-CN" sz="3200" dirty="0">
              <a:solidFill>
                <a:schemeClr val="tx1"/>
              </a:solidFill>
              <a:latin typeface="宋体" pitchFamily="2" charset="-122"/>
              <a:ea typeface="宋体" pitchFamily="2" charset="-122"/>
            </a:endParaRPr>
          </a:p>
          <a:p>
            <a:pPr eaLnBrk="1" hangingPunct="1"/>
            <a:endParaRPr lang="en-US" altLang="zh-CN" sz="3200" dirty="0">
              <a:solidFill>
                <a:schemeClr val="tx1"/>
              </a:solidFill>
            </a:endParaRPr>
          </a:p>
          <a:p>
            <a:pPr eaLnBrk="1" hangingPunct="1"/>
            <a:r>
              <a:rPr lang="en-US" altLang="zh-CN" sz="3200" dirty="0">
                <a:solidFill>
                  <a:schemeClr val="tx1"/>
                </a:solidFill>
              </a:rPr>
              <a:t>       </a:t>
            </a:r>
            <a:r>
              <a:rPr lang="zh-CN" altLang="en-US" sz="3200" dirty="0" smtClean="0">
                <a:solidFill>
                  <a:schemeClr val="tx1"/>
                </a:solidFill>
                <a:latin typeface="宋体" pitchFamily="2" charset="-122"/>
                <a:ea typeface="宋体" pitchFamily="2" charset="-122"/>
              </a:rPr>
              <a:t>农业  </a:t>
            </a:r>
            <a:r>
              <a:rPr lang="zh-CN" altLang="en-US" sz="3200" dirty="0">
                <a:solidFill>
                  <a:schemeClr val="tx1"/>
                </a:solidFill>
                <a:latin typeface="宋体" pitchFamily="2" charset="-122"/>
                <a:ea typeface="宋体" pitchFamily="2" charset="-122"/>
              </a:rPr>
              <a:t>林业 牧业  渔业</a:t>
            </a:r>
            <a:endParaRPr lang="en-US" altLang="zh-CN" sz="3200" dirty="0">
              <a:solidFill>
                <a:schemeClr val="tx1"/>
              </a:solidFill>
              <a:latin typeface="宋体" pitchFamily="2" charset="-122"/>
              <a:ea typeface="宋体" pitchFamily="2" charset="-122"/>
            </a:endParaRPr>
          </a:p>
          <a:p>
            <a:pPr eaLnBrk="1" hangingPunct="1"/>
            <a:r>
              <a:rPr lang="en-US" altLang="zh-CN" sz="3200" dirty="0">
                <a:solidFill>
                  <a:schemeClr val="tx1"/>
                </a:solidFill>
                <a:latin typeface="宋体" pitchFamily="2" charset="-122"/>
                <a:ea typeface="宋体" pitchFamily="2" charset="-122"/>
              </a:rPr>
              <a:t>1978</a:t>
            </a:r>
            <a:r>
              <a:rPr lang="zh-CN" altLang="en-US" sz="3200" dirty="0">
                <a:solidFill>
                  <a:schemeClr val="tx1"/>
                </a:solidFill>
                <a:latin typeface="宋体" pitchFamily="2" charset="-122"/>
                <a:ea typeface="宋体" pitchFamily="2" charset="-122"/>
              </a:rPr>
              <a:t>年 </a:t>
            </a:r>
            <a:r>
              <a:rPr lang="en-US" altLang="zh-CN" sz="3200" dirty="0">
                <a:solidFill>
                  <a:schemeClr val="tx1"/>
                </a:solidFill>
                <a:latin typeface="宋体" pitchFamily="2" charset="-122"/>
                <a:ea typeface="宋体" pitchFamily="2" charset="-122"/>
              </a:rPr>
              <a:t>80.0</a:t>
            </a: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3.4</a:t>
            </a: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15.0</a:t>
            </a: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1.6</a:t>
            </a:r>
          </a:p>
          <a:p>
            <a:pPr eaLnBrk="1" hangingPunct="1"/>
            <a:r>
              <a:rPr lang="en-US" altLang="zh-CN" sz="3200" dirty="0" smtClean="0">
                <a:latin typeface="宋体" pitchFamily="2" charset="-122"/>
                <a:ea typeface="宋体" pitchFamily="2" charset="-122"/>
              </a:rPr>
              <a:t>2009</a:t>
            </a:r>
            <a:r>
              <a:rPr lang="zh-CN" altLang="en-US" sz="3200" dirty="0" smtClean="0">
                <a:latin typeface="宋体" pitchFamily="2" charset="-122"/>
                <a:ea typeface="宋体" pitchFamily="2" charset="-122"/>
              </a:rPr>
              <a:t>年 </a:t>
            </a:r>
            <a:r>
              <a:rPr lang="en-US" altLang="zh-CN" sz="3200" dirty="0" smtClean="0">
                <a:latin typeface="宋体" pitchFamily="2" charset="-122"/>
                <a:ea typeface="宋体" pitchFamily="2" charset="-122"/>
              </a:rPr>
              <a:t>50.7</a:t>
            </a:r>
            <a:r>
              <a:rPr lang="zh-CN" altLang="en-US" sz="3200" dirty="0" smtClean="0">
                <a:latin typeface="宋体" pitchFamily="2" charset="-122"/>
                <a:ea typeface="宋体" pitchFamily="2" charset="-122"/>
              </a:rPr>
              <a:t>：</a:t>
            </a:r>
            <a:r>
              <a:rPr lang="en-US" altLang="zh-CN" sz="3200" dirty="0" smtClean="0">
                <a:latin typeface="宋体" pitchFamily="2" charset="-122"/>
                <a:ea typeface="宋体" pitchFamily="2" charset="-122"/>
              </a:rPr>
              <a:t>3.9</a:t>
            </a:r>
            <a:r>
              <a:rPr lang="zh-CN" altLang="en-US" sz="3200" dirty="0" smtClean="0">
                <a:latin typeface="宋体" pitchFamily="2" charset="-122"/>
                <a:ea typeface="宋体" pitchFamily="2" charset="-122"/>
              </a:rPr>
              <a:t>：</a:t>
            </a:r>
            <a:r>
              <a:rPr lang="en-US" altLang="zh-CN" sz="3200" dirty="0" smtClean="0">
                <a:latin typeface="宋体" pitchFamily="2" charset="-122"/>
                <a:ea typeface="宋体" pitchFamily="2" charset="-122"/>
              </a:rPr>
              <a:t>32.3</a:t>
            </a:r>
            <a:r>
              <a:rPr lang="zh-CN" altLang="en-US" sz="3200" dirty="0" smtClean="0">
                <a:latin typeface="宋体" pitchFamily="2" charset="-122"/>
                <a:ea typeface="宋体" pitchFamily="2" charset="-122"/>
              </a:rPr>
              <a:t>：</a:t>
            </a:r>
            <a:r>
              <a:rPr lang="en-US" altLang="zh-CN" sz="3200" dirty="0" smtClean="0">
                <a:latin typeface="宋体" pitchFamily="2" charset="-122"/>
                <a:ea typeface="宋体" pitchFamily="2" charset="-122"/>
              </a:rPr>
              <a:t>9.3</a:t>
            </a:r>
            <a:endParaRPr lang="en-US" altLang="zh-CN" sz="3200" dirty="0">
              <a:latin typeface="宋体" pitchFamily="2" charset="-122"/>
              <a:ea typeface="宋体" pitchFamily="2" charset="-122"/>
            </a:endParaRPr>
          </a:p>
        </p:txBody>
      </p:sp>
      <p:sp>
        <p:nvSpPr>
          <p:cNvPr id="15364" name="矩形 5"/>
          <p:cNvSpPr>
            <a:spLocks noChangeArrowheads="1"/>
          </p:cNvSpPr>
          <p:nvPr/>
        </p:nvSpPr>
        <p:spPr bwMode="auto">
          <a:xfrm>
            <a:off x="900113" y="3429000"/>
            <a:ext cx="7215187"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dirty="0">
                <a:solidFill>
                  <a:schemeClr val="tx1"/>
                </a:solidFill>
                <a:latin typeface="仿宋_GB2312" pitchFamily="49" charset="-122"/>
                <a:ea typeface="仿宋_GB2312" pitchFamily="49" charset="-122"/>
              </a:rPr>
              <a:t>发达国家畜牧业产值占农业产值的比重均在</a:t>
            </a:r>
            <a:r>
              <a:rPr lang="en-US" altLang="zh-CN" sz="3200" dirty="0">
                <a:solidFill>
                  <a:schemeClr val="tx1"/>
                </a:solidFill>
                <a:latin typeface="仿宋_GB2312" pitchFamily="49" charset="-122"/>
                <a:ea typeface="仿宋_GB2312" pitchFamily="49" charset="-122"/>
              </a:rPr>
              <a:t>50%</a:t>
            </a:r>
            <a:r>
              <a:rPr lang="zh-CN" altLang="en-US" sz="3200" dirty="0">
                <a:solidFill>
                  <a:schemeClr val="tx1"/>
                </a:solidFill>
                <a:latin typeface="仿宋_GB2312" pitchFamily="49" charset="-122"/>
                <a:ea typeface="仿宋_GB2312" pitchFamily="49" charset="-122"/>
              </a:rPr>
              <a:t>以上，美国</a:t>
            </a:r>
            <a:r>
              <a:rPr lang="en-US" altLang="zh-CN" sz="3200" dirty="0">
                <a:solidFill>
                  <a:schemeClr val="tx1"/>
                </a:solidFill>
                <a:latin typeface="仿宋_GB2312" pitchFamily="49" charset="-122"/>
                <a:ea typeface="仿宋_GB2312" pitchFamily="49" charset="-122"/>
              </a:rPr>
              <a:t>60</a:t>
            </a:r>
            <a:r>
              <a:rPr lang="zh-CN" altLang="en-US" sz="3200" dirty="0">
                <a:solidFill>
                  <a:schemeClr val="tx1"/>
                </a:solidFill>
                <a:latin typeface="仿宋_GB2312" pitchFamily="49" charset="-122"/>
                <a:ea typeface="仿宋_GB2312" pitchFamily="49" charset="-122"/>
              </a:rPr>
              <a:t>％，英国</a:t>
            </a:r>
            <a:r>
              <a:rPr lang="en-US" altLang="zh-CN" sz="3200" dirty="0">
                <a:solidFill>
                  <a:schemeClr val="tx1"/>
                </a:solidFill>
                <a:latin typeface="仿宋_GB2312" pitchFamily="49" charset="-122"/>
                <a:ea typeface="仿宋_GB2312" pitchFamily="49" charset="-122"/>
              </a:rPr>
              <a:t>60</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70</a:t>
            </a:r>
            <a:r>
              <a:rPr lang="zh-CN" altLang="en-US" sz="3200" dirty="0">
                <a:solidFill>
                  <a:schemeClr val="tx1"/>
                </a:solidFill>
                <a:latin typeface="仿宋_GB2312" pitchFamily="49" charset="-122"/>
                <a:ea typeface="仿宋_GB2312" pitchFamily="49" charset="-122"/>
              </a:rPr>
              <a:t>％，德国</a:t>
            </a:r>
            <a:r>
              <a:rPr lang="en-US" altLang="zh-CN" sz="3200" dirty="0">
                <a:solidFill>
                  <a:schemeClr val="tx1"/>
                </a:solidFill>
                <a:latin typeface="仿宋_GB2312" pitchFamily="49" charset="-122"/>
                <a:ea typeface="仿宋_GB2312" pitchFamily="49" charset="-122"/>
              </a:rPr>
              <a:t>60</a:t>
            </a:r>
            <a:r>
              <a:rPr lang="zh-CN" altLang="en-US" sz="3200" dirty="0">
                <a:solidFill>
                  <a:schemeClr val="tx1"/>
                </a:solidFill>
                <a:latin typeface="仿宋_GB2312" pitchFamily="49" charset="-122"/>
                <a:ea typeface="仿宋_GB2312" pitchFamily="49" charset="-122"/>
              </a:rPr>
              <a:t>％，法国</a:t>
            </a:r>
            <a:r>
              <a:rPr lang="en-US" altLang="zh-CN" sz="3200" dirty="0">
                <a:solidFill>
                  <a:schemeClr val="tx1"/>
                </a:solidFill>
                <a:latin typeface="仿宋_GB2312" pitchFamily="49" charset="-122"/>
                <a:ea typeface="仿宋_GB2312" pitchFamily="49" charset="-122"/>
              </a:rPr>
              <a:t>56</a:t>
            </a:r>
            <a:r>
              <a:rPr lang="zh-CN" altLang="en-US" sz="3200" dirty="0">
                <a:solidFill>
                  <a:schemeClr val="tx1"/>
                </a:solidFill>
                <a:latin typeface="仿宋_GB2312" pitchFamily="49" charset="-122"/>
                <a:ea typeface="仿宋_GB2312" pitchFamily="49" charset="-122"/>
              </a:rPr>
              <a:t>％，荷兰</a:t>
            </a:r>
            <a:r>
              <a:rPr lang="en-US" altLang="zh-CN" sz="3200" dirty="0">
                <a:solidFill>
                  <a:schemeClr val="tx1"/>
                </a:solidFill>
                <a:latin typeface="仿宋_GB2312" pitchFamily="49" charset="-122"/>
                <a:ea typeface="仿宋_GB2312" pitchFamily="49" charset="-122"/>
              </a:rPr>
              <a:t>68</a:t>
            </a:r>
            <a:r>
              <a:rPr lang="zh-CN" altLang="en-US" sz="3200" dirty="0">
                <a:solidFill>
                  <a:schemeClr val="tx1"/>
                </a:solidFill>
                <a:latin typeface="仿宋_GB2312" pitchFamily="49" charset="-122"/>
                <a:ea typeface="仿宋_GB2312" pitchFamily="49" charset="-122"/>
              </a:rPr>
              <a:t>％，瑞典</a:t>
            </a:r>
            <a:r>
              <a:rPr lang="en-US" altLang="zh-CN" sz="3200" dirty="0">
                <a:solidFill>
                  <a:schemeClr val="tx1"/>
                </a:solidFill>
                <a:latin typeface="仿宋_GB2312" pitchFamily="49" charset="-122"/>
                <a:ea typeface="仿宋_GB2312" pitchFamily="49" charset="-122"/>
              </a:rPr>
              <a:t>75</a:t>
            </a:r>
            <a:r>
              <a:rPr lang="zh-CN" altLang="en-US" sz="3200" dirty="0">
                <a:solidFill>
                  <a:schemeClr val="tx1"/>
                </a:solidFill>
                <a:latin typeface="仿宋_GB2312" pitchFamily="49" charset="-122"/>
                <a:ea typeface="仿宋_GB2312" pitchFamily="49" charset="-122"/>
              </a:rPr>
              <a:t>％，爱尔兰</a:t>
            </a:r>
            <a:r>
              <a:rPr lang="en-US" altLang="zh-CN" sz="3200" dirty="0">
                <a:solidFill>
                  <a:schemeClr val="tx1"/>
                </a:solidFill>
                <a:latin typeface="仿宋_GB2312" pitchFamily="49" charset="-122"/>
                <a:ea typeface="仿宋_GB2312" pitchFamily="49" charset="-122"/>
              </a:rPr>
              <a:t>82</a:t>
            </a:r>
            <a:r>
              <a:rPr lang="zh-CN" altLang="en-US" sz="3200" dirty="0">
                <a:solidFill>
                  <a:schemeClr val="tx1"/>
                </a:solidFill>
                <a:latin typeface="仿宋_GB2312" pitchFamily="49" charset="-122"/>
                <a:ea typeface="仿宋_GB2312" pitchFamily="49" charset="-122"/>
              </a:rPr>
              <a:t>％，丹麦</a:t>
            </a:r>
            <a:r>
              <a:rPr lang="en-US" altLang="zh-CN" sz="3200" dirty="0">
                <a:solidFill>
                  <a:schemeClr val="tx1"/>
                </a:solidFill>
                <a:latin typeface="仿宋_GB2312" pitchFamily="49" charset="-122"/>
                <a:ea typeface="仿宋_GB2312" pitchFamily="49" charset="-122"/>
              </a:rPr>
              <a:t>90</a:t>
            </a:r>
            <a:r>
              <a:rPr lang="zh-CN" altLang="en-US" sz="3200" dirty="0">
                <a:solidFill>
                  <a:schemeClr val="tx1"/>
                </a:solidFill>
                <a:latin typeface="仿宋_GB2312" pitchFamily="49" charset="-122"/>
                <a:ea typeface="仿宋_GB2312" pitchFamily="49" charset="-122"/>
              </a:rPr>
              <a:t>％</a:t>
            </a:r>
            <a:endParaRPr lang="en-US" altLang="zh-CN" sz="3200" dirty="0">
              <a:solidFill>
                <a:schemeClr val="tx1"/>
              </a:solidFill>
              <a:latin typeface="仿宋_GB2312" pitchFamily="49" charset="-122"/>
              <a:ea typeface="仿宋_GB2312" pitchFamily="49" charset="-122"/>
            </a:endParaRPr>
          </a:p>
          <a:p>
            <a:r>
              <a:rPr lang="zh-CN" altLang="en-US" sz="3200" dirty="0">
                <a:solidFill>
                  <a:schemeClr val="tx1"/>
                </a:solidFill>
                <a:latin typeface="宋体" pitchFamily="2" charset="-122"/>
                <a:ea typeface="宋体" pitchFamily="2" charset="-122"/>
                <a:hlinkClick r:id="rId4" action="ppaction://hlinksldjump"/>
              </a:rPr>
              <a:t>（片 </a:t>
            </a:r>
            <a:r>
              <a:rPr lang="en-US" altLang="zh-CN" sz="3200" dirty="0">
                <a:solidFill>
                  <a:schemeClr val="tx1"/>
                </a:solidFill>
                <a:latin typeface="宋体" pitchFamily="2" charset="-122"/>
                <a:ea typeface="宋体" pitchFamily="2" charset="-122"/>
                <a:hlinkClick r:id="rId4" action="ppaction://hlinksldjump"/>
              </a:rPr>
              <a:t>6</a:t>
            </a:r>
            <a:r>
              <a:rPr lang="zh-CN" altLang="en-US" sz="3200" dirty="0">
                <a:solidFill>
                  <a:schemeClr val="tx1"/>
                </a:solidFill>
                <a:latin typeface="宋体" pitchFamily="2" charset="-122"/>
                <a:ea typeface="宋体" pitchFamily="2" charset="-122"/>
              </a:rPr>
              <a:t>）</a:t>
            </a:r>
            <a:endParaRPr lang="en-US" altLang="zh-CN" sz="3200" dirty="0">
              <a:solidFill>
                <a:schemeClr val="tx1"/>
              </a:solidFill>
              <a:latin typeface="宋体" pitchFamily="2" charset="-122"/>
              <a:ea typeface="宋体" pitchFamily="2" charset="-122"/>
            </a:endParaRPr>
          </a:p>
          <a:p>
            <a:endParaRPr lang="zh-CN" altLang="en-US" sz="3200" dirty="0">
              <a:solidFill>
                <a:schemeClr val="tx1"/>
              </a:solidFill>
              <a:latin typeface="仿宋_GB2312" pitchFamily="49" charset="-122"/>
              <a:ea typeface="仿宋_GB2312"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6">
                                            <p:txEl>
                                              <p:pRg st="0" end="0"/>
                                            </p:txEl>
                                          </p:spTgt>
                                        </p:tgtEl>
                                        <p:attrNameLst>
                                          <p:attrName>style.visibility</p:attrName>
                                        </p:attrNameLst>
                                      </p:cBhvr>
                                      <p:to>
                                        <p:strVal val="visible"/>
                                      </p:to>
                                    </p:set>
                                    <p:animEffect transition="in" filter="blinds(vertical)">
                                      <p:cBhvr>
                                        <p:cTn id="7" dur="500"/>
                                        <p:tgtEl>
                                          <p:spTgt spid="7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76">
                                            <p:txEl>
                                              <p:pRg st="2" end="2"/>
                                            </p:txEl>
                                          </p:spTgt>
                                        </p:tgtEl>
                                        <p:attrNameLst>
                                          <p:attrName>style.visibility</p:attrName>
                                        </p:attrNameLst>
                                      </p:cBhvr>
                                      <p:to>
                                        <p:strVal val="visible"/>
                                      </p:to>
                                    </p:set>
                                    <p:animEffect transition="in" filter="blinds(vertical)">
                                      <p:cBhvr>
                                        <p:cTn id="12" dur="500"/>
                                        <p:tgtEl>
                                          <p:spTgt spid="7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76">
                                            <p:txEl>
                                              <p:pRg st="3" end="3"/>
                                            </p:txEl>
                                          </p:spTgt>
                                        </p:tgtEl>
                                        <p:attrNameLst>
                                          <p:attrName>style.visibility</p:attrName>
                                        </p:attrNameLst>
                                      </p:cBhvr>
                                      <p:to>
                                        <p:strVal val="visible"/>
                                      </p:to>
                                    </p:set>
                                    <p:animEffect transition="in" filter="blinds(vertical)">
                                      <p:cBhvr>
                                        <p:cTn id="17" dur="500"/>
                                        <p:tgtEl>
                                          <p:spTgt spid="76">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76">
                                            <p:txEl>
                                              <p:pRg st="4" end="4"/>
                                            </p:txEl>
                                          </p:spTgt>
                                        </p:tgtEl>
                                        <p:attrNameLst>
                                          <p:attrName>style.visibility</p:attrName>
                                        </p:attrNameLst>
                                      </p:cBhvr>
                                      <p:to>
                                        <p:strVal val="visible"/>
                                      </p:to>
                                    </p:set>
                                    <p:animEffect transition="in" filter="blinds(vertical)">
                                      <p:cBhvr>
                                        <p:cTn id="22" dur="500"/>
                                        <p:tgtEl>
                                          <p:spTgt spid="7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uild="p"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250825" y="980728"/>
            <a:ext cx="8497888" cy="5688632"/>
          </a:xfrm>
          <a:prstGeom prst="rect">
            <a:avLst/>
          </a:prstGeom>
          <a:noFill/>
        </p:spPr>
        <p:txBody>
          <a:bodyPr/>
          <a:lstStyle/>
          <a:p>
            <a:pPr marL="342900" indent="-342900" algn="l">
              <a:spcBef>
                <a:spcPct val="20000"/>
              </a:spcBef>
              <a:buClr>
                <a:srgbClr val="FF0000"/>
              </a:buClr>
              <a:buFont typeface="Wingdings" pitchFamily="2" charset="2"/>
              <a:buChar char="Ø"/>
              <a:defRPr/>
            </a:pPr>
            <a:r>
              <a:rPr lang="zh-CN" altLang="en-US" sz="3200" b="0" kern="0" dirty="0">
                <a:solidFill>
                  <a:schemeClr val="tx1"/>
                </a:solidFill>
                <a:latin typeface="仿宋_GB2312" pitchFamily="49" charset="-122"/>
                <a:ea typeface="仿宋_GB2312" pitchFamily="49" charset="-122"/>
              </a:rPr>
              <a:t>温室气体</a:t>
            </a:r>
            <a:r>
              <a:rPr lang="zh-CN" altLang="en-US" sz="3200" b="0" kern="0" dirty="0" smtClean="0">
                <a:solidFill>
                  <a:schemeClr val="tx1"/>
                </a:solidFill>
                <a:latin typeface="仿宋_GB2312" pitchFamily="49" charset="-122"/>
                <a:ea typeface="仿宋_GB2312" pitchFamily="49" charset="-122"/>
              </a:rPr>
              <a:t>指大气</a:t>
            </a:r>
            <a:r>
              <a:rPr lang="zh-CN" altLang="en-US" sz="3200" b="0" kern="0" dirty="0">
                <a:solidFill>
                  <a:schemeClr val="tx1"/>
                </a:solidFill>
                <a:latin typeface="仿宋_GB2312" pitchFamily="49" charset="-122"/>
                <a:ea typeface="仿宋_GB2312" pitchFamily="49" charset="-122"/>
              </a:rPr>
              <a:t>中能吸收地面反射的太阳辐射</a:t>
            </a:r>
            <a:r>
              <a:rPr lang="en-US" altLang="zh-CN" sz="3200" b="0" kern="0" dirty="0">
                <a:solidFill>
                  <a:schemeClr val="tx1"/>
                </a:solidFill>
                <a:latin typeface="仿宋_GB2312" pitchFamily="49" charset="-122"/>
                <a:ea typeface="仿宋_GB2312" pitchFamily="49" charset="-122"/>
              </a:rPr>
              <a:t>,</a:t>
            </a:r>
            <a:r>
              <a:rPr lang="zh-CN" altLang="en-US" sz="3200" b="0" kern="0" dirty="0">
                <a:solidFill>
                  <a:schemeClr val="tx1"/>
                </a:solidFill>
                <a:latin typeface="仿宋_GB2312" pitchFamily="49" charset="-122"/>
                <a:ea typeface="仿宋_GB2312" pitchFamily="49" charset="-122"/>
              </a:rPr>
              <a:t>并重新发射辐射的一些</a:t>
            </a:r>
            <a:r>
              <a:rPr lang="zh-CN" altLang="en-US" sz="3200" b="0" kern="0" dirty="0" smtClean="0">
                <a:solidFill>
                  <a:schemeClr val="tx1"/>
                </a:solidFill>
                <a:latin typeface="仿宋_GB2312" pitchFamily="49" charset="-122"/>
                <a:ea typeface="仿宋_GB2312" pitchFamily="49" charset="-122"/>
              </a:rPr>
              <a:t>气体。</a:t>
            </a:r>
            <a:r>
              <a:rPr lang="zh-CN" altLang="en-US" sz="3200" b="0" kern="0" dirty="0">
                <a:solidFill>
                  <a:schemeClr val="tx1"/>
                </a:solidFill>
                <a:latin typeface="仿宋_GB2312" pitchFamily="49" charset="-122"/>
                <a:ea typeface="仿宋_GB2312" pitchFamily="49" charset="-122"/>
              </a:rPr>
              <a:t>它们的作用是使地球表面变得更暖</a:t>
            </a:r>
            <a:r>
              <a:rPr lang="en-US" altLang="zh-CN" sz="3200" b="0" kern="0" dirty="0">
                <a:solidFill>
                  <a:schemeClr val="tx1"/>
                </a:solidFill>
                <a:latin typeface="仿宋_GB2312" pitchFamily="49" charset="-122"/>
                <a:ea typeface="仿宋_GB2312" pitchFamily="49" charset="-122"/>
              </a:rPr>
              <a:t>,</a:t>
            </a:r>
            <a:r>
              <a:rPr lang="zh-CN" altLang="en-US" sz="3200" b="0" kern="0" dirty="0">
                <a:solidFill>
                  <a:schemeClr val="tx1"/>
                </a:solidFill>
                <a:latin typeface="仿宋_GB2312" pitchFamily="49" charset="-122"/>
                <a:ea typeface="仿宋_GB2312" pitchFamily="49" charset="-122"/>
              </a:rPr>
              <a:t>类似于温室截留太阳辐射</a:t>
            </a:r>
            <a:r>
              <a:rPr lang="en-US" altLang="zh-CN" sz="3200" b="0" kern="0" dirty="0">
                <a:solidFill>
                  <a:schemeClr val="tx1"/>
                </a:solidFill>
                <a:latin typeface="仿宋_GB2312" pitchFamily="49" charset="-122"/>
                <a:ea typeface="仿宋_GB2312" pitchFamily="49" charset="-122"/>
              </a:rPr>
              <a:t>,</a:t>
            </a:r>
            <a:r>
              <a:rPr lang="zh-CN" altLang="en-US" sz="3200" b="0" kern="0" dirty="0">
                <a:solidFill>
                  <a:schemeClr val="tx1"/>
                </a:solidFill>
                <a:latin typeface="仿宋_GB2312" pitchFamily="49" charset="-122"/>
                <a:ea typeface="仿宋_GB2312" pitchFamily="49" charset="-122"/>
              </a:rPr>
              <a:t>并加热温室内空气的作用</a:t>
            </a:r>
            <a:r>
              <a:rPr lang="zh-CN" altLang="en-US" sz="3200" b="0" kern="0" dirty="0" smtClean="0">
                <a:solidFill>
                  <a:schemeClr val="tx1"/>
                </a:solidFill>
                <a:latin typeface="仿宋_GB2312" pitchFamily="49" charset="-122"/>
                <a:ea typeface="仿宋_GB2312" pitchFamily="49" charset="-122"/>
              </a:rPr>
              <a:t>。</a:t>
            </a:r>
            <a:endParaRPr lang="en-US" altLang="zh-CN" sz="3200" b="0" kern="0" dirty="0" smtClean="0">
              <a:solidFill>
                <a:schemeClr val="tx1"/>
              </a:solidFill>
              <a:latin typeface="仿宋_GB2312" pitchFamily="49" charset="-122"/>
              <a:ea typeface="仿宋_GB2312" pitchFamily="49" charset="-122"/>
            </a:endParaRPr>
          </a:p>
          <a:p>
            <a:pPr marL="342900" indent="-342900" algn="l">
              <a:spcBef>
                <a:spcPct val="20000"/>
              </a:spcBef>
              <a:buClr>
                <a:srgbClr val="FF0000"/>
              </a:buClr>
              <a:buFont typeface="Wingdings" pitchFamily="2" charset="2"/>
              <a:buChar char="Ø"/>
              <a:defRPr/>
            </a:pPr>
            <a:r>
              <a:rPr lang="zh-CN" altLang="en-US" sz="3200" b="0" kern="0" dirty="0" smtClean="0">
                <a:solidFill>
                  <a:schemeClr val="tx1"/>
                </a:solidFill>
                <a:latin typeface="仿宋_GB2312" pitchFamily="49" charset="-122"/>
                <a:ea typeface="仿宋_GB2312" pitchFamily="49" charset="-122"/>
              </a:rPr>
              <a:t>水汽</a:t>
            </a:r>
            <a:r>
              <a:rPr lang="en-US" altLang="zh-CN" sz="3200" b="0" kern="0" dirty="0">
                <a:solidFill>
                  <a:schemeClr val="tx1"/>
                </a:solidFill>
                <a:latin typeface="仿宋_GB2312" pitchFamily="49" charset="-122"/>
                <a:ea typeface="仿宋_GB2312" pitchFamily="49" charset="-122"/>
              </a:rPr>
              <a:t>(H</a:t>
            </a:r>
            <a:r>
              <a:rPr lang="en-US" altLang="zh-CN" sz="3200" b="0" kern="0" baseline="-25000" dirty="0">
                <a:solidFill>
                  <a:schemeClr val="tx1"/>
                </a:solidFill>
                <a:latin typeface="仿宋_GB2312" pitchFamily="49" charset="-122"/>
                <a:ea typeface="仿宋_GB2312" pitchFamily="49" charset="-122"/>
              </a:rPr>
              <a:t>2</a:t>
            </a:r>
            <a:r>
              <a:rPr lang="en-US" altLang="zh-CN" sz="3200" b="0" kern="0" dirty="0">
                <a:solidFill>
                  <a:schemeClr val="tx1"/>
                </a:solidFill>
                <a:latin typeface="仿宋_GB2312" pitchFamily="49" charset="-122"/>
                <a:ea typeface="仿宋_GB2312" pitchFamily="49" charset="-122"/>
              </a:rPr>
              <a:t>O)</a:t>
            </a:r>
            <a:r>
              <a:rPr lang="zh-CN" altLang="en-US" sz="3200" b="0" kern="0" dirty="0">
                <a:solidFill>
                  <a:schemeClr val="tx1"/>
                </a:solidFill>
                <a:latin typeface="仿宋_GB2312" pitchFamily="49" charset="-122"/>
                <a:ea typeface="仿宋_GB2312" pitchFamily="49" charset="-122"/>
              </a:rPr>
              <a:t>、二氧化碳</a:t>
            </a:r>
            <a:r>
              <a:rPr lang="en-US" altLang="zh-CN" sz="3200" b="0" kern="0" dirty="0">
                <a:solidFill>
                  <a:schemeClr val="tx1"/>
                </a:solidFill>
                <a:latin typeface="仿宋_GB2312" pitchFamily="49" charset="-122"/>
                <a:ea typeface="仿宋_GB2312" pitchFamily="49" charset="-122"/>
              </a:rPr>
              <a:t>(CO</a:t>
            </a:r>
            <a:r>
              <a:rPr lang="en-US" altLang="zh-CN" sz="3200" b="0" kern="0" baseline="-25000" dirty="0">
                <a:solidFill>
                  <a:schemeClr val="tx1"/>
                </a:solidFill>
                <a:latin typeface="仿宋_GB2312" pitchFamily="49" charset="-122"/>
                <a:ea typeface="仿宋_GB2312" pitchFamily="49" charset="-122"/>
              </a:rPr>
              <a:t>2</a:t>
            </a:r>
            <a:r>
              <a:rPr lang="en-US" altLang="zh-CN" sz="3200" b="0" kern="0" dirty="0">
                <a:solidFill>
                  <a:schemeClr val="tx1"/>
                </a:solidFill>
                <a:latin typeface="仿宋_GB2312" pitchFamily="49" charset="-122"/>
                <a:ea typeface="仿宋_GB2312" pitchFamily="49" charset="-122"/>
              </a:rPr>
              <a:t>)</a:t>
            </a:r>
            <a:r>
              <a:rPr lang="zh-CN" altLang="en-US" sz="3200" b="0" kern="0" dirty="0">
                <a:solidFill>
                  <a:schemeClr val="tx1"/>
                </a:solidFill>
                <a:latin typeface="仿宋_GB2312" pitchFamily="49" charset="-122"/>
                <a:ea typeface="仿宋_GB2312" pitchFamily="49" charset="-122"/>
              </a:rPr>
              <a:t>、氧化亚氮</a:t>
            </a:r>
            <a:r>
              <a:rPr lang="en-US" sz="3200" b="0" kern="0" dirty="0">
                <a:solidFill>
                  <a:schemeClr val="tx1"/>
                </a:solidFill>
                <a:latin typeface="仿宋_GB2312" pitchFamily="49" charset="-122"/>
                <a:ea typeface="仿宋_GB2312" pitchFamily="49" charset="-122"/>
              </a:rPr>
              <a:t> </a:t>
            </a:r>
            <a:r>
              <a:rPr lang="en-US" altLang="zh-CN" sz="3200" b="0" kern="0" dirty="0">
                <a:solidFill>
                  <a:schemeClr val="tx1"/>
                </a:solidFill>
                <a:latin typeface="仿宋_GB2312" pitchFamily="49" charset="-122"/>
                <a:ea typeface="仿宋_GB2312" pitchFamily="49" charset="-122"/>
              </a:rPr>
              <a:t>(N</a:t>
            </a:r>
            <a:r>
              <a:rPr lang="en-US" altLang="zh-CN" sz="3200" b="0" kern="0" baseline="-25000" dirty="0">
                <a:solidFill>
                  <a:schemeClr val="tx1"/>
                </a:solidFill>
                <a:latin typeface="仿宋_GB2312" pitchFamily="49" charset="-122"/>
                <a:ea typeface="仿宋_GB2312" pitchFamily="49" charset="-122"/>
              </a:rPr>
              <a:t>2</a:t>
            </a:r>
            <a:r>
              <a:rPr lang="en-US" altLang="zh-CN" sz="3200" b="0" kern="0" dirty="0">
                <a:solidFill>
                  <a:schemeClr val="tx1"/>
                </a:solidFill>
                <a:latin typeface="仿宋_GB2312" pitchFamily="49" charset="-122"/>
                <a:ea typeface="仿宋_GB2312" pitchFamily="49" charset="-122"/>
              </a:rPr>
              <a:t>O)</a:t>
            </a:r>
            <a:r>
              <a:rPr lang="zh-CN" altLang="en-US" sz="3200" b="0" kern="0" dirty="0">
                <a:solidFill>
                  <a:schemeClr val="tx1"/>
                </a:solidFill>
                <a:latin typeface="仿宋_GB2312" pitchFamily="49" charset="-122"/>
                <a:ea typeface="仿宋_GB2312" pitchFamily="49" charset="-122"/>
              </a:rPr>
              <a:t>、甲烷</a:t>
            </a:r>
            <a:r>
              <a:rPr lang="en-US" altLang="zh-CN" sz="3200" b="0" kern="0" dirty="0">
                <a:solidFill>
                  <a:schemeClr val="tx1"/>
                </a:solidFill>
                <a:latin typeface="仿宋_GB2312" pitchFamily="49" charset="-122"/>
                <a:ea typeface="仿宋_GB2312" pitchFamily="49" charset="-122"/>
              </a:rPr>
              <a:t>(CH</a:t>
            </a:r>
            <a:r>
              <a:rPr lang="en-US" altLang="zh-CN" sz="3200" b="0" kern="0" baseline="-25000" dirty="0">
                <a:solidFill>
                  <a:schemeClr val="tx1"/>
                </a:solidFill>
                <a:latin typeface="仿宋_GB2312" pitchFamily="49" charset="-122"/>
                <a:ea typeface="仿宋_GB2312" pitchFamily="49" charset="-122"/>
              </a:rPr>
              <a:t>4</a:t>
            </a:r>
            <a:r>
              <a:rPr lang="en-US" altLang="zh-CN" sz="3200" b="0" kern="0" dirty="0">
                <a:solidFill>
                  <a:schemeClr val="tx1"/>
                </a:solidFill>
                <a:latin typeface="仿宋_GB2312" pitchFamily="49" charset="-122"/>
                <a:ea typeface="仿宋_GB2312" pitchFamily="49" charset="-122"/>
              </a:rPr>
              <a:t>)</a:t>
            </a:r>
            <a:r>
              <a:rPr lang="zh-CN" altLang="en-US" sz="3200" b="0" kern="0" dirty="0">
                <a:solidFill>
                  <a:schemeClr val="tx1"/>
                </a:solidFill>
                <a:latin typeface="仿宋_GB2312" pitchFamily="49" charset="-122"/>
                <a:ea typeface="仿宋_GB2312" pitchFamily="49" charset="-122"/>
              </a:rPr>
              <a:t>和臭氧</a:t>
            </a:r>
            <a:r>
              <a:rPr lang="en-US" altLang="zh-CN" sz="3200" b="0" kern="0" dirty="0">
                <a:solidFill>
                  <a:schemeClr val="tx1"/>
                </a:solidFill>
                <a:latin typeface="仿宋_GB2312" pitchFamily="49" charset="-122"/>
                <a:ea typeface="仿宋_GB2312" pitchFamily="49" charset="-122"/>
              </a:rPr>
              <a:t>(O</a:t>
            </a:r>
            <a:r>
              <a:rPr lang="en-US" altLang="zh-CN" sz="3200" b="0" kern="0" baseline="-25000" dirty="0">
                <a:solidFill>
                  <a:schemeClr val="tx1"/>
                </a:solidFill>
                <a:latin typeface="仿宋_GB2312" pitchFamily="49" charset="-122"/>
                <a:ea typeface="仿宋_GB2312" pitchFamily="49" charset="-122"/>
              </a:rPr>
              <a:t>3</a:t>
            </a:r>
            <a:r>
              <a:rPr lang="en-US" altLang="zh-CN" sz="3200" b="0" kern="0" dirty="0">
                <a:solidFill>
                  <a:schemeClr val="tx1"/>
                </a:solidFill>
                <a:latin typeface="仿宋_GB2312" pitchFamily="49" charset="-122"/>
                <a:ea typeface="仿宋_GB2312" pitchFamily="49" charset="-122"/>
              </a:rPr>
              <a:t>)</a:t>
            </a:r>
            <a:r>
              <a:rPr lang="zh-CN" altLang="en-US" sz="3200" b="0" kern="0" dirty="0" smtClean="0">
                <a:solidFill>
                  <a:schemeClr val="tx1"/>
                </a:solidFill>
                <a:latin typeface="仿宋_GB2312" pitchFamily="49" charset="-122"/>
                <a:ea typeface="仿宋_GB2312" pitchFamily="49" charset="-122"/>
              </a:rPr>
              <a:t>是地球大气中</a:t>
            </a:r>
            <a:r>
              <a:rPr lang="zh-CN" altLang="en-US" sz="3200" b="0" kern="0" dirty="0">
                <a:solidFill>
                  <a:schemeClr val="tx1"/>
                </a:solidFill>
                <a:latin typeface="仿宋_GB2312" pitchFamily="49" charset="-122"/>
                <a:ea typeface="仿宋_GB2312" pitchFamily="49" charset="-122"/>
              </a:rPr>
              <a:t>主要的</a:t>
            </a:r>
            <a:r>
              <a:rPr lang="zh-CN" altLang="en-US" sz="3200" b="0" kern="0" dirty="0" smtClean="0">
                <a:solidFill>
                  <a:schemeClr val="tx1"/>
                </a:solidFill>
                <a:latin typeface="仿宋_GB2312" pitchFamily="49" charset="-122"/>
                <a:ea typeface="仿宋_GB2312" pitchFamily="49" charset="-122"/>
              </a:rPr>
              <a:t>温室气体</a:t>
            </a:r>
            <a:endParaRPr lang="zh-CN" altLang="en-US" sz="3200" b="0" kern="0" dirty="0">
              <a:solidFill>
                <a:schemeClr val="tx1"/>
              </a:solidFill>
              <a:latin typeface="仿宋_GB2312" pitchFamily="49" charset="-122"/>
              <a:ea typeface="仿宋_GB2312" pitchFamily="49" charset="-122"/>
            </a:endParaRPr>
          </a:p>
          <a:p>
            <a:pPr marL="342900" indent="-342900" algn="l">
              <a:spcBef>
                <a:spcPct val="20000"/>
              </a:spcBef>
              <a:buClr>
                <a:srgbClr val="FF0000"/>
              </a:buClr>
              <a:buFont typeface="Wingdings" pitchFamily="2" charset="2"/>
              <a:buChar char="Ø"/>
              <a:defRPr/>
            </a:pPr>
            <a:r>
              <a:rPr lang="zh-CN" altLang="en-US" sz="3200" b="0" kern="0" dirty="0">
                <a:solidFill>
                  <a:schemeClr val="tx1"/>
                </a:solidFill>
                <a:latin typeface="仿宋_GB2312" pitchFamily="49" charset="-122"/>
                <a:ea typeface="仿宋_GB2312" pitchFamily="49" charset="-122"/>
              </a:rPr>
              <a:t>根据</a:t>
            </a:r>
            <a:r>
              <a:rPr lang="en-US" altLang="zh-CN" sz="3200" b="0" kern="0" dirty="0">
                <a:solidFill>
                  <a:schemeClr val="tx1"/>
                </a:solidFill>
                <a:latin typeface="仿宋_GB2312" pitchFamily="49" charset="-122"/>
                <a:ea typeface="仿宋_GB2312" pitchFamily="49" charset="-122"/>
              </a:rPr>
              <a:t>FAO</a:t>
            </a:r>
            <a:r>
              <a:rPr lang="zh-CN" altLang="en-US" sz="3200" b="0" kern="0" dirty="0">
                <a:solidFill>
                  <a:schemeClr val="tx1"/>
                </a:solidFill>
                <a:latin typeface="仿宋_GB2312" pitchFamily="49" charset="-122"/>
                <a:ea typeface="仿宋_GB2312" pitchFamily="49" charset="-122"/>
              </a:rPr>
              <a:t>统计</a:t>
            </a:r>
            <a:r>
              <a:rPr lang="en-US" altLang="zh-CN" sz="3200" b="0" kern="0" dirty="0">
                <a:solidFill>
                  <a:schemeClr val="tx1"/>
                </a:solidFill>
                <a:latin typeface="仿宋_GB2312" pitchFamily="49" charset="-122"/>
                <a:ea typeface="仿宋_GB2312" pitchFamily="49" charset="-122"/>
              </a:rPr>
              <a:t>,</a:t>
            </a:r>
            <a:r>
              <a:rPr lang="zh-CN" altLang="en-US" sz="3200" b="0" kern="0" dirty="0">
                <a:solidFill>
                  <a:schemeClr val="tx1"/>
                </a:solidFill>
                <a:latin typeface="仿宋_GB2312" pitchFamily="49" charset="-122"/>
                <a:ea typeface="仿宋_GB2312" pitchFamily="49" charset="-122"/>
              </a:rPr>
              <a:t>温室气体排放量的</a:t>
            </a:r>
            <a:r>
              <a:rPr lang="en-US" altLang="zh-CN" sz="3200" b="0" kern="0" dirty="0">
                <a:solidFill>
                  <a:schemeClr val="tx1"/>
                </a:solidFill>
                <a:latin typeface="仿宋_GB2312" pitchFamily="49" charset="-122"/>
                <a:ea typeface="仿宋_GB2312" pitchFamily="49" charset="-122"/>
              </a:rPr>
              <a:t>18%</a:t>
            </a:r>
            <a:r>
              <a:rPr lang="zh-CN" altLang="en-US" sz="3200" b="0" kern="0" dirty="0">
                <a:solidFill>
                  <a:schemeClr val="tx1"/>
                </a:solidFill>
                <a:latin typeface="仿宋_GB2312" pitchFamily="49" charset="-122"/>
                <a:ea typeface="仿宋_GB2312" pitchFamily="49" charset="-122"/>
              </a:rPr>
              <a:t>来自</a:t>
            </a:r>
            <a:r>
              <a:rPr lang="zh-CN" altLang="en-US" sz="3200" b="0" kern="0" dirty="0" smtClean="0">
                <a:solidFill>
                  <a:schemeClr val="tx1"/>
                </a:solidFill>
                <a:latin typeface="仿宋_GB2312" pitchFamily="49" charset="-122"/>
                <a:ea typeface="仿宋_GB2312" pitchFamily="49" charset="-122"/>
              </a:rPr>
              <a:t>家畜，其中</a:t>
            </a:r>
            <a:r>
              <a:rPr lang="zh-CN" altLang="en-US" sz="3200" b="0" kern="0" dirty="0">
                <a:solidFill>
                  <a:schemeClr val="tx1"/>
                </a:solidFill>
                <a:latin typeface="仿宋_GB2312" pitchFamily="49" charset="-122"/>
                <a:ea typeface="仿宋_GB2312" pitchFamily="49" charset="-122"/>
              </a:rPr>
              <a:t>包括</a:t>
            </a:r>
            <a:r>
              <a:rPr lang="en-US" altLang="zh-CN" sz="3200" b="0" kern="0" dirty="0" smtClean="0">
                <a:solidFill>
                  <a:schemeClr val="tx1"/>
                </a:solidFill>
                <a:latin typeface="仿宋_GB2312" pitchFamily="49" charset="-122"/>
                <a:ea typeface="仿宋_GB2312" pitchFamily="49" charset="-122"/>
              </a:rPr>
              <a:t>CO</a:t>
            </a:r>
            <a:r>
              <a:rPr lang="en-US" altLang="zh-CN" sz="3200" b="0" kern="0" baseline="-25000" dirty="0" smtClean="0">
                <a:solidFill>
                  <a:schemeClr val="tx1"/>
                </a:solidFill>
                <a:latin typeface="仿宋_GB2312" pitchFamily="49" charset="-122"/>
                <a:ea typeface="仿宋_GB2312" pitchFamily="49" charset="-122"/>
              </a:rPr>
              <a:t>2</a:t>
            </a:r>
            <a:r>
              <a:rPr lang="zh-CN" altLang="en-US" sz="3200" b="0" kern="0" dirty="0" smtClean="0">
                <a:solidFill>
                  <a:schemeClr val="tx1"/>
                </a:solidFill>
                <a:latin typeface="仿宋_GB2312" pitchFamily="49" charset="-122"/>
                <a:ea typeface="仿宋_GB2312" pitchFamily="49" charset="-122"/>
              </a:rPr>
              <a:t>排放量</a:t>
            </a:r>
            <a:r>
              <a:rPr lang="zh-CN" altLang="en-US" sz="3200" b="0" kern="0" dirty="0">
                <a:solidFill>
                  <a:schemeClr val="tx1"/>
                </a:solidFill>
                <a:latin typeface="仿宋_GB2312" pitchFamily="49" charset="-122"/>
                <a:ea typeface="仿宋_GB2312" pitchFamily="49" charset="-122"/>
              </a:rPr>
              <a:t>的</a:t>
            </a:r>
            <a:r>
              <a:rPr lang="en-US" altLang="zh-CN" sz="3200" b="0" kern="0" dirty="0">
                <a:solidFill>
                  <a:schemeClr val="tx1"/>
                </a:solidFill>
                <a:latin typeface="仿宋_GB2312" pitchFamily="49" charset="-122"/>
                <a:ea typeface="仿宋_GB2312" pitchFamily="49" charset="-122"/>
              </a:rPr>
              <a:t>9%,CH</a:t>
            </a:r>
            <a:r>
              <a:rPr lang="en-US" altLang="zh-CN" sz="3200" b="0" kern="0" baseline="-25000" dirty="0">
                <a:solidFill>
                  <a:schemeClr val="tx1"/>
                </a:solidFill>
                <a:latin typeface="仿宋_GB2312" pitchFamily="49" charset="-122"/>
                <a:ea typeface="仿宋_GB2312" pitchFamily="49" charset="-122"/>
              </a:rPr>
              <a:t>4</a:t>
            </a:r>
            <a:r>
              <a:rPr lang="zh-CN" altLang="en-US" sz="3200" b="0" kern="0" dirty="0">
                <a:solidFill>
                  <a:schemeClr val="tx1"/>
                </a:solidFill>
                <a:latin typeface="仿宋_GB2312" pitchFamily="49" charset="-122"/>
                <a:ea typeface="仿宋_GB2312" pitchFamily="49" charset="-122"/>
              </a:rPr>
              <a:t>排放量的</a:t>
            </a:r>
            <a:r>
              <a:rPr lang="en-US" altLang="zh-CN" sz="3200" b="0" kern="0" dirty="0">
                <a:solidFill>
                  <a:schemeClr val="tx1"/>
                </a:solidFill>
                <a:latin typeface="仿宋_GB2312" pitchFamily="49" charset="-122"/>
                <a:ea typeface="仿宋_GB2312" pitchFamily="49" charset="-122"/>
              </a:rPr>
              <a:t>37%,</a:t>
            </a:r>
            <a:r>
              <a:rPr lang="zh-CN" altLang="en-US" sz="3200" b="0" kern="0" dirty="0">
                <a:solidFill>
                  <a:schemeClr val="tx1"/>
                </a:solidFill>
                <a:latin typeface="仿宋_GB2312" pitchFamily="49" charset="-122"/>
                <a:ea typeface="仿宋_GB2312" pitchFamily="49" charset="-122"/>
              </a:rPr>
              <a:t>和</a:t>
            </a:r>
            <a:r>
              <a:rPr lang="en-US" altLang="zh-CN" sz="3200" b="0" kern="0" dirty="0">
                <a:solidFill>
                  <a:schemeClr val="tx1"/>
                </a:solidFill>
                <a:latin typeface="仿宋_GB2312" pitchFamily="49" charset="-122"/>
                <a:ea typeface="仿宋_GB2312" pitchFamily="49" charset="-122"/>
              </a:rPr>
              <a:t>N</a:t>
            </a:r>
            <a:r>
              <a:rPr lang="en-US" altLang="zh-CN" sz="3200" b="0" kern="0" baseline="-25000" dirty="0">
                <a:solidFill>
                  <a:schemeClr val="tx1"/>
                </a:solidFill>
                <a:latin typeface="仿宋_GB2312" pitchFamily="49" charset="-122"/>
                <a:ea typeface="仿宋_GB2312" pitchFamily="49" charset="-122"/>
              </a:rPr>
              <a:t>2</a:t>
            </a:r>
            <a:r>
              <a:rPr lang="en-US" altLang="zh-CN" sz="3200" b="0" kern="0" dirty="0">
                <a:solidFill>
                  <a:schemeClr val="tx1"/>
                </a:solidFill>
                <a:latin typeface="仿宋_GB2312" pitchFamily="49" charset="-122"/>
                <a:ea typeface="仿宋_GB2312" pitchFamily="49" charset="-122"/>
              </a:rPr>
              <a:t>O</a:t>
            </a:r>
            <a:r>
              <a:rPr lang="zh-CN" altLang="en-US" sz="3200" b="0" kern="0" dirty="0">
                <a:solidFill>
                  <a:schemeClr val="tx1"/>
                </a:solidFill>
                <a:latin typeface="仿宋_GB2312" pitchFamily="49" charset="-122"/>
                <a:ea typeface="仿宋_GB2312" pitchFamily="49" charset="-122"/>
              </a:rPr>
              <a:t>排放量的</a:t>
            </a:r>
            <a:r>
              <a:rPr lang="en-US" altLang="zh-CN" sz="3200" b="0" kern="0" dirty="0">
                <a:solidFill>
                  <a:schemeClr val="tx1"/>
                </a:solidFill>
                <a:latin typeface="仿宋_GB2312" pitchFamily="49" charset="-122"/>
                <a:ea typeface="仿宋_GB2312" pitchFamily="49" charset="-122"/>
              </a:rPr>
              <a:t>65</a:t>
            </a:r>
            <a:r>
              <a:rPr lang="en-US" altLang="zh-CN" sz="3200" b="0" kern="0" dirty="0" smtClean="0">
                <a:solidFill>
                  <a:schemeClr val="tx1"/>
                </a:solidFill>
                <a:latin typeface="仿宋_GB2312" pitchFamily="49" charset="-122"/>
                <a:ea typeface="仿宋_GB2312" pitchFamily="49" charset="-122"/>
              </a:rPr>
              <a:t>%</a:t>
            </a:r>
            <a:r>
              <a:rPr lang="zh-CN" altLang="en-US" sz="3200" b="0" kern="0" dirty="0" smtClean="0">
                <a:solidFill>
                  <a:schemeClr val="tx1"/>
                </a:solidFill>
                <a:latin typeface="仿宋_GB2312" pitchFamily="49" charset="-122"/>
                <a:ea typeface="仿宋_GB2312" pitchFamily="49" charset="-122"/>
              </a:rPr>
              <a:t>。全球</a:t>
            </a:r>
            <a:r>
              <a:rPr lang="zh-CN" altLang="en-US" sz="3200" b="0" kern="0" dirty="0">
                <a:solidFill>
                  <a:schemeClr val="tx1"/>
                </a:solidFill>
                <a:latin typeface="仿宋_GB2312" pitchFamily="49" charset="-122"/>
                <a:ea typeface="仿宋_GB2312" pitchFamily="49" charset="-122"/>
              </a:rPr>
              <a:t>反刍动物每年约产生</a:t>
            </a:r>
            <a:r>
              <a:rPr lang="en-US" altLang="zh-CN" sz="3200" b="0" kern="0" dirty="0" smtClean="0">
                <a:solidFill>
                  <a:schemeClr val="tx1"/>
                </a:solidFill>
                <a:latin typeface="仿宋_GB2312" pitchFamily="49" charset="-122"/>
                <a:ea typeface="仿宋_GB2312" pitchFamily="49" charset="-122"/>
              </a:rPr>
              <a:t>CH</a:t>
            </a:r>
            <a:r>
              <a:rPr lang="en-US" altLang="zh-CN" sz="3200" b="0" kern="0" baseline="-25000" dirty="0" smtClean="0">
                <a:solidFill>
                  <a:schemeClr val="tx1"/>
                </a:solidFill>
                <a:latin typeface="仿宋_GB2312" pitchFamily="49" charset="-122"/>
                <a:ea typeface="仿宋_GB2312" pitchFamily="49" charset="-122"/>
              </a:rPr>
              <a:t>4</a:t>
            </a:r>
            <a:r>
              <a:rPr lang="en-US" altLang="zh-CN" sz="3200" b="0" kern="0" dirty="0" smtClean="0">
                <a:solidFill>
                  <a:schemeClr val="tx1"/>
                </a:solidFill>
                <a:latin typeface="仿宋_GB2312" pitchFamily="49" charset="-122"/>
                <a:ea typeface="仿宋_GB2312" pitchFamily="49" charset="-122"/>
              </a:rPr>
              <a:t>8000</a:t>
            </a:r>
            <a:r>
              <a:rPr lang="zh-CN" altLang="en-US" sz="3200" b="0" kern="0" dirty="0">
                <a:solidFill>
                  <a:schemeClr val="tx1"/>
                </a:solidFill>
                <a:latin typeface="仿宋_GB2312" pitchFamily="49" charset="-122"/>
                <a:ea typeface="仿宋_GB2312" pitchFamily="49" charset="-122"/>
              </a:rPr>
              <a:t>万吨</a:t>
            </a:r>
            <a:r>
              <a:rPr lang="en-US" altLang="zh-CN" sz="3200" b="0" kern="0" dirty="0">
                <a:solidFill>
                  <a:schemeClr val="tx1"/>
                </a:solidFill>
                <a:latin typeface="仿宋_GB2312" pitchFamily="49" charset="-122"/>
                <a:ea typeface="仿宋_GB2312" pitchFamily="49" charset="-122"/>
              </a:rPr>
              <a:t>,</a:t>
            </a:r>
            <a:r>
              <a:rPr lang="zh-CN" altLang="en-US" sz="3200" b="0" kern="0" dirty="0">
                <a:solidFill>
                  <a:schemeClr val="tx1"/>
                </a:solidFill>
                <a:latin typeface="仿宋_GB2312" pitchFamily="49" charset="-122"/>
                <a:ea typeface="仿宋_GB2312" pitchFamily="49" charset="-122"/>
              </a:rPr>
              <a:t>占人类活动</a:t>
            </a:r>
            <a:r>
              <a:rPr lang="en-US" altLang="zh-CN" sz="3200" b="0" kern="0" dirty="0">
                <a:solidFill>
                  <a:schemeClr val="tx1"/>
                </a:solidFill>
                <a:latin typeface="仿宋_GB2312" pitchFamily="49" charset="-122"/>
                <a:ea typeface="仿宋_GB2312" pitchFamily="49" charset="-122"/>
              </a:rPr>
              <a:t>CH</a:t>
            </a:r>
            <a:r>
              <a:rPr lang="en-US" altLang="zh-CN" sz="3200" b="0" kern="0" baseline="-25000" dirty="0">
                <a:solidFill>
                  <a:schemeClr val="tx1"/>
                </a:solidFill>
                <a:latin typeface="仿宋_GB2312" pitchFamily="49" charset="-122"/>
                <a:ea typeface="仿宋_GB2312" pitchFamily="49" charset="-122"/>
              </a:rPr>
              <a:t>4</a:t>
            </a:r>
            <a:r>
              <a:rPr lang="zh-CN" altLang="en-US" sz="3200" b="0" kern="0" dirty="0">
                <a:solidFill>
                  <a:schemeClr val="tx1"/>
                </a:solidFill>
                <a:latin typeface="仿宋_GB2312" pitchFamily="49" charset="-122"/>
                <a:ea typeface="仿宋_GB2312" pitchFamily="49" charset="-122"/>
              </a:rPr>
              <a:t>排放量的</a:t>
            </a:r>
            <a:r>
              <a:rPr lang="en-US" altLang="zh-CN" sz="3200" b="0" kern="0" dirty="0">
                <a:solidFill>
                  <a:schemeClr val="tx1"/>
                </a:solidFill>
                <a:latin typeface="仿宋_GB2312" pitchFamily="49" charset="-122"/>
                <a:ea typeface="仿宋_GB2312" pitchFamily="49" charset="-122"/>
              </a:rPr>
              <a:t>28</a:t>
            </a:r>
            <a:r>
              <a:rPr lang="en-US" altLang="zh-CN" sz="3200" b="0" kern="0" dirty="0" smtClean="0">
                <a:solidFill>
                  <a:schemeClr val="tx1"/>
                </a:solidFill>
                <a:latin typeface="仿宋_GB2312" pitchFamily="49" charset="-122"/>
                <a:ea typeface="仿宋_GB2312" pitchFamily="49" charset="-122"/>
              </a:rPr>
              <a:t>%</a:t>
            </a:r>
            <a:endParaRPr lang="en-US" altLang="zh-CN" sz="3200" b="0" kern="0" dirty="0">
              <a:solidFill>
                <a:schemeClr val="tx1"/>
              </a:solidFill>
              <a:latin typeface="仿宋_GB2312" pitchFamily="49" charset="-122"/>
              <a:ea typeface="仿宋_GB2312" pitchFamily="49" charset="-122"/>
            </a:endParaRPr>
          </a:p>
        </p:txBody>
      </p:sp>
      <p:sp>
        <p:nvSpPr>
          <p:cNvPr id="9" name="Text Box 3"/>
          <p:cNvSpPr txBox="1">
            <a:spLocks noChangeArrowheads="1"/>
          </p:cNvSpPr>
          <p:nvPr/>
        </p:nvSpPr>
        <p:spPr bwMode="auto">
          <a:xfrm>
            <a:off x="1979613" y="260648"/>
            <a:ext cx="4968875" cy="585788"/>
          </a:xfrm>
          <a:prstGeom prst="rect">
            <a:avLst/>
          </a:prstGeom>
          <a:noFill/>
          <a:ln w="38100" cap="sq" algn="ctr">
            <a:solidFill>
              <a:srgbClr val="CC0000"/>
            </a:solidFill>
            <a:miter lim="800000"/>
            <a:headEnd/>
            <a:tailEnd/>
          </a:ln>
          <a:effectLst/>
        </p:spPr>
        <p:txBody>
          <a:bodyPr anchor="ctr">
            <a:spAutoFit/>
          </a:bodyPr>
          <a:lstStyle/>
          <a:p>
            <a:pPr>
              <a:buClr>
                <a:srgbClr val="FFFF00"/>
              </a:buClr>
              <a:defRPr/>
            </a:pPr>
            <a:r>
              <a:rPr lang="zh-CN" altLang="en-US" sz="3200" dirty="0">
                <a:effectLst>
                  <a:outerShdw blurRad="38100" dist="38100" dir="2700000" algn="tl">
                    <a:srgbClr val="000000"/>
                  </a:outerShdw>
                </a:effectLst>
                <a:latin typeface="仿宋_GB2312" pitchFamily="49" charset="-122"/>
                <a:ea typeface="仿宋_GB2312" pitchFamily="49" charset="-122"/>
                <a:cs typeface="仿宋"/>
              </a:rPr>
              <a:t>动物养殖与温室气体排放</a:t>
            </a:r>
            <a:endParaRPr lang="en-US" altLang="zh-CN" sz="3200" dirty="0">
              <a:effectLst>
                <a:outerShdw blurRad="38100" dist="38100" dir="2700000" algn="tl">
                  <a:srgbClr val="000000"/>
                </a:outerShdw>
              </a:effectLst>
              <a:latin typeface="仿宋_GB2312" pitchFamily="49" charset="-122"/>
              <a:ea typeface="仿宋_GB2312" pitchFamily="49" charset="-122"/>
              <a:cs typeface="仿宋"/>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11188" y="1052736"/>
            <a:ext cx="8137525" cy="5256583"/>
          </a:xfrm>
          <a:prstGeom prst="rect">
            <a:avLst/>
          </a:prstGeom>
          <a:noFill/>
        </p:spPr>
        <p:txBody>
          <a:bodyPr/>
          <a:lstStyle/>
          <a:p>
            <a:pPr algn="l">
              <a:spcBef>
                <a:spcPct val="20000"/>
              </a:spcBef>
              <a:defRPr/>
            </a:pPr>
            <a:r>
              <a:rPr lang="zh-CN" altLang="en-US" sz="3200" kern="0" dirty="0">
                <a:solidFill>
                  <a:schemeClr val="tx1"/>
                </a:solidFill>
                <a:latin typeface="仿宋_GB2312" pitchFamily="49" charset="-122"/>
                <a:ea typeface="仿宋_GB2312" pitchFamily="49" charset="-122"/>
              </a:rPr>
              <a:t>减少反刍动物养殖的温室气体排放量可以从</a:t>
            </a:r>
            <a:r>
              <a:rPr lang="en-US" altLang="zh-CN" sz="3200" kern="0" dirty="0">
                <a:solidFill>
                  <a:schemeClr val="tx1"/>
                </a:solidFill>
                <a:latin typeface="仿宋_GB2312" pitchFamily="49" charset="-122"/>
                <a:ea typeface="仿宋_GB2312" pitchFamily="49" charset="-122"/>
              </a:rPr>
              <a:t>4</a:t>
            </a:r>
            <a:r>
              <a:rPr lang="zh-CN" altLang="en-US" sz="3200" kern="0" dirty="0">
                <a:solidFill>
                  <a:schemeClr val="tx1"/>
                </a:solidFill>
                <a:latin typeface="仿宋_GB2312" pitchFamily="49" charset="-122"/>
                <a:ea typeface="仿宋_GB2312" pitchFamily="49" charset="-122"/>
              </a:rPr>
              <a:t>个方面入手</a:t>
            </a:r>
            <a:r>
              <a:rPr lang="en-US" altLang="zh-CN" sz="3200" kern="0" dirty="0" smtClean="0">
                <a:solidFill>
                  <a:schemeClr val="tx1"/>
                </a:solidFill>
                <a:latin typeface="仿宋_GB2312" pitchFamily="49" charset="-122"/>
                <a:ea typeface="仿宋_GB2312" pitchFamily="49" charset="-122"/>
              </a:rPr>
              <a:t>:</a:t>
            </a:r>
            <a:endParaRPr lang="en-US" altLang="zh-CN" sz="3200" kern="0" dirty="0">
              <a:solidFill>
                <a:schemeClr val="tx1"/>
              </a:solidFill>
              <a:latin typeface="仿宋_GB2312" pitchFamily="49" charset="-122"/>
              <a:ea typeface="仿宋_GB2312" pitchFamily="49" charset="-122"/>
            </a:endParaRPr>
          </a:p>
          <a:p>
            <a:pPr marL="342900" indent="-342900" algn="l">
              <a:spcBef>
                <a:spcPct val="20000"/>
              </a:spcBef>
              <a:defRPr/>
            </a:pPr>
            <a:r>
              <a:rPr lang="en-US" altLang="zh-CN" sz="3200" kern="0" dirty="0" smtClean="0">
                <a:solidFill>
                  <a:schemeClr val="tx1"/>
                </a:solidFill>
                <a:latin typeface="仿宋_GB2312" pitchFamily="49" charset="-122"/>
                <a:ea typeface="仿宋_GB2312" pitchFamily="49" charset="-122"/>
              </a:rPr>
              <a:t>1</a:t>
            </a:r>
            <a:r>
              <a:rPr lang="zh-CN" altLang="en-US" sz="3200" kern="0" dirty="0" smtClean="0">
                <a:solidFill>
                  <a:schemeClr val="tx1"/>
                </a:solidFill>
                <a:latin typeface="仿宋_GB2312" pitchFamily="49" charset="-122"/>
                <a:ea typeface="仿宋_GB2312" pitchFamily="49" charset="-122"/>
              </a:rPr>
              <a:t>、提高</a:t>
            </a:r>
            <a:r>
              <a:rPr lang="zh-CN" altLang="en-US" sz="3200" kern="0" dirty="0">
                <a:solidFill>
                  <a:schemeClr val="tx1"/>
                </a:solidFill>
                <a:latin typeface="仿宋_GB2312" pitchFamily="49" charset="-122"/>
                <a:ea typeface="仿宋_GB2312" pitchFamily="49" charset="-122"/>
              </a:rPr>
              <a:t>单产水平</a:t>
            </a:r>
            <a:r>
              <a:rPr lang="en-US" altLang="zh-CN" sz="3200" kern="0" dirty="0">
                <a:solidFill>
                  <a:schemeClr val="tx1"/>
                </a:solidFill>
                <a:latin typeface="仿宋_GB2312" pitchFamily="49" charset="-122"/>
                <a:ea typeface="仿宋_GB2312" pitchFamily="49" charset="-122"/>
              </a:rPr>
              <a:t>,</a:t>
            </a:r>
            <a:r>
              <a:rPr lang="zh-CN" altLang="en-US" sz="3200" kern="0" dirty="0">
                <a:solidFill>
                  <a:schemeClr val="tx1"/>
                </a:solidFill>
                <a:latin typeface="仿宋_GB2312" pitchFamily="49" charset="-122"/>
                <a:ea typeface="仿宋_GB2312" pitchFamily="49" charset="-122"/>
              </a:rPr>
              <a:t>减少养殖</a:t>
            </a:r>
            <a:r>
              <a:rPr lang="zh-CN" altLang="en-US" sz="3200" kern="0" dirty="0" smtClean="0">
                <a:solidFill>
                  <a:schemeClr val="tx1"/>
                </a:solidFill>
                <a:latin typeface="仿宋_GB2312" pitchFamily="49" charset="-122"/>
                <a:ea typeface="仿宋_GB2312" pitchFamily="49" charset="-122"/>
              </a:rPr>
              <a:t>数量</a:t>
            </a:r>
            <a:r>
              <a:rPr lang="en-US" altLang="zh-CN" sz="3200" kern="0" dirty="0" smtClean="0">
                <a:solidFill>
                  <a:schemeClr val="tx1"/>
                </a:solidFill>
                <a:latin typeface="仿宋_GB2312" pitchFamily="49" charset="-122"/>
                <a:ea typeface="仿宋_GB2312" pitchFamily="49" charset="-122"/>
              </a:rPr>
              <a:t>;</a:t>
            </a:r>
            <a:endParaRPr lang="en-US" altLang="zh-CN" sz="3200" kern="0" dirty="0">
              <a:solidFill>
                <a:schemeClr val="tx1"/>
              </a:solidFill>
              <a:latin typeface="仿宋_GB2312" pitchFamily="49" charset="-122"/>
              <a:ea typeface="仿宋_GB2312" pitchFamily="49" charset="-122"/>
            </a:endParaRPr>
          </a:p>
          <a:p>
            <a:pPr marL="342900" indent="-342900" algn="l">
              <a:spcBef>
                <a:spcPct val="20000"/>
              </a:spcBef>
              <a:defRPr/>
            </a:pPr>
            <a:r>
              <a:rPr lang="en-US" altLang="zh-CN" sz="3200" kern="0" dirty="0" smtClean="0">
                <a:solidFill>
                  <a:schemeClr val="tx1"/>
                </a:solidFill>
                <a:latin typeface="仿宋_GB2312" pitchFamily="49" charset="-122"/>
                <a:ea typeface="仿宋_GB2312" pitchFamily="49" charset="-122"/>
              </a:rPr>
              <a:t>2</a:t>
            </a:r>
            <a:r>
              <a:rPr lang="zh-CN" altLang="en-US" sz="3200" kern="0" dirty="0" smtClean="0">
                <a:solidFill>
                  <a:schemeClr val="tx1"/>
                </a:solidFill>
                <a:latin typeface="仿宋_GB2312" pitchFamily="49" charset="-122"/>
                <a:ea typeface="仿宋_GB2312" pitchFamily="49" charset="-122"/>
              </a:rPr>
              <a:t>、调控</a:t>
            </a:r>
            <a:r>
              <a:rPr lang="zh-CN" altLang="en-US" sz="3200" kern="0" dirty="0">
                <a:solidFill>
                  <a:schemeClr val="tx1"/>
                </a:solidFill>
                <a:latin typeface="仿宋_GB2312" pitchFamily="49" charset="-122"/>
                <a:ea typeface="仿宋_GB2312" pitchFamily="49" charset="-122"/>
              </a:rPr>
              <a:t>日粮</a:t>
            </a:r>
            <a:r>
              <a:rPr lang="en-US" altLang="zh-CN" sz="3200" kern="0" dirty="0">
                <a:solidFill>
                  <a:schemeClr val="tx1"/>
                </a:solidFill>
                <a:latin typeface="仿宋_GB2312" pitchFamily="49" charset="-122"/>
                <a:ea typeface="仿宋_GB2312" pitchFamily="49" charset="-122"/>
              </a:rPr>
              <a:t>%;</a:t>
            </a:r>
          </a:p>
          <a:p>
            <a:pPr marL="342900" indent="-342900" algn="l">
              <a:spcBef>
                <a:spcPct val="20000"/>
              </a:spcBef>
              <a:defRPr/>
            </a:pPr>
            <a:r>
              <a:rPr lang="en-US" altLang="zh-CN" sz="3200" kern="0" dirty="0" smtClean="0">
                <a:solidFill>
                  <a:schemeClr val="tx1"/>
                </a:solidFill>
                <a:latin typeface="仿宋_GB2312" pitchFamily="49" charset="-122"/>
                <a:ea typeface="仿宋_GB2312" pitchFamily="49" charset="-122"/>
              </a:rPr>
              <a:t>3</a:t>
            </a:r>
            <a:r>
              <a:rPr lang="zh-CN" altLang="en-US" sz="3200" kern="0" dirty="0" smtClean="0">
                <a:solidFill>
                  <a:schemeClr val="tx1"/>
                </a:solidFill>
                <a:latin typeface="仿宋_GB2312" pitchFamily="49" charset="-122"/>
                <a:ea typeface="仿宋_GB2312" pitchFamily="49" charset="-122"/>
              </a:rPr>
              <a:t>、调控</a:t>
            </a:r>
            <a:r>
              <a:rPr lang="zh-CN" altLang="en-US" sz="3200" kern="0" dirty="0">
                <a:solidFill>
                  <a:schemeClr val="tx1"/>
                </a:solidFill>
                <a:latin typeface="仿宋_GB2312" pitchFamily="49" charset="-122"/>
                <a:ea typeface="仿宋_GB2312" pitchFamily="49" charset="-122"/>
              </a:rPr>
              <a:t>瘤胃内</a:t>
            </a:r>
            <a:r>
              <a:rPr lang="en-US" altLang="zh-CN" sz="3200" kern="0" dirty="0">
                <a:solidFill>
                  <a:schemeClr val="tx1"/>
                </a:solidFill>
                <a:latin typeface="仿宋_GB2312" pitchFamily="49" charset="-122"/>
                <a:ea typeface="仿宋_GB2312" pitchFamily="49" charset="-122"/>
              </a:rPr>
              <a:t>CH</a:t>
            </a:r>
            <a:r>
              <a:rPr lang="en-US" altLang="zh-CN" sz="3200" kern="0" baseline="-25000" dirty="0">
                <a:solidFill>
                  <a:schemeClr val="tx1"/>
                </a:solidFill>
                <a:latin typeface="仿宋_GB2312" pitchFamily="49" charset="-122"/>
                <a:ea typeface="仿宋_GB2312" pitchFamily="49" charset="-122"/>
              </a:rPr>
              <a:t>4</a:t>
            </a:r>
            <a:r>
              <a:rPr lang="zh-CN" altLang="en-US" sz="3200" kern="0" dirty="0">
                <a:solidFill>
                  <a:schemeClr val="tx1"/>
                </a:solidFill>
                <a:latin typeface="仿宋_GB2312" pitchFamily="49" charset="-122"/>
                <a:ea typeface="仿宋_GB2312" pitchFamily="49" charset="-122"/>
              </a:rPr>
              <a:t>的生成过程</a:t>
            </a:r>
            <a:r>
              <a:rPr lang="en-US" altLang="zh-CN" sz="3200" kern="0" dirty="0" smtClean="0">
                <a:solidFill>
                  <a:schemeClr val="tx1"/>
                </a:solidFill>
                <a:latin typeface="仿宋_GB2312" pitchFamily="49" charset="-122"/>
                <a:ea typeface="仿宋_GB2312" pitchFamily="49" charset="-122"/>
              </a:rPr>
              <a:t>(</a:t>
            </a:r>
            <a:r>
              <a:rPr lang="zh-CN" altLang="en-US" sz="3200" kern="0" dirty="0" smtClean="0">
                <a:solidFill>
                  <a:schemeClr val="tx1"/>
                </a:solidFill>
                <a:latin typeface="仿宋_GB2312" pitchFamily="49" charset="-122"/>
                <a:ea typeface="仿宋_GB2312" pitchFamily="49" charset="-122"/>
              </a:rPr>
              <a:t>一是</a:t>
            </a:r>
            <a:r>
              <a:rPr lang="zh-CN" altLang="en-US" sz="3200" kern="0" dirty="0">
                <a:solidFill>
                  <a:schemeClr val="tx1"/>
                </a:solidFill>
                <a:latin typeface="仿宋_GB2312" pitchFamily="49" charset="-122"/>
                <a:ea typeface="仿宋_GB2312" pitchFamily="49" charset="-122"/>
              </a:rPr>
              <a:t>直接抑制产甲烷菌的生长</a:t>
            </a:r>
            <a:r>
              <a:rPr lang="en-US" altLang="zh-CN" sz="3200" kern="0" dirty="0">
                <a:solidFill>
                  <a:schemeClr val="tx1"/>
                </a:solidFill>
                <a:latin typeface="仿宋_GB2312" pitchFamily="49" charset="-122"/>
                <a:ea typeface="仿宋_GB2312" pitchFamily="49" charset="-122"/>
              </a:rPr>
              <a:t>;</a:t>
            </a:r>
            <a:r>
              <a:rPr lang="zh-CN" altLang="en-US" sz="3200" kern="0" dirty="0">
                <a:solidFill>
                  <a:schemeClr val="tx1"/>
                </a:solidFill>
                <a:latin typeface="仿宋_GB2312" pitchFamily="49" charset="-122"/>
                <a:ea typeface="仿宋_GB2312" pitchFamily="49" charset="-122"/>
              </a:rPr>
              <a:t>另一种是通过减少生成</a:t>
            </a:r>
            <a:r>
              <a:rPr lang="en-US" altLang="zh-CN" sz="3200" kern="0" dirty="0">
                <a:solidFill>
                  <a:schemeClr val="tx1"/>
                </a:solidFill>
                <a:latin typeface="仿宋_GB2312" pitchFamily="49" charset="-122"/>
                <a:ea typeface="仿宋_GB2312" pitchFamily="49" charset="-122"/>
              </a:rPr>
              <a:t>CH</a:t>
            </a:r>
            <a:r>
              <a:rPr lang="en-US" altLang="zh-CN" sz="3200" kern="0" baseline="-25000" dirty="0">
                <a:solidFill>
                  <a:schemeClr val="tx1"/>
                </a:solidFill>
                <a:latin typeface="仿宋_GB2312" pitchFamily="49" charset="-122"/>
                <a:ea typeface="仿宋_GB2312" pitchFamily="49" charset="-122"/>
              </a:rPr>
              <a:t>4</a:t>
            </a:r>
            <a:r>
              <a:rPr lang="zh-CN" altLang="en-US" sz="3200" kern="0" dirty="0">
                <a:solidFill>
                  <a:schemeClr val="tx1"/>
                </a:solidFill>
                <a:latin typeface="仿宋_GB2312" pitchFamily="49" charset="-122"/>
                <a:ea typeface="仿宋_GB2312" pitchFamily="49" charset="-122"/>
              </a:rPr>
              <a:t>的底物</a:t>
            </a:r>
            <a:r>
              <a:rPr lang="en-US" altLang="zh-CN" sz="3200" kern="0" dirty="0">
                <a:solidFill>
                  <a:schemeClr val="tx1"/>
                </a:solidFill>
                <a:latin typeface="仿宋_GB2312" pitchFamily="49" charset="-122"/>
                <a:ea typeface="仿宋_GB2312" pitchFamily="49" charset="-122"/>
              </a:rPr>
              <a:t>H</a:t>
            </a:r>
            <a:r>
              <a:rPr lang="en-US" altLang="zh-CN" sz="3200" kern="0" baseline="-25000" dirty="0">
                <a:solidFill>
                  <a:schemeClr val="tx1"/>
                </a:solidFill>
                <a:latin typeface="仿宋_GB2312" pitchFamily="49" charset="-122"/>
                <a:ea typeface="仿宋_GB2312" pitchFamily="49" charset="-122"/>
              </a:rPr>
              <a:t>2</a:t>
            </a:r>
            <a:r>
              <a:rPr lang="zh-CN" altLang="en-US" sz="3200" kern="0" dirty="0">
                <a:solidFill>
                  <a:schemeClr val="tx1"/>
                </a:solidFill>
                <a:latin typeface="仿宋_GB2312" pitchFamily="49" charset="-122"/>
                <a:ea typeface="仿宋_GB2312" pitchFamily="49" charset="-122"/>
              </a:rPr>
              <a:t>的生成</a:t>
            </a:r>
            <a:r>
              <a:rPr lang="zh-CN" altLang="en-US" sz="3200" kern="0" dirty="0" smtClean="0">
                <a:solidFill>
                  <a:schemeClr val="tx1"/>
                </a:solidFill>
                <a:latin typeface="仿宋_GB2312" pitchFamily="49" charset="-122"/>
                <a:ea typeface="仿宋_GB2312" pitchFamily="49" charset="-122"/>
              </a:rPr>
              <a:t>量）</a:t>
            </a:r>
            <a:r>
              <a:rPr lang="en-US" altLang="zh-CN" sz="3200" kern="0" dirty="0" smtClean="0">
                <a:solidFill>
                  <a:schemeClr val="tx1"/>
                </a:solidFill>
                <a:latin typeface="仿宋_GB2312" pitchFamily="49" charset="-122"/>
                <a:ea typeface="仿宋_GB2312" pitchFamily="49" charset="-122"/>
              </a:rPr>
              <a:t>;</a:t>
            </a:r>
            <a:endParaRPr lang="en-US" altLang="zh-CN" sz="3200" kern="0" dirty="0">
              <a:solidFill>
                <a:schemeClr val="tx1"/>
              </a:solidFill>
              <a:latin typeface="仿宋_GB2312" pitchFamily="49" charset="-122"/>
              <a:ea typeface="仿宋_GB2312" pitchFamily="49" charset="-122"/>
            </a:endParaRPr>
          </a:p>
          <a:p>
            <a:pPr marL="342900" indent="-342900" algn="l">
              <a:spcBef>
                <a:spcPct val="20000"/>
              </a:spcBef>
              <a:defRPr/>
            </a:pPr>
            <a:r>
              <a:rPr lang="en-US" altLang="zh-CN" sz="3200" kern="0" dirty="0" smtClean="0">
                <a:solidFill>
                  <a:schemeClr val="tx1"/>
                </a:solidFill>
                <a:latin typeface="仿宋_GB2312" pitchFamily="49" charset="-122"/>
                <a:ea typeface="仿宋_GB2312" pitchFamily="49" charset="-122"/>
              </a:rPr>
              <a:t>4</a:t>
            </a:r>
            <a:r>
              <a:rPr lang="zh-CN" altLang="en-US" sz="3200" kern="0" dirty="0" smtClean="0">
                <a:solidFill>
                  <a:schemeClr val="tx1"/>
                </a:solidFill>
                <a:latin typeface="仿宋_GB2312" pitchFamily="49" charset="-122"/>
                <a:ea typeface="仿宋_GB2312" pitchFamily="49" charset="-122"/>
              </a:rPr>
              <a:t>、降低</a:t>
            </a:r>
            <a:r>
              <a:rPr lang="zh-CN" altLang="en-US" sz="3200" kern="0" dirty="0">
                <a:solidFill>
                  <a:schemeClr val="tx1"/>
                </a:solidFill>
                <a:latin typeface="仿宋_GB2312" pitchFamily="49" charset="-122"/>
                <a:ea typeface="仿宋_GB2312" pitchFamily="49" charset="-122"/>
              </a:rPr>
              <a:t>反刍动物粪便的温室气体</a:t>
            </a:r>
            <a:r>
              <a:rPr lang="zh-CN" altLang="en-US" sz="3200" kern="0" dirty="0" smtClean="0">
                <a:solidFill>
                  <a:schemeClr val="tx1"/>
                </a:solidFill>
                <a:latin typeface="仿宋_GB2312" pitchFamily="49" charset="-122"/>
                <a:ea typeface="仿宋_GB2312" pitchFamily="49" charset="-122"/>
              </a:rPr>
              <a:t>排放量。</a:t>
            </a:r>
            <a:endParaRPr lang="zh-CN" altLang="en-US" sz="3200" kern="0" dirty="0">
              <a:solidFill>
                <a:schemeClr val="tx1"/>
              </a:solidFill>
              <a:latin typeface="仿宋_GB2312" pitchFamily="49" charset="-122"/>
              <a:ea typeface="仿宋_GB2312" pitchFamily="49" charset="-122"/>
            </a:endParaRPr>
          </a:p>
        </p:txBody>
      </p:sp>
      <p:sp>
        <p:nvSpPr>
          <p:cNvPr id="95235" name="AutoShape 19">
            <a:hlinkClick r:id="rId3" action="ppaction://hlinksldjump" highlightClick="1"/>
          </p:cNvPr>
          <p:cNvSpPr>
            <a:spLocks noChangeArrowheads="1"/>
          </p:cNvSpPr>
          <p:nvPr/>
        </p:nvSpPr>
        <p:spPr bwMode="auto">
          <a:xfrm>
            <a:off x="8572500" y="0"/>
            <a:ext cx="571500" cy="4286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AutoShape 19">
            <a:hlinkClick r:id="rId4" action="ppaction://hlinksldjump" highlightClick="1"/>
          </p:cNvPr>
          <p:cNvSpPr>
            <a:spLocks noChangeArrowheads="1"/>
          </p:cNvSpPr>
          <p:nvPr/>
        </p:nvSpPr>
        <p:spPr bwMode="auto">
          <a:xfrm>
            <a:off x="8572500" y="0"/>
            <a:ext cx="571500" cy="428625"/>
          </a:xfrm>
          <a:prstGeom prst="actionButtonBackPrevious">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sp>
        <p:nvSpPr>
          <p:cNvPr id="6" name="Text Box 7"/>
          <p:cNvSpPr txBox="1">
            <a:spLocks noChangeArrowheads="1"/>
          </p:cNvSpPr>
          <p:nvPr/>
        </p:nvSpPr>
        <p:spPr bwMode="auto">
          <a:xfrm>
            <a:off x="755576" y="1507729"/>
            <a:ext cx="7993137" cy="215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marL="0" lvl="1" algn="l">
              <a:spcBef>
                <a:spcPct val="50000"/>
              </a:spcBef>
            </a:pPr>
            <a:r>
              <a:rPr lang="zh-CN" altLang="en-US" sz="2800" b="0" dirty="0">
                <a:solidFill>
                  <a:schemeClr val="tx1"/>
                </a:solidFill>
              </a:rPr>
              <a:t>数量性状表型值</a:t>
            </a:r>
            <a:r>
              <a:rPr lang="zh-CN" altLang="en-US" sz="2800" b="0" dirty="0" smtClean="0">
                <a:solidFill>
                  <a:schemeClr val="tx1"/>
                </a:solidFill>
              </a:rPr>
              <a:t>（</a:t>
            </a:r>
            <a:r>
              <a:rPr lang="en-US" altLang="zh-CN" sz="2800" b="0" dirty="0" smtClean="0">
                <a:solidFill>
                  <a:schemeClr val="tx1"/>
                </a:solidFill>
              </a:rPr>
              <a:t>P</a:t>
            </a:r>
            <a:r>
              <a:rPr lang="zh-CN" altLang="en-US" sz="2800" b="0" dirty="0" smtClean="0">
                <a:solidFill>
                  <a:schemeClr val="tx1"/>
                </a:solidFill>
              </a:rPr>
              <a:t>）</a:t>
            </a:r>
            <a:r>
              <a:rPr lang="zh-CN" altLang="en-US" sz="2800" b="0" dirty="0">
                <a:solidFill>
                  <a:schemeClr val="tx1"/>
                </a:solidFill>
              </a:rPr>
              <a:t>可剖分为</a:t>
            </a:r>
            <a:r>
              <a:rPr lang="zh-CN" altLang="en-US" sz="2800" b="0" dirty="0" smtClean="0">
                <a:solidFill>
                  <a:schemeClr val="tx1"/>
                </a:solidFill>
              </a:rPr>
              <a:t>：</a:t>
            </a:r>
            <a:endParaRPr lang="en-US" altLang="zh-CN" sz="2800" b="0" dirty="0" smtClean="0">
              <a:solidFill>
                <a:schemeClr val="tx1"/>
              </a:solidFill>
            </a:endParaRPr>
          </a:p>
          <a:p>
            <a:pPr lvl="1" algn="l">
              <a:spcBef>
                <a:spcPct val="50000"/>
              </a:spcBef>
            </a:pPr>
            <a:r>
              <a:rPr lang="en-US" altLang="zh-CN" sz="2800" b="0" dirty="0" smtClean="0">
                <a:solidFill>
                  <a:schemeClr val="tx1"/>
                </a:solidFill>
              </a:rPr>
              <a:t>P=G+E,G=</a:t>
            </a:r>
            <a:r>
              <a:rPr lang="en-US" altLang="zh-CN" sz="2800" dirty="0" smtClean="0">
                <a:solidFill>
                  <a:schemeClr val="accent2"/>
                </a:solidFill>
              </a:rPr>
              <a:t>A</a:t>
            </a:r>
            <a:r>
              <a:rPr lang="en-US" altLang="zh-CN" sz="2800" b="0" dirty="0" smtClean="0">
                <a:solidFill>
                  <a:schemeClr val="tx1"/>
                </a:solidFill>
              </a:rPr>
              <a:t>+D+I</a:t>
            </a:r>
            <a:r>
              <a:rPr lang="zh-CN" altLang="en-US" sz="2800" b="0" dirty="0" smtClean="0">
                <a:solidFill>
                  <a:schemeClr val="tx1"/>
                </a:solidFill>
              </a:rPr>
              <a:t> </a:t>
            </a:r>
            <a:endParaRPr lang="en-US" altLang="zh-CN" sz="2800" b="0" dirty="0" smtClean="0">
              <a:solidFill>
                <a:schemeClr val="tx1"/>
              </a:solidFill>
            </a:endParaRPr>
          </a:p>
          <a:p>
            <a:pPr lvl="1" algn="l">
              <a:spcBef>
                <a:spcPct val="50000"/>
              </a:spcBef>
            </a:pPr>
            <a:r>
              <a:rPr lang="en-US" altLang="zh-CN" sz="2800" b="0" dirty="0" smtClean="0">
                <a:solidFill>
                  <a:schemeClr val="tx1"/>
                </a:solidFill>
              </a:rPr>
              <a:t>G:</a:t>
            </a:r>
            <a:r>
              <a:rPr lang="zh-CN" altLang="en-US" sz="2800" b="0" dirty="0">
                <a:solidFill>
                  <a:schemeClr val="tx1"/>
                </a:solidFill>
              </a:rPr>
              <a:t>遗传</a:t>
            </a:r>
            <a:r>
              <a:rPr lang="zh-CN" altLang="en-US" sz="2800" b="0" dirty="0" smtClean="0">
                <a:solidFill>
                  <a:schemeClr val="tx1"/>
                </a:solidFill>
              </a:rPr>
              <a:t>效应</a:t>
            </a:r>
            <a:r>
              <a:rPr lang="en-US" altLang="zh-CN" sz="2800" b="0" dirty="0" smtClean="0">
                <a:solidFill>
                  <a:schemeClr val="tx1"/>
                </a:solidFill>
              </a:rPr>
              <a:t>; E</a:t>
            </a:r>
            <a:r>
              <a:rPr lang="zh-CN" altLang="en-US" sz="2800" b="0" dirty="0" smtClean="0">
                <a:solidFill>
                  <a:schemeClr val="tx1"/>
                </a:solidFill>
              </a:rPr>
              <a:t>：环境效应；</a:t>
            </a:r>
            <a:r>
              <a:rPr lang="en-US" altLang="zh-CN" sz="2800" dirty="0" smtClean="0">
                <a:solidFill>
                  <a:schemeClr val="accent2"/>
                </a:solidFill>
              </a:rPr>
              <a:t>A</a:t>
            </a:r>
            <a:r>
              <a:rPr lang="en-US" altLang="zh-CN" sz="2800" b="0" dirty="0" smtClean="0">
                <a:solidFill>
                  <a:schemeClr val="tx1"/>
                </a:solidFill>
              </a:rPr>
              <a:t>:</a:t>
            </a:r>
            <a:r>
              <a:rPr lang="zh-CN" altLang="en-US" sz="2800" b="0" dirty="0" smtClean="0">
                <a:solidFill>
                  <a:schemeClr val="tx1"/>
                </a:solidFill>
              </a:rPr>
              <a:t>加性</a:t>
            </a:r>
            <a:r>
              <a:rPr lang="zh-CN" altLang="en-US" sz="2800" b="0" dirty="0">
                <a:solidFill>
                  <a:schemeClr val="tx1"/>
                </a:solidFill>
              </a:rPr>
              <a:t>遗传</a:t>
            </a:r>
            <a:r>
              <a:rPr lang="zh-CN" altLang="en-US" sz="2800" b="0" dirty="0" smtClean="0">
                <a:solidFill>
                  <a:schemeClr val="tx1"/>
                </a:solidFill>
              </a:rPr>
              <a:t>效应；</a:t>
            </a:r>
            <a:r>
              <a:rPr lang="en-US" altLang="zh-CN" sz="2800" b="0" dirty="0" smtClean="0">
                <a:solidFill>
                  <a:schemeClr val="tx1"/>
                </a:solidFill>
              </a:rPr>
              <a:t>D:</a:t>
            </a:r>
            <a:r>
              <a:rPr lang="zh-CN" altLang="en-US" sz="2800" b="0" dirty="0" smtClean="0">
                <a:solidFill>
                  <a:schemeClr val="tx1"/>
                </a:solidFill>
              </a:rPr>
              <a:t>显性遗传效应；</a:t>
            </a:r>
            <a:r>
              <a:rPr lang="en-US" altLang="zh-CN" sz="2800" b="0" dirty="0" smtClean="0">
                <a:solidFill>
                  <a:schemeClr val="tx1"/>
                </a:solidFill>
              </a:rPr>
              <a:t>I:</a:t>
            </a:r>
            <a:r>
              <a:rPr lang="zh-CN" altLang="en-US" sz="2800" b="0" dirty="0" smtClean="0">
                <a:solidFill>
                  <a:schemeClr val="tx1"/>
                </a:solidFill>
              </a:rPr>
              <a:t>上位遗传效应</a:t>
            </a:r>
            <a:endParaRPr lang="zh-CN" altLang="en-US" sz="2800" b="0" dirty="0">
              <a:solidFill>
                <a:schemeClr val="tx1"/>
              </a:solidFill>
            </a:endParaRPr>
          </a:p>
        </p:txBody>
      </p:sp>
      <p:sp>
        <p:nvSpPr>
          <p:cNvPr id="7" name="Rectangle 9"/>
          <p:cNvSpPr>
            <a:spLocks noChangeArrowheads="1"/>
          </p:cNvSpPr>
          <p:nvPr/>
        </p:nvSpPr>
        <p:spPr bwMode="auto">
          <a:xfrm>
            <a:off x="0" y="3354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 name="Rectangle 11"/>
          <p:cNvSpPr>
            <a:spLocks noChangeArrowheads="1"/>
          </p:cNvSpPr>
          <p:nvPr/>
        </p:nvSpPr>
        <p:spPr bwMode="auto">
          <a:xfrm>
            <a:off x="0" y="3346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3" name="Rectangle 16"/>
          <p:cNvSpPr>
            <a:spLocks noChangeArrowheads="1"/>
          </p:cNvSpPr>
          <p:nvPr/>
        </p:nvSpPr>
        <p:spPr bwMode="auto">
          <a:xfrm>
            <a:off x="0" y="33464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5" name="Rectangle 18"/>
          <p:cNvSpPr>
            <a:spLocks noChangeArrowheads="1"/>
          </p:cNvSpPr>
          <p:nvPr/>
        </p:nvSpPr>
        <p:spPr bwMode="auto">
          <a:xfrm>
            <a:off x="0" y="3354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7" name="Text Box 19"/>
          <p:cNvSpPr txBox="1">
            <a:spLocks noChangeArrowheads="1"/>
          </p:cNvSpPr>
          <p:nvPr/>
        </p:nvSpPr>
        <p:spPr bwMode="auto">
          <a:xfrm>
            <a:off x="755576" y="3861048"/>
            <a:ext cx="7993137" cy="1895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a:solidFill>
                  <a:schemeClr val="tx1"/>
                </a:solidFill>
                <a:latin typeface="Arial" charset="0"/>
                <a:ea typeface="宋体" charset="-122"/>
              </a:defRPr>
            </a:lvl1pPr>
            <a:lvl2pPr marL="179388" indent="277813">
              <a:defRPr>
                <a:solidFill>
                  <a:schemeClr val="tx1"/>
                </a:solidFill>
                <a:latin typeface="Arial" charset="0"/>
                <a:ea typeface="宋体" charset="-122"/>
              </a:defRPr>
            </a:lvl2pPr>
            <a:lvl3pPr>
              <a:defRPr>
                <a:solidFill>
                  <a:schemeClr val="tx1"/>
                </a:solidFill>
                <a:latin typeface="Arial" charset="0"/>
                <a:ea typeface="宋体" charset="-122"/>
              </a:defRPr>
            </a:lvl3pPr>
            <a:lvl4pPr>
              <a:defRPr>
                <a:solidFill>
                  <a:schemeClr val="tx1"/>
                </a:solidFill>
                <a:latin typeface="Arial" charset="0"/>
                <a:ea typeface="宋体" charset="-122"/>
              </a:defRPr>
            </a:lvl4pPr>
            <a:lvl5pPr>
              <a:defRPr>
                <a:solidFill>
                  <a:schemeClr val="tx1"/>
                </a:solidFill>
                <a:latin typeface="Arial" charset="0"/>
                <a:ea typeface="宋体" charset="-122"/>
              </a:defRPr>
            </a:lvl5pPr>
            <a:lvl6pPr fontAlgn="base">
              <a:spcBef>
                <a:spcPct val="0"/>
              </a:spcBef>
              <a:spcAft>
                <a:spcPct val="0"/>
              </a:spcAft>
              <a:defRPr>
                <a:solidFill>
                  <a:schemeClr val="tx1"/>
                </a:solidFill>
                <a:latin typeface="Arial" charset="0"/>
                <a:ea typeface="宋体" charset="-122"/>
              </a:defRPr>
            </a:lvl6pPr>
            <a:lvl7pPr fontAlgn="base">
              <a:spcBef>
                <a:spcPct val="0"/>
              </a:spcBef>
              <a:spcAft>
                <a:spcPct val="0"/>
              </a:spcAft>
              <a:defRPr>
                <a:solidFill>
                  <a:schemeClr val="tx1"/>
                </a:solidFill>
                <a:latin typeface="Arial" charset="0"/>
                <a:ea typeface="宋体" charset="-122"/>
              </a:defRPr>
            </a:lvl7pPr>
            <a:lvl8pPr fontAlgn="base">
              <a:spcBef>
                <a:spcPct val="0"/>
              </a:spcBef>
              <a:spcAft>
                <a:spcPct val="0"/>
              </a:spcAft>
              <a:defRPr>
                <a:solidFill>
                  <a:schemeClr val="tx1"/>
                </a:solidFill>
                <a:latin typeface="Arial" charset="0"/>
                <a:ea typeface="宋体" charset="-122"/>
              </a:defRPr>
            </a:lvl8pPr>
            <a:lvl9pPr fontAlgn="base">
              <a:spcBef>
                <a:spcPct val="0"/>
              </a:spcBef>
              <a:spcAft>
                <a:spcPct val="0"/>
              </a:spcAft>
              <a:defRPr>
                <a:solidFill>
                  <a:schemeClr val="tx1"/>
                </a:solidFill>
                <a:latin typeface="Arial" charset="0"/>
                <a:ea typeface="宋体" charset="-122"/>
              </a:defRPr>
            </a:lvl9pPr>
          </a:lstStyle>
          <a:p>
            <a:pPr marL="0" lvl="1" indent="0" algn="l">
              <a:lnSpc>
                <a:spcPct val="110000"/>
              </a:lnSpc>
              <a:spcBef>
                <a:spcPct val="50000"/>
              </a:spcBef>
            </a:pPr>
            <a:r>
              <a:rPr lang="zh-CN" altLang="en-US" sz="2800" b="0" dirty="0" smtClean="0">
                <a:latin typeface="黑体" pitchFamily="2" charset="-122"/>
                <a:ea typeface="黑体" pitchFamily="2" charset="-122"/>
              </a:rPr>
              <a:t>控制</a:t>
            </a:r>
            <a:r>
              <a:rPr lang="zh-CN" altLang="en-US" sz="2800" b="0" dirty="0">
                <a:latin typeface="黑体" pitchFamily="2" charset="-122"/>
                <a:ea typeface="黑体" pitchFamily="2" charset="-122"/>
              </a:rPr>
              <a:t>一个数量性状的所有基因座上基因的加性效应总和称为基因的</a:t>
            </a:r>
            <a:r>
              <a:rPr lang="zh-CN" altLang="en-US" sz="2800" b="0" dirty="0">
                <a:solidFill>
                  <a:schemeClr val="accent2"/>
                </a:solidFill>
                <a:latin typeface="黑体" pitchFamily="2" charset="-122"/>
                <a:ea typeface="黑体" pitchFamily="2" charset="-122"/>
              </a:rPr>
              <a:t>加性效应值</a:t>
            </a:r>
            <a:r>
              <a:rPr lang="zh-CN" altLang="en-US" sz="2800" b="0" dirty="0">
                <a:latin typeface="黑体" pitchFamily="2" charset="-122"/>
                <a:ea typeface="黑体" pitchFamily="2" charset="-122"/>
              </a:rPr>
              <a:t>。个体加性效应值的高低反映了它在育种上的贡献大小，因此也将这部分效应称为个体的育种值。 </a:t>
            </a:r>
          </a:p>
        </p:txBody>
      </p:sp>
      <p:sp>
        <p:nvSpPr>
          <p:cNvPr id="18" name="Rectangle 21"/>
          <p:cNvSpPr>
            <a:spLocks noChangeArrowheads="1"/>
          </p:cNvSpPr>
          <p:nvPr/>
        </p:nvSpPr>
        <p:spPr bwMode="auto">
          <a:xfrm>
            <a:off x="0" y="3354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0" name="Rectangle 23"/>
          <p:cNvSpPr>
            <a:spLocks noChangeArrowheads="1"/>
          </p:cNvSpPr>
          <p:nvPr/>
        </p:nvSpPr>
        <p:spPr bwMode="auto">
          <a:xfrm>
            <a:off x="0" y="3354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2" name="Rectangle 25"/>
          <p:cNvSpPr>
            <a:spLocks noChangeArrowheads="1"/>
          </p:cNvSpPr>
          <p:nvPr/>
        </p:nvSpPr>
        <p:spPr bwMode="auto">
          <a:xfrm>
            <a:off x="0" y="3354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24" name="矩形 23"/>
          <p:cNvSpPr/>
          <p:nvPr/>
        </p:nvSpPr>
        <p:spPr>
          <a:xfrm>
            <a:off x="1187624" y="214312"/>
            <a:ext cx="6408712" cy="1077218"/>
          </a:xfrm>
          <a:prstGeom prst="rect">
            <a:avLst/>
          </a:prstGeom>
        </p:spPr>
        <p:txBody>
          <a:bodyPr wrap="square">
            <a:spAutoFit/>
          </a:bodyPr>
          <a:lstStyle/>
          <a:p>
            <a:r>
              <a:rPr lang="zh-CN" altLang="zh-CN" sz="3200" dirty="0"/>
              <a:t>估计</a:t>
            </a:r>
            <a:r>
              <a:rPr lang="zh-CN" altLang="zh-CN" sz="3200" dirty="0" smtClean="0"/>
              <a:t>育种值</a:t>
            </a:r>
            <a:r>
              <a:rPr lang="zh-CN" altLang="en-US" sz="3200" dirty="0" smtClean="0"/>
              <a:t>（</a:t>
            </a:r>
            <a:r>
              <a:rPr lang="en-US" altLang="zh-CN" sz="3200" dirty="0" smtClean="0"/>
              <a:t>EBV</a:t>
            </a:r>
            <a:r>
              <a:rPr lang="en-US" altLang="zh-CN" sz="3200" dirty="0"/>
              <a:t>, estimated breeding </a:t>
            </a:r>
            <a:r>
              <a:rPr lang="en-US" altLang="zh-CN" sz="3200" dirty="0" smtClean="0"/>
              <a:t>value</a:t>
            </a:r>
            <a:r>
              <a:rPr lang="zh-CN" altLang="en-US" sz="3200" dirty="0" smtClean="0"/>
              <a:t>）</a:t>
            </a:r>
            <a:endParaRPr lang="zh-CN" altLang="en-US" sz="3200" dirty="0"/>
          </a:p>
        </p:txBody>
      </p:sp>
      <p:graphicFrame>
        <p:nvGraphicFramePr>
          <p:cNvPr id="5" name="对象 4"/>
          <p:cNvGraphicFramePr>
            <a:graphicFrameLocks noChangeAspect="1"/>
          </p:cNvGraphicFramePr>
          <p:nvPr>
            <p:extLst>
              <p:ext uri="{D42A27DB-BD31-4B8C-83A1-F6EECF244321}">
                <p14:modId xmlns:p14="http://schemas.microsoft.com/office/powerpoint/2010/main" val="905547390"/>
              </p:ext>
            </p:extLst>
          </p:nvPr>
        </p:nvGraphicFramePr>
        <p:xfrm>
          <a:off x="4572001" y="5876097"/>
          <a:ext cx="3744416" cy="765092"/>
        </p:xfrm>
        <a:graphic>
          <a:graphicData uri="http://schemas.openxmlformats.org/presentationml/2006/ole">
            <mc:AlternateContent xmlns:mc="http://schemas.openxmlformats.org/markup-compatibility/2006">
              <mc:Choice xmlns:v="urn:schemas-microsoft-com:vml" Requires="v">
                <p:oleObj spid="_x0000_s15443" name="公式" r:id="rId5" imgW="1244600" imgH="254000" progId="Equation.3">
                  <p:embed/>
                </p:oleObj>
              </mc:Choice>
              <mc:Fallback>
                <p:oleObj name="公式" r:id="rId5" imgW="1244600" imgH="254000" progId="Equation.3">
                  <p:embed/>
                  <p:pic>
                    <p:nvPicPr>
                      <p:cNvPr id="0" name="Picture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1" y="5876097"/>
                        <a:ext cx="3744416" cy="765092"/>
                      </a:xfrm>
                      <a:prstGeom prst="rect">
                        <a:avLst/>
                      </a:prstGeom>
                      <a:solidFill>
                        <a:srgbClr val="3399FF"/>
                      </a:solidFill>
                    </p:spPr>
                  </p:pic>
                </p:oleObj>
              </mc:Fallback>
            </mc:AlternateContent>
          </a:graphicData>
        </a:graphic>
      </p:graphicFrame>
      <p:sp>
        <p:nvSpPr>
          <p:cNvPr id="25" name="矩形 24"/>
          <p:cNvSpPr/>
          <p:nvPr/>
        </p:nvSpPr>
        <p:spPr>
          <a:xfrm>
            <a:off x="683568" y="5766355"/>
            <a:ext cx="3423972" cy="954107"/>
          </a:xfrm>
          <a:prstGeom prst="rect">
            <a:avLst/>
          </a:prstGeom>
        </p:spPr>
        <p:txBody>
          <a:bodyPr wrap="square">
            <a:spAutoFit/>
          </a:bodyPr>
          <a:lstStyle/>
          <a:p>
            <a:pPr algn="l"/>
            <a:r>
              <a:rPr lang="zh-CN" altLang="zh-CN" sz="2800" b="0" dirty="0"/>
              <a:t>根据个体本身记录的育种值估计</a:t>
            </a:r>
            <a:endParaRPr lang="zh-CN" altLang="en-US" sz="2800" b="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571500" y="1844824"/>
            <a:ext cx="803275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4013" indent="-354013">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buClr>
                <a:srgbClr val="FF0000"/>
              </a:buClr>
              <a:buFont typeface="Wingdings" pitchFamily="2" charset="2"/>
              <a:buChar char="Ø"/>
            </a:pPr>
            <a:r>
              <a:rPr lang="zh-CN" altLang="en-US" sz="3200" u="sng" dirty="0">
                <a:solidFill>
                  <a:schemeClr val="tx1"/>
                </a:solidFill>
                <a:latin typeface="仿宋_GB2312" pitchFamily="49" charset="-122"/>
                <a:ea typeface="仿宋_GB2312" pitchFamily="49" charset="-122"/>
              </a:rPr>
              <a:t>生猪生产带</a:t>
            </a:r>
            <a:r>
              <a:rPr lang="zh-CN" altLang="en-US" sz="3200" u="sng" dirty="0" smtClean="0">
                <a:solidFill>
                  <a:schemeClr val="tx1"/>
                </a:solidFill>
                <a:latin typeface="仿宋_GB2312" pitchFamily="49" charset="-122"/>
                <a:ea typeface="仿宋_GB2312" pitchFamily="49" charset="-122"/>
              </a:rPr>
              <a:t>：</a:t>
            </a:r>
            <a:r>
              <a:rPr lang="zh-CN" altLang="en-US" sz="3200" dirty="0" smtClean="0">
                <a:solidFill>
                  <a:schemeClr val="tx1"/>
                </a:solidFill>
                <a:latin typeface="仿宋_GB2312" pitchFamily="49" charset="-122"/>
                <a:ea typeface="仿宋_GB2312" pitchFamily="49" charset="-122"/>
              </a:rPr>
              <a:t>以</a:t>
            </a:r>
            <a:r>
              <a:rPr lang="zh-CN" altLang="en-US" sz="3200" dirty="0">
                <a:solidFill>
                  <a:schemeClr val="tx1"/>
                </a:solidFill>
                <a:latin typeface="仿宋_GB2312" pitchFamily="49" charset="-122"/>
                <a:ea typeface="仿宋_GB2312" pitchFamily="49" charset="-122"/>
              </a:rPr>
              <a:t>长江中下游地区（川、渝、湘、鄂、赣、苏、浙、皖等省市猪肉产量占</a:t>
            </a:r>
            <a:r>
              <a:rPr lang="zh-CN" altLang="en-US" sz="3200" dirty="0" smtClean="0">
                <a:solidFill>
                  <a:schemeClr val="tx1"/>
                </a:solidFill>
                <a:latin typeface="仿宋_GB2312" pitchFamily="49" charset="-122"/>
                <a:ea typeface="仿宋_GB2312" pitchFamily="49" charset="-122"/>
              </a:rPr>
              <a:t>全国</a:t>
            </a:r>
            <a:r>
              <a:rPr lang="en-US" altLang="zh-CN" sz="3200" dirty="0" smtClean="0">
                <a:solidFill>
                  <a:schemeClr val="tx1"/>
                </a:solidFill>
                <a:latin typeface="仿宋_GB2312" pitchFamily="49" charset="-122"/>
                <a:ea typeface="仿宋_GB2312" pitchFamily="49" charset="-122"/>
              </a:rPr>
              <a:t>40%</a:t>
            </a:r>
            <a:r>
              <a:rPr lang="zh-CN" altLang="en-US" sz="3200" dirty="0">
                <a:solidFill>
                  <a:schemeClr val="tx1"/>
                </a:solidFill>
                <a:latin typeface="仿宋_GB2312" pitchFamily="49" charset="-122"/>
                <a:ea typeface="仿宋_GB2312" pitchFamily="49" charset="-122"/>
              </a:rPr>
              <a:t>）为中心，向南北</a:t>
            </a:r>
            <a:r>
              <a:rPr lang="zh-CN" altLang="en-US" sz="3200" dirty="0" smtClean="0">
                <a:solidFill>
                  <a:schemeClr val="tx1"/>
                </a:solidFill>
                <a:latin typeface="仿宋_GB2312" pitchFamily="49" charset="-122"/>
                <a:ea typeface="仿宋_GB2312" pitchFamily="49" charset="-122"/>
              </a:rPr>
              <a:t>扩散（</a:t>
            </a:r>
            <a:r>
              <a:rPr lang="zh-CN" altLang="en-US" sz="3200" dirty="0">
                <a:solidFill>
                  <a:schemeClr val="tx1"/>
                </a:solidFill>
                <a:latin typeface="仿宋_GB2312" pitchFamily="49" charset="-122"/>
                <a:ea typeface="仿宋_GB2312" pitchFamily="49" charset="-122"/>
              </a:rPr>
              <a:t>东北、两广</a:t>
            </a:r>
            <a:r>
              <a:rPr lang="zh-CN" altLang="en-US" sz="3200" dirty="0" smtClean="0">
                <a:solidFill>
                  <a:schemeClr val="tx1"/>
                </a:solidFill>
                <a:latin typeface="仿宋_GB2312" pitchFamily="49" charset="-122"/>
                <a:ea typeface="仿宋_GB2312" pitchFamily="49" charset="-122"/>
              </a:rPr>
              <a:t>）</a:t>
            </a:r>
            <a:endParaRPr lang="zh-CN" altLang="en-US" sz="3200" dirty="0">
              <a:solidFill>
                <a:schemeClr val="tx1"/>
              </a:solidFill>
              <a:latin typeface="仿宋_GB2312" pitchFamily="49" charset="-122"/>
              <a:ea typeface="仿宋_GB2312" pitchFamily="49" charset="-122"/>
            </a:endParaRPr>
          </a:p>
        </p:txBody>
      </p:sp>
      <p:sp>
        <p:nvSpPr>
          <p:cNvPr id="22531" name="Text Box 4"/>
          <p:cNvSpPr txBox="1">
            <a:spLocks noChangeArrowheads="1"/>
          </p:cNvSpPr>
          <p:nvPr/>
        </p:nvSpPr>
        <p:spPr bwMode="auto">
          <a:xfrm>
            <a:off x="827088" y="476250"/>
            <a:ext cx="76327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buClr>
                <a:srgbClr val="FFFF00"/>
              </a:buClr>
              <a:buFont typeface="Monotype Sorts" charset="2"/>
              <a:buNone/>
            </a:pPr>
            <a:r>
              <a:rPr lang="zh-CN" altLang="en-US" dirty="0">
                <a:solidFill>
                  <a:srgbClr val="FFFF00"/>
                </a:solidFill>
                <a:effectLst>
                  <a:outerShdw blurRad="38100" dist="38100" dir="2700000" algn="tl">
                    <a:srgbClr val="000000">
                      <a:alpha val="43137"/>
                    </a:srgbClr>
                  </a:outerShdw>
                </a:effectLst>
                <a:ea typeface="楷体_GB2312" pitchFamily="49" charset="-122"/>
              </a:rPr>
              <a:t>畜牧业生产向优势畜产品生产区域集中，区域化生产格局逐步形成</a:t>
            </a:r>
          </a:p>
        </p:txBody>
      </p:sp>
      <p:sp>
        <p:nvSpPr>
          <p:cNvPr id="4"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8</a:t>
            </a:fld>
            <a:endParaRPr lang="en-US" altLang="zh-CN" sz="1800" dirty="0" smtClean="0">
              <a:solidFill>
                <a:schemeClr val="bg1"/>
              </a:solidFill>
            </a:endParaRPr>
          </a:p>
        </p:txBody>
      </p:sp>
      <p:pic>
        <p:nvPicPr>
          <p:cNvPr id="18434" name="Picture 2" descr="H:\学科进展\世界地图\黄淮海地区地图.jpg"/>
          <p:cNvPicPr>
            <a:picLocks noChangeAspect="1" noChangeArrowheads="1"/>
          </p:cNvPicPr>
          <p:nvPr/>
        </p:nvPicPr>
        <p:blipFill rotWithShape="1">
          <a:blip r:embed="rId4">
            <a:extLst>
              <a:ext uri="{28A0092B-C50C-407E-A947-70E740481C1C}">
                <a14:useLocalDpi xmlns:a14="http://schemas.microsoft.com/office/drawing/2010/main" val="0"/>
              </a:ext>
            </a:extLst>
          </a:blip>
          <a:srcRect l="10512" r="1917"/>
          <a:stretch/>
        </p:blipFill>
        <p:spPr bwMode="auto">
          <a:xfrm>
            <a:off x="5621251" y="3769316"/>
            <a:ext cx="3487253" cy="304406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539552" y="4114815"/>
            <a:ext cx="5112568" cy="2554545"/>
          </a:xfrm>
          <a:prstGeom prst="rect">
            <a:avLst/>
          </a:prstGeom>
        </p:spPr>
        <p:txBody>
          <a:bodyPr wrap="square">
            <a:spAutoFit/>
          </a:bodyPr>
          <a:lstStyle/>
          <a:p>
            <a:pPr marL="361950" indent="-361950" algn="l" eaLnBrk="1" hangingPunct="1">
              <a:spcBef>
                <a:spcPct val="50000"/>
              </a:spcBef>
              <a:buClr>
                <a:srgbClr val="FF0000"/>
              </a:buClr>
              <a:buFont typeface="Wingdings" pitchFamily="2" charset="2"/>
              <a:buChar char="Ø"/>
            </a:pPr>
            <a:r>
              <a:rPr lang="zh-CN" altLang="en-US" sz="3200" u="sng" dirty="0">
                <a:solidFill>
                  <a:schemeClr val="tx1"/>
                </a:solidFill>
                <a:latin typeface="仿宋_GB2312" pitchFamily="49" charset="-122"/>
                <a:ea typeface="仿宋_GB2312" pitchFamily="49" charset="-122"/>
              </a:rPr>
              <a:t>肉牛、肉羊产业带：</a:t>
            </a:r>
            <a:r>
              <a:rPr lang="zh-CN" altLang="en-US" sz="3200" dirty="0">
                <a:solidFill>
                  <a:schemeClr val="tx1"/>
                </a:solidFill>
                <a:latin typeface="仿宋_GB2312" pitchFamily="49" charset="-122"/>
                <a:ea typeface="仿宋_GB2312" pitchFamily="49" charset="-122"/>
              </a:rPr>
              <a:t>以黄淮海为中心的中原和东北肉牛带。牧区</a:t>
            </a:r>
            <a:r>
              <a:rPr lang="zh-CN" altLang="en-US" sz="3200" dirty="0" smtClean="0">
                <a:solidFill>
                  <a:schemeClr val="tx1"/>
                </a:solidFill>
                <a:latin typeface="仿宋_GB2312" pitchFamily="49" charset="-122"/>
                <a:ea typeface="仿宋_GB2312" pitchFamily="49" charset="-122"/>
              </a:rPr>
              <a:t>绵羊为主</a:t>
            </a:r>
            <a:r>
              <a:rPr lang="zh-CN" altLang="en-US" sz="3200" dirty="0">
                <a:solidFill>
                  <a:schemeClr val="tx1"/>
                </a:solidFill>
                <a:latin typeface="仿宋_GB2312" pitchFamily="49" charset="-122"/>
                <a:ea typeface="仿宋_GB2312" pitchFamily="49" charset="-122"/>
              </a:rPr>
              <a:t>，长江以北</a:t>
            </a:r>
            <a:r>
              <a:rPr lang="zh-CN" altLang="en-US" sz="3200" dirty="0" smtClean="0">
                <a:solidFill>
                  <a:schemeClr val="tx1"/>
                </a:solidFill>
                <a:latin typeface="仿宋_GB2312" pitchFamily="49" charset="-122"/>
                <a:ea typeface="仿宋_GB2312" pitchFamily="49" charset="-122"/>
              </a:rPr>
              <a:t>农区绵</a:t>
            </a:r>
            <a:r>
              <a:rPr lang="zh-CN" altLang="en-US" sz="3200" dirty="0">
                <a:solidFill>
                  <a:schemeClr val="tx1"/>
                </a:solidFill>
                <a:latin typeface="仿宋_GB2312" pitchFamily="49" charset="-122"/>
                <a:ea typeface="仿宋_GB2312" pitchFamily="49" charset="-122"/>
              </a:rPr>
              <a:t>、</a:t>
            </a:r>
            <a:r>
              <a:rPr lang="zh-CN" altLang="en-US" sz="3200" dirty="0" smtClean="0">
                <a:solidFill>
                  <a:schemeClr val="tx1"/>
                </a:solidFill>
                <a:latin typeface="仿宋_GB2312" pitchFamily="49" charset="-122"/>
                <a:ea typeface="仿宋_GB2312" pitchFamily="49" charset="-122"/>
              </a:rPr>
              <a:t>山羊均有，</a:t>
            </a:r>
            <a:r>
              <a:rPr lang="zh-CN" altLang="en-US" sz="3200" dirty="0">
                <a:solidFill>
                  <a:schemeClr val="tx1"/>
                </a:solidFill>
                <a:latin typeface="仿宋_GB2312" pitchFamily="49" charset="-122"/>
                <a:ea typeface="仿宋_GB2312" pitchFamily="49" charset="-122"/>
              </a:rPr>
              <a:t>长江以南</a:t>
            </a:r>
            <a:r>
              <a:rPr lang="zh-CN" altLang="en-US" sz="3200" dirty="0" smtClean="0">
                <a:solidFill>
                  <a:schemeClr val="tx1"/>
                </a:solidFill>
                <a:latin typeface="仿宋_GB2312" pitchFamily="49" charset="-122"/>
                <a:ea typeface="仿宋_GB2312" pitchFamily="49" charset="-122"/>
              </a:rPr>
              <a:t>山羊为主</a:t>
            </a:r>
            <a:endParaRPr lang="zh-CN" altLang="en-US" sz="3200" dirty="0">
              <a:solidFill>
                <a:schemeClr val="tx1"/>
              </a:solidFill>
              <a:latin typeface="仿宋_GB2312" pitchFamily="49" charset="-122"/>
              <a:ea typeface="仿宋_GB2312" pitchFamily="49"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95536" y="836712"/>
            <a:ext cx="8136904" cy="5509200"/>
          </a:xfrm>
          <a:prstGeom prst="rect">
            <a:avLst/>
          </a:prstGeom>
          <a:noFill/>
          <a:ln w="9525">
            <a:noFill/>
            <a:miter lim="800000"/>
            <a:headEnd/>
            <a:tailEnd/>
          </a:ln>
        </p:spPr>
        <p:txBody>
          <a:bodyPr wrap="square">
            <a:spAutoFit/>
          </a:bodyPr>
          <a:lstStyle/>
          <a:p>
            <a:pPr marL="354013" indent="-354013" algn="l" eaLnBrk="1" hangingPunct="1">
              <a:spcBef>
                <a:spcPct val="50000"/>
              </a:spcBef>
              <a:buClr>
                <a:srgbClr val="FF0000"/>
              </a:buClr>
              <a:buFont typeface="Wingdings" pitchFamily="2" charset="2"/>
              <a:buChar char="Ø"/>
              <a:defRPr/>
            </a:pPr>
            <a:r>
              <a:rPr lang="zh-CN" altLang="en-US" sz="3200" u="sng" dirty="0">
                <a:solidFill>
                  <a:schemeClr val="tx1"/>
                </a:solidFill>
                <a:latin typeface="仿宋_GB2312" pitchFamily="49" charset="-122"/>
                <a:ea typeface="仿宋_GB2312" pitchFamily="49" charset="-122"/>
              </a:rPr>
              <a:t>奶牛产业带：</a:t>
            </a:r>
            <a:r>
              <a:rPr lang="zh-CN" altLang="en-US" sz="3200" dirty="0">
                <a:solidFill>
                  <a:schemeClr val="tx1"/>
                </a:solidFill>
                <a:latin typeface="仿宋_GB2312" pitchFamily="49" charset="-122"/>
                <a:ea typeface="仿宋_GB2312" pitchFamily="49" charset="-122"/>
              </a:rPr>
              <a:t>东北与</a:t>
            </a:r>
            <a:r>
              <a:rPr lang="zh-CN" altLang="en-US" sz="3200" dirty="0" smtClean="0">
                <a:solidFill>
                  <a:schemeClr val="tx1"/>
                </a:solidFill>
                <a:latin typeface="仿宋_GB2312" pitchFamily="49" charset="-122"/>
                <a:ea typeface="仿宋_GB2312" pitchFamily="49" charset="-122"/>
              </a:rPr>
              <a:t>华北地区</a:t>
            </a:r>
            <a:r>
              <a:rPr lang="zh-CN" altLang="en-US" sz="3200" dirty="0">
                <a:solidFill>
                  <a:schemeClr val="tx1"/>
                </a:solidFill>
                <a:latin typeface="仿宋_GB2312" pitchFamily="49" charset="-122"/>
                <a:ea typeface="仿宋_GB2312" pitchFamily="49" charset="-122"/>
              </a:rPr>
              <a:t>，以及新、内蒙古、黑和大中城市郊区。伊力、蒙牛、三元、</a:t>
            </a:r>
            <a:r>
              <a:rPr lang="zh-CN" altLang="en-US" sz="3200" dirty="0" smtClean="0">
                <a:solidFill>
                  <a:schemeClr val="tx1"/>
                </a:solidFill>
                <a:latin typeface="仿宋_GB2312" pitchFamily="49" charset="-122"/>
                <a:ea typeface="仿宋_GB2312" pitchFamily="49" charset="-122"/>
              </a:rPr>
              <a:t>光明等</a:t>
            </a:r>
            <a:r>
              <a:rPr lang="zh-CN" altLang="en-US" sz="3200" dirty="0">
                <a:solidFill>
                  <a:schemeClr val="tx1"/>
                </a:solidFill>
                <a:latin typeface="仿宋_GB2312" pitchFamily="49" charset="-122"/>
                <a:ea typeface="仿宋_GB2312" pitchFamily="49" charset="-122"/>
              </a:rPr>
              <a:t>大企业</a:t>
            </a:r>
            <a:endParaRPr lang="en-US" altLang="zh-CN" sz="3200" dirty="0">
              <a:solidFill>
                <a:schemeClr val="tx1"/>
              </a:solidFill>
              <a:latin typeface="仿宋_GB2312" pitchFamily="49" charset="-122"/>
              <a:ea typeface="仿宋_GB2312" pitchFamily="49" charset="-122"/>
            </a:endParaRPr>
          </a:p>
          <a:p>
            <a:pPr marL="354013" indent="-354013" algn="l" eaLnBrk="1" hangingPunct="1">
              <a:spcBef>
                <a:spcPct val="50000"/>
              </a:spcBef>
              <a:buClr>
                <a:srgbClr val="FF0000"/>
              </a:buClr>
              <a:buFont typeface="Wingdings" pitchFamily="2" charset="2"/>
              <a:buChar char="Ø"/>
              <a:defRPr/>
            </a:pPr>
            <a:r>
              <a:rPr lang="zh-CN" altLang="en-US" sz="3200" u="sng" dirty="0">
                <a:solidFill>
                  <a:schemeClr val="tx1"/>
                </a:solidFill>
                <a:latin typeface="仿宋_GB2312" pitchFamily="49" charset="-122"/>
                <a:ea typeface="仿宋_GB2312" pitchFamily="49" charset="-122"/>
              </a:rPr>
              <a:t>禽肉产业带：</a:t>
            </a:r>
            <a:r>
              <a:rPr lang="zh-CN" altLang="en-US" sz="3200" dirty="0">
                <a:solidFill>
                  <a:schemeClr val="tx1"/>
                </a:solidFill>
                <a:latin typeface="仿宋_GB2312" pitchFamily="49" charset="-122"/>
                <a:ea typeface="仿宋_GB2312" pitchFamily="49" charset="-122"/>
              </a:rPr>
              <a:t>集中于东部省份，由东向西依次递减，鲁、粤等</a:t>
            </a:r>
            <a:r>
              <a:rPr lang="en-US" altLang="zh-CN" sz="3200" dirty="0">
                <a:solidFill>
                  <a:schemeClr val="tx1"/>
                </a:solidFill>
                <a:latin typeface="仿宋_GB2312" pitchFamily="49" charset="-122"/>
                <a:ea typeface="仿宋_GB2312" pitchFamily="49" charset="-122"/>
              </a:rPr>
              <a:t>9</a:t>
            </a:r>
            <a:r>
              <a:rPr lang="zh-CN" altLang="en-US" sz="3200" dirty="0">
                <a:solidFill>
                  <a:schemeClr val="tx1"/>
                </a:solidFill>
                <a:latin typeface="仿宋_GB2312" pitchFamily="49" charset="-122"/>
                <a:ea typeface="仿宋_GB2312" pitchFamily="49" charset="-122"/>
              </a:rPr>
              <a:t>省禽肉占全国</a:t>
            </a:r>
            <a:r>
              <a:rPr lang="en-US" altLang="zh-CN" sz="3200" dirty="0">
                <a:solidFill>
                  <a:schemeClr val="tx1"/>
                </a:solidFill>
                <a:latin typeface="仿宋_GB2312" pitchFamily="49" charset="-122"/>
                <a:ea typeface="仿宋_GB2312" pitchFamily="49" charset="-122"/>
              </a:rPr>
              <a:t>68%</a:t>
            </a:r>
            <a:r>
              <a:rPr lang="zh-CN" altLang="en-US" sz="3200" dirty="0">
                <a:solidFill>
                  <a:schemeClr val="tx1"/>
                </a:solidFill>
                <a:latin typeface="仿宋_GB2312" pitchFamily="49" charset="-122"/>
                <a:ea typeface="仿宋_GB2312" pitchFamily="49" charset="-122"/>
              </a:rPr>
              <a:t>。优质肉鸡由南到</a:t>
            </a:r>
            <a:r>
              <a:rPr lang="zh-CN" altLang="en-US" sz="3200" dirty="0" smtClean="0">
                <a:solidFill>
                  <a:schemeClr val="tx1"/>
                </a:solidFill>
                <a:latin typeface="仿宋_GB2312" pitchFamily="49" charset="-122"/>
                <a:ea typeface="仿宋_GB2312" pitchFamily="49" charset="-122"/>
              </a:rPr>
              <a:t>北增长</a:t>
            </a:r>
            <a:endParaRPr lang="zh-CN" altLang="en-US" sz="3200" dirty="0">
              <a:solidFill>
                <a:schemeClr val="tx1"/>
              </a:solidFill>
              <a:latin typeface="仿宋_GB2312" pitchFamily="49" charset="-122"/>
              <a:ea typeface="仿宋_GB2312" pitchFamily="49" charset="-122"/>
            </a:endParaRPr>
          </a:p>
          <a:p>
            <a:pPr marL="354013" indent="-354013" algn="l" eaLnBrk="1" hangingPunct="1">
              <a:spcBef>
                <a:spcPct val="50000"/>
              </a:spcBef>
              <a:buClr>
                <a:srgbClr val="FF0000"/>
              </a:buClr>
              <a:buFont typeface="Wingdings" pitchFamily="2" charset="2"/>
              <a:buChar char="Ø"/>
              <a:defRPr/>
            </a:pPr>
            <a:r>
              <a:rPr lang="zh-CN" altLang="en-US" sz="3200" u="sng" dirty="0">
                <a:solidFill>
                  <a:schemeClr val="tx1"/>
                </a:solidFill>
                <a:latin typeface="仿宋_GB2312" pitchFamily="49" charset="-122"/>
                <a:ea typeface="仿宋_GB2312" pitchFamily="49" charset="-122"/>
              </a:rPr>
              <a:t>禽蛋生产带：</a:t>
            </a:r>
            <a:r>
              <a:rPr lang="zh-CN" altLang="en-US" sz="3200" dirty="0">
                <a:solidFill>
                  <a:schemeClr val="tx1"/>
                </a:solidFill>
                <a:latin typeface="仿宋_GB2312" pitchFamily="49" charset="-122"/>
                <a:ea typeface="仿宋_GB2312" pitchFamily="49" charset="-122"/>
              </a:rPr>
              <a:t>长江以北省区，豫、鲁、冀、辽、苏、川、鄂、皖、黑、吉</a:t>
            </a:r>
            <a:r>
              <a:rPr lang="en-US" altLang="zh-CN" sz="3200" dirty="0">
                <a:solidFill>
                  <a:schemeClr val="tx1"/>
                </a:solidFill>
                <a:latin typeface="仿宋_GB2312" pitchFamily="49" charset="-122"/>
                <a:ea typeface="仿宋_GB2312" pitchFamily="49" charset="-122"/>
              </a:rPr>
              <a:t>10</a:t>
            </a:r>
            <a:r>
              <a:rPr lang="zh-CN" altLang="en-US" sz="3200" dirty="0">
                <a:solidFill>
                  <a:schemeClr val="tx1"/>
                </a:solidFill>
                <a:latin typeface="仿宋_GB2312" pitchFamily="49" charset="-122"/>
                <a:ea typeface="仿宋_GB2312" pitchFamily="49" charset="-122"/>
              </a:rPr>
              <a:t>省禽蛋占全国</a:t>
            </a:r>
            <a:r>
              <a:rPr lang="en-US" altLang="zh-CN" sz="3200" dirty="0">
                <a:solidFill>
                  <a:schemeClr val="tx1"/>
                </a:solidFill>
                <a:latin typeface="仿宋_GB2312" pitchFamily="49" charset="-122"/>
                <a:ea typeface="仿宋_GB2312" pitchFamily="49" charset="-122"/>
              </a:rPr>
              <a:t>78%</a:t>
            </a:r>
            <a:r>
              <a:rPr lang="zh-CN" altLang="en-US" sz="3200" dirty="0">
                <a:solidFill>
                  <a:schemeClr val="tx1"/>
                </a:solidFill>
                <a:latin typeface="仿宋_GB2312" pitchFamily="49" charset="-122"/>
                <a:ea typeface="仿宋_GB2312" pitchFamily="49" charset="-122"/>
              </a:rPr>
              <a:t>（</a:t>
            </a:r>
            <a:r>
              <a:rPr lang="en-US" altLang="zh-CN" sz="3200" dirty="0">
                <a:solidFill>
                  <a:schemeClr val="tx1"/>
                </a:solidFill>
                <a:latin typeface="仿宋_GB2312" pitchFamily="49" charset="-122"/>
                <a:ea typeface="仿宋_GB2312" pitchFamily="49" charset="-122"/>
              </a:rPr>
              <a:t>2013</a:t>
            </a:r>
            <a:r>
              <a:rPr lang="zh-CN" altLang="en-US" sz="3200" dirty="0">
                <a:solidFill>
                  <a:schemeClr val="tx1"/>
                </a:solidFill>
                <a:latin typeface="仿宋_GB2312" pitchFamily="49" charset="-122"/>
                <a:ea typeface="仿宋_GB2312" pitchFamily="49" charset="-122"/>
              </a:rPr>
              <a:t>年</a:t>
            </a:r>
            <a:r>
              <a:rPr lang="zh-CN" altLang="en-US" sz="3200" dirty="0" smtClean="0">
                <a:solidFill>
                  <a:schemeClr val="tx1"/>
                </a:solidFill>
                <a:latin typeface="仿宋_GB2312" pitchFamily="49" charset="-122"/>
                <a:ea typeface="仿宋_GB2312" pitchFamily="49" charset="-122"/>
              </a:rPr>
              <a:t>）。南方地区规模化蛋鸡生产发展迅速</a:t>
            </a:r>
            <a:endParaRPr lang="zh-CN" altLang="en-US" sz="3200" dirty="0">
              <a:solidFill>
                <a:schemeClr val="tx1"/>
              </a:solidFill>
              <a:latin typeface="仿宋_GB2312" pitchFamily="49" charset="-122"/>
              <a:ea typeface="仿宋_GB2312" pitchFamily="49" charset="-122"/>
            </a:endParaRPr>
          </a:p>
        </p:txBody>
      </p:sp>
      <p:sp>
        <p:nvSpPr>
          <p:cNvPr id="3" name="灯片编号占位符 2"/>
          <p:cNvSpPr>
            <a:spLocks noGrp="1"/>
          </p:cNvSpPr>
          <p:nvPr>
            <p:ph type="sldNum" sz="quarter" idx="12"/>
          </p:nvPr>
        </p:nvSpPr>
        <p:spPr>
          <a:xfrm>
            <a:off x="8259763" y="6569075"/>
            <a:ext cx="766762" cy="2079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200">
                <a:solidFill>
                  <a:schemeClr val="tx1"/>
                </a:solidFill>
                <a:latin typeface="Times New Roman" pitchFamily="18" charset="0"/>
                <a:ea typeface="方正舒体" pitchFamily="2" charset="-122"/>
              </a:defRPr>
            </a:lvl1pPr>
            <a:lvl2pPr>
              <a:defRPr kumimoji="1" sz="2800">
                <a:solidFill>
                  <a:schemeClr val="tx1"/>
                </a:solidFill>
                <a:latin typeface="Times New Roman" pitchFamily="18" charset="0"/>
                <a:ea typeface="方正舒体" pitchFamily="2" charset="-122"/>
              </a:defRPr>
            </a:lvl2pPr>
            <a:lvl3pPr>
              <a:defRPr kumimoji="1" sz="2400">
                <a:solidFill>
                  <a:schemeClr val="tx1"/>
                </a:solidFill>
                <a:latin typeface="Times New Roman" pitchFamily="18" charset="0"/>
                <a:ea typeface="方正舒体" pitchFamily="2" charset="-122"/>
              </a:defRPr>
            </a:lvl3pPr>
            <a:lvl4pPr>
              <a:defRPr kumimoji="1" sz="2000">
                <a:solidFill>
                  <a:schemeClr val="tx1"/>
                </a:solidFill>
                <a:latin typeface="Times New Roman" pitchFamily="18" charset="0"/>
                <a:ea typeface="方正舒体" pitchFamily="2" charset="-122"/>
              </a:defRPr>
            </a:lvl4pPr>
            <a:lvl5pPr>
              <a:defRPr kumimoji="1" sz="2000">
                <a:solidFill>
                  <a:schemeClr val="tx1"/>
                </a:solidFill>
                <a:latin typeface="Times New Roman" pitchFamily="18" charset="0"/>
                <a:ea typeface="方正舒体" pitchFamily="2" charset="-122"/>
              </a:defRPr>
            </a:lvl5pPr>
            <a:lvl6pPr eaLnBrk="0" hangingPunct="0">
              <a:defRPr kumimoji="1" sz="2000">
                <a:solidFill>
                  <a:schemeClr val="tx1"/>
                </a:solidFill>
                <a:latin typeface="Times New Roman" pitchFamily="18" charset="0"/>
                <a:ea typeface="方正舒体" pitchFamily="2" charset="-122"/>
              </a:defRPr>
            </a:lvl6pPr>
            <a:lvl7pPr eaLnBrk="0" hangingPunct="0">
              <a:defRPr kumimoji="1" sz="2000">
                <a:solidFill>
                  <a:schemeClr val="tx1"/>
                </a:solidFill>
                <a:latin typeface="Times New Roman" pitchFamily="18" charset="0"/>
                <a:ea typeface="方正舒体" pitchFamily="2" charset="-122"/>
              </a:defRPr>
            </a:lvl7pPr>
            <a:lvl8pPr eaLnBrk="0" hangingPunct="0">
              <a:defRPr kumimoji="1" sz="2000">
                <a:solidFill>
                  <a:schemeClr val="tx1"/>
                </a:solidFill>
                <a:latin typeface="Times New Roman" pitchFamily="18" charset="0"/>
                <a:ea typeface="方正舒体" pitchFamily="2" charset="-122"/>
              </a:defRPr>
            </a:lvl8pPr>
            <a:lvl9pPr eaLnBrk="0" hangingPunct="0">
              <a:defRPr kumimoji="1" sz="2000">
                <a:solidFill>
                  <a:schemeClr val="tx1"/>
                </a:solidFill>
                <a:latin typeface="Times New Roman" pitchFamily="18" charset="0"/>
                <a:ea typeface="方正舒体" pitchFamily="2" charset="-122"/>
              </a:defRPr>
            </a:lvl9pPr>
          </a:lstStyle>
          <a:p>
            <a:pPr algn="l"/>
            <a:r>
              <a:rPr lang="zh-CN" altLang="en-US" sz="1400" dirty="0" smtClean="0">
                <a:solidFill>
                  <a:schemeClr val="bg1"/>
                </a:solidFill>
              </a:rPr>
              <a:t>P </a:t>
            </a:r>
            <a:fld id="{09A39BBF-9FEE-4A8C-94C0-92C0B860F97A}" type="slidenum">
              <a:rPr lang="zh-CN" altLang="en-US" sz="1400" smtClean="0">
                <a:solidFill>
                  <a:schemeClr val="bg1"/>
                </a:solidFill>
              </a:rPr>
              <a:pPr algn="l"/>
              <a:t>9</a:t>
            </a:fld>
            <a:endParaRPr lang="en-US" altLang="zh-CN" sz="1800"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空演示文稿">
  <a:themeElements>
    <a:clrScheme name="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空演示文稿">
      <a:majorFont>
        <a:latin typeface="Times New Roman"/>
        <a:ea typeface="方正舒体"/>
        <a:cs typeface=""/>
      </a:majorFont>
      <a:minorFont>
        <a:latin typeface="Times New Roman"/>
        <a:ea typeface="方正舒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zh-CN" altLang="en-US" sz="2000" b="0" i="0" u="none" strike="noStrike" cap="none" normalizeH="0" baseline="0" smtClean="0">
            <a:ln>
              <a:noFill/>
            </a:ln>
            <a:solidFill>
              <a:schemeClr val="tx1"/>
            </a:solidFill>
            <a:effectLst/>
            <a:latin typeface="Times New Roman" pitchFamily="18" charset="0"/>
            <a:ea typeface="方正舒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1" lang="zh-CN" altLang="en-US" sz="2000" b="0" i="0" u="none" strike="noStrike" cap="none" normalizeH="0" baseline="0" smtClean="0">
            <a:ln>
              <a:noFill/>
            </a:ln>
            <a:solidFill>
              <a:schemeClr val="tx1"/>
            </a:solidFill>
            <a:effectLst/>
            <a:latin typeface="Times New Roman" pitchFamily="18" charset="0"/>
            <a:ea typeface="方正舒体" pitchFamily="2" charset="-122"/>
          </a:defRPr>
        </a:defPPr>
      </a:lstStyle>
    </a:lnDef>
  </a:objectDefaults>
  <a:extraClrSchemeLst>
    <a:extraClrScheme>
      <a:clrScheme name="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空演示文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空演示文稿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空演示文稿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空演示文稿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空演示文稿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空演示文稿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空演示文稿">
  <a:themeElements>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空演示文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空演示文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空演示文稿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空演示文稿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空演示文稿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空演示文稿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空演示文稿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0.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3.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4.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5.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6.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7.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8.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9.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0.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3.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4.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5.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6.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7.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8.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9.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0.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3.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4.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5.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6.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7.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8.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9.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0.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3.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4.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5.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6.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7.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8.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9.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0.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3.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4.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5.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6.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7.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8.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9.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0.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3.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4.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5.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6.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7.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8.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9.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0.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1.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2.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8.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9.xml><?xml version="1.0" encoding="utf-8"?>
<a:themeOverride xmlns:a="http://schemas.openxmlformats.org/drawingml/2006/main">
  <a:clrScheme name="1_空演示文稿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C:\Program Files\Microsoft Office\Templates\空演示文稿.pot</Template>
  <TotalTime>27111</TotalTime>
  <Words>6655</Words>
  <Application>Microsoft Office PowerPoint</Application>
  <PresentationFormat>全屏显示(4:3)</PresentationFormat>
  <Paragraphs>795</Paragraphs>
  <Slides>76</Slides>
  <Notes>60</Notes>
  <HiddenSlides>0</HiddenSlides>
  <MMClips>0</MMClips>
  <ScaleCrop>false</ScaleCrop>
  <HeadingPairs>
    <vt:vector size="6" baseType="variant">
      <vt:variant>
        <vt:lpstr>主题</vt:lpstr>
      </vt:variant>
      <vt:variant>
        <vt:i4>2</vt:i4>
      </vt:variant>
      <vt:variant>
        <vt:lpstr>嵌入 OLE 服务器</vt:lpstr>
      </vt:variant>
      <vt:variant>
        <vt:i4>5</vt:i4>
      </vt:variant>
      <vt:variant>
        <vt:lpstr>幻灯片标题</vt:lpstr>
      </vt:variant>
      <vt:variant>
        <vt:i4>76</vt:i4>
      </vt:variant>
    </vt:vector>
  </HeadingPairs>
  <TitlesOfParts>
    <vt:vector size="83" baseType="lpstr">
      <vt:lpstr>空演示文稿</vt:lpstr>
      <vt:lpstr>1_空演示文稿</vt:lpstr>
      <vt:lpstr>剪辑</vt:lpstr>
      <vt:lpstr>公式</vt:lpstr>
      <vt:lpstr>Clip</vt:lpstr>
      <vt:lpstr>Photo Editor 照片</vt:lpstr>
      <vt:lpstr>Worksheet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小型猪种质资源异地保存</vt:lpstr>
      <vt:lpstr>细胞库保存技术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动物模型BLUP</vt:lpstr>
      <vt:lpstr>优质肉鸡dw基因育种</vt:lpstr>
      <vt:lpstr>PowerPoint 演示文稿</vt:lpstr>
      <vt:lpstr>标记辅助育种技术</vt:lpstr>
      <vt:lpstr>PowerPoint 演示文稿</vt:lpstr>
      <vt:lpstr>转基因技术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aaa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动物维生素营养</dc:title>
  <dc:creator>wenjie</dc:creator>
  <cp:lastModifiedBy>ias</cp:lastModifiedBy>
  <cp:revision>1569</cp:revision>
  <cp:lastPrinted>2001-04-02T05:25:19Z</cp:lastPrinted>
  <dcterms:created xsi:type="dcterms:W3CDTF">2000-04-14T07:01:24Z</dcterms:created>
  <dcterms:modified xsi:type="dcterms:W3CDTF">2016-10-11T02:28:42Z</dcterms:modified>
</cp:coreProperties>
</file>